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5"/>
  </p:notesMasterIdLst>
  <p:sldIdLst>
    <p:sldId id="364" r:id="rId2"/>
    <p:sldId id="360" r:id="rId3"/>
    <p:sldId id="312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FF0000"/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6500" autoAdjust="0"/>
  </p:normalViewPr>
  <p:slideViewPr>
    <p:cSldViewPr>
      <p:cViewPr>
        <p:scale>
          <a:sx n="75" d="100"/>
          <a:sy n="75" d="100"/>
        </p:scale>
        <p:origin x="-74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04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BE9F376-3A0F-423B-9063-59F2FCA4F2CB}" type="datetimeFigureOut">
              <a:rPr lang="ru-RU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43D5753-068B-482E-B60F-6CAC3FC96C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9124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06A753-9973-41A5-A4B7-5810C5F42DF5}" type="datetimeFigureOut">
              <a:rPr lang="ru-RU" smtClean="0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1D8606-A3D5-4145-9851-EA9FF19540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5D6378-626F-44A9-A8E7-0B3783DE763D}" type="datetimeFigureOut">
              <a:rPr lang="ru-RU" smtClean="0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638860-29EB-450A-A0BC-FB892A81CF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D42929-59A5-4EAF-A1AA-8BA2BC3DD11C}" type="datetimeFigureOut">
              <a:rPr lang="ru-RU" smtClean="0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5CE7A5-96DB-4FB2-90C2-E012CA5937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0F0AA5-2E05-43A4-91D9-B3D26618F5B5}" type="datetimeFigureOut">
              <a:rPr lang="ru-RU" smtClean="0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410B8C-0E49-4A6E-BE28-3378E786B1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F4ECA2-C235-49F5-8147-63506D14B2EA}" type="datetimeFigureOut">
              <a:rPr lang="ru-RU" smtClean="0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DCB4CD-4A17-48E5-BA8F-2245EA0730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6769BC-B8CA-4A50-A313-DFCC8324EC89}" type="datetimeFigureOut">
              <a:rPr lang="ru-RU" smtClean="0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9EFE4-C505-4055-90D7-6DD7FCF201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76B72A-3F5E-4308-9254-8A867C4ED2F1}" type="datetimeFigureOut">
              <a:rPr lang="ru-RU" smtClean="0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74FF92-C53B-4BB9-A269-EAC0EF9DEE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AD6CBA-84F5-4F56-B0AF-FF0BD49D058A}" type="datetimeFigureOut">
              <a:rPr lang="ru-RU" smtClean="0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E1611F-2233-44CB-85EF-5D997A6958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F08A30-66AF-488F-86AB-3DC42A47045D}" type="datetimeFigureOut">
              <a:rPr lang="ru-RU" smtClean="0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1D78E-0D4D-4BCB-857E-6A1F5B7968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9C8D90-620F-4C0C-A1A7-32F97805F58B}" type="datetimeFigureOut">
              <a:rPr lang="ru-RU" smtClean="0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5484A8-5639-4C2D-B695-2E4384DB17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728FC8-DAAF-4127-9B9C-3AB137CD38F6}" type="datetimeFigureOut">
              <a:rPr lang="ru-RU" smtClean="0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596342FF-A789-4D1A-925A-20C65040AD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62BE0E5-4B8F-44A5-9F72-B83BE4F23C89}" type="datetimeFigureOut">
              <a:rPr lang="ru-RU" smtClean="0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240A8B2-79EC-4BA1-9ECC-0C3625259F4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slow">
    <p:newsfla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6610" y="214290"/>
            <a:ext cx="8158794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Бодрящая гимнастика</a:t>
            </a: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900113" y="908050"/>
            <a:ext cx="77755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/>
              <a:t>Гимнастика после сна (бодрящая гимнастика) также помогает решить ряд проблем. Это, в первую очередь, воспитание привычки здорового образа жизни, </a:t>
            </a:r>
            <a:r>
              <a:rPr lang="ru-RU" altLang="ru-RU" dirty="0" err="1"/>
              <a:t>самоорганизованности</a:t>
            </a:r>
            <a:r>
              <a:rPr lang="ru-RU" altLang="ru-RU" dirty="0"/>
              <a:t>. В ее комплекс закладываются упражнения по профилактике нарушений осанки и плоскостопия.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3779838" y="2060575"/>
            <a:ext cx="1223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dirty="0">
                <a:solidFill>
                  <a:srgbClr val="000099"/>
                </a:solidFill>
              </a:rPr>
              <a:t>игровая</a:t>
            </a:r>
          </a:p>
        </p:txBody>
      </p:sp>
      <p:pic>
        <p:nvPicPr>
          <p:cNvPr id="11059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4784" r="21808" b="11937"/>
          <a:stretch>
            <a:fillRect/>
          </a:stretch>
        </p:blipFill>
        <p:spPr bwMode="auto">
          <a:xfrm>
            <a:off x="2843213" y="2997200"/>
            <a:ext cx="3311525" cy="299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599" name="Text Box 7"/>
          <p:cNvSpPr txBox="1">
            <a:spLocks noChangeArrowheads="1"/>
          </p:cNvSpPr>
          <p:nvPr/>
        </p:nvSpPr>
        <p:spPr bwMode="auto">
          <a:xfrm>
            <a:off x="6084888" y="2349500"/>
            <a:ext cx="2879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dirty="0">
                <a:solidFill>
                  <a:srgbClr val="000099"/>
                </a:solidFill>
              </a:rPr>
              <a:t>Лечебно-восстановительная</a:t>
            </a:r>
          </a:p>
        </p:txBody>
      </p:sp>
      <p:sp>
        <p:nvSpPr>
          <p:cNvPr id="110600" name="Text Box 8"/>
          <p:cNvSpPr txBox="1">
            <a:spLocks noChangeArrowheads="1"/>
          </p:cNvSpPr>
          <p:nvPr/>
        </p:nvSpPr>
        <p:spPr bwMode="auto">
          <a:xfrm>
            <a:off x="179388" y="4797425"/>
            <a:ext cx="2232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dirty="0">
                <a:solidFill>
                  <a:srgbClr val="000099"/>
                </a:solidFill>
              </a:rPr>
              <a:t>самостоятельная</a:t>
            </a:r>
          </a:p>
        </p:txBody>
      </p:sp>
      <p:sp>
        <p:nvSpPr>
          <p:cNvPr id="110601" name="Text Box 9"/>
          <p:cNvSpPr txBox="1">
            <a:spLocks noChangeArrowheads="1"/>
          </p:cNvSpPr>
          <p:nvPr/>
        </p:nvSpPr>
        <p:spPr bwMode="auto">
          <a:xfrm>
            <a:off x="611188" y="2349500"/>
            <a:ext cx="19446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>
                <a:solidFill>
                  <a:srgbClr val="000099"/>
                </a:solidFill>
              </a:rPr>
              <a:t>Музыкально-ритмическая</a:t>
            </a:r>
          </a:p>
        </p:txBody>
      </p:sp>
      <p:sp>
        <p:nvSpPr>
          <p:cNvPr id="110602" name="Text Box 10"/>
          <p:cNvSpPr txBox="1">
            <a:spLocks noChangeArrowheads="1"/>
          </p:cNvSpPr>
          <p:nvPr/>
        </p:nvSpPr>
        <p:spPr bwMode="auto">
          <a:xfrm>
            <a:off x="6084888" y="4724400"/>
            <a:ext cx="34559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dirty="0">
                <a:solidFill>
                  <a:srgbClr val="000099"/>
                </a:solidFill>
              </a:rPr>
              <a:t>Оздоровительный бег с играми и упражнениями</a:t>
            </a:r>
          </a:p>
        </p:txBody>
      </p:sp>
      <p:sp>
        <p:nvSpPr>
          <p:cNvPr id="110604" name="Line 12"/>
          <p:cNvSpPr>
            <a:spLocks noChangeShapeType="1"/>
          </p:cNvSpPr>
          <p:nvPr/>
        </p:nvSpPr>
        <p:spPr bwMode="auto">
          <a:xfrm flipV="1">
            <a:off x="2484438" y="4508500"/>
            <a:ext cx="86360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0606" name="Line 14"/>
          <p:cNvSpPr>
            <a:spLocks noChangeShapeType="1"/>
          </p:cNvSpPr>
          <p:nvPr/>
        </p:nvSpPr>
        <p:spPr bwMode="auto">
          <a:xfrm flipH="1">
            <a:off x="5364163" y="2708275"/>
            <a:ext cx="7207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0608" name="Line 16"/>
          <p:cNvSpPr>
            <a:spLocks noChangeShapeType="1"/>
          </p:cNvSpPr>
          <p:nvPr/>
        </p:nvSpPr>
        <p:spPr bwMode="auto">
          <a:xfrm>
            <a:off x="2268538" y="2708275"/>
            <a:ext cx="12239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0609" name="Line 17"/>
          <p:cNvSpPr>
            <a:spLocks noChangeShapeType="1"/>
          </p:cNvSpPr>
          <p:nvPr/>
        </p:nvSpPr>
        <p:spPr bwMode="auto">
          <a:xfrm>
            <a:off x="4211638" y="2420938"/>
            <a:ext cx="730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0610" name="Line 18"/>
          <p:cNvSpPr>
            <a:spLocks noChangeShapeType="1"/>
          </p:cNvSpPr>
          <p:nvPr/>
        </p:nvSpPr>
        <p:spPr bwMode="auto">
          <a:xfrm flipH="1" flipV="1">
            <a:off x="5867400" y="4221163"/>
            <a:ext cx="100965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0595" grpId="0"/>
      <p:bldP spid="110597" grpId="0"/>
      <p:bldP spid="110599" grpId="0"/>
      <p:bldP spid="110600" grpId="0"/>
      <p:bldP spid="110601" grpId="0"/>
      <p:bldP spid="1106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блако 16"/>
          <p:cNvSpPr>
            <a:spLocks noChangeArrowheads="1"/>
          </p:cNvSpPr>
          <p:nvPr/>
        </p:nvSpPr>
        <p:spPr bwMode="auto">
          <a:xfrm rot="657163">
            <a:off x="3062021" y="1958807"/>
            <a:ext cx="3605026" cy="1684337"/>
          </a:xfrm>
          <a:prstGeom prst="cloud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2916238" y="2636838"/>
            <a:ext cx="4103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 dirty="0"/>
              <a:t>Физкультурное занятие</a:t>
            </a:r>
          </a:p>
        </p:txBody>
      </p:sp>
      <p:sp>
        <p:nvSpPr>
          <p:cNvPr id="2" name="Пятно 2 16"/>
          <p:cNvSpPr>
            <a:spLocks noChangeArrowheads="1"/>
          </p:cNvSpPr>
          <p:nvPr/>
        </p:nvSpPr>
        <p:spPr bwMode="auto">
          <a:xfrm rot="657163">
            <a:off x="6156325" y="476250"/>
            <a:ext cx="2640013" cy="1317625"/>
          </a:xfrm>
          <a:prstGeom prst="irregularSeal2">
            <a:avLst/>
          </a:prstGeom>
          <a:solidFill>
            <a:srgbClr val="FFFF99">
              <a:alpha val="49001"/>
            </a:srgbClr>
          </a:solidFill>
          <a:ln w="25400" algn="ctr">
            <a:solidFill>
              <a:srgbClr val="FFC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6300788" y="620713"/>
            <a:ext cx="25908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>
                <a:solidFill>
                  <a:srgbClr val="000099"/>
                </a:solidFill>
              </a:rPr>
              <a:t>Игровые </a:t>
            </a:r>
            <a:r>
              <a:rPr lang="ru-RU" altLang="ru-RU">
                <a:solidFill>
                  <a:srgbClr val="000099"/>
                </a:solidFill>
              </a:rPr>
              <a:t>(построены на основе подвижных игр и игр-эстафет)</a:t>
            </a:r>
          </a:p>
        </p:txBody>
      </p:sp>
      <p:sp>
        <p:nvSpPr>
          <p:cNvPr id="3" name="Пятно 2 16"/>
          <p:cNvSpPr>
            <a:spLocks noChangeArrowheads="1"/>
          </p:cNvSpPr>
          <p:nvPr/>
        </p:nvSpPr>
        <p:spPr bwMode="auto">
          <a:xfrm rot="657163">
            <a:off x="539750" y="765175"/>
            <a:ext cx="2640013" cy="1317625"/>
          </a:xfrm>
          <a:prstGeom prst="irregularSeal2">
            <a:avLst/>
          </a:prstGeom>
          <a:solidFill>
            <a:srgbClr val="FFFF99">
              <a:alpha val="55000"/>
            </a:srgbClr>
          </a:solidFill>
          <a:ln w="25400" algn="ctr">
            <a:solidFill>
              <a:srgbClr val="FFC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06506" name="Text Box 10"/>
          <p:cNvSpPr txBox="1">
            <a:spLocks noChangeArrowheads="1"/>
          </p:cNvSpPr>
          <p:nvPr/>
        </p:nvSpPr>
        <p:spPr bwMode="auto">
          <a:xfrm>
            <a:off x="250825" y="620713"/>
            <a:ext cx="439261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>
                <a:solidFill>
                  <a:srgbClr val="000099"/>
                </a:solidFill>
              </a:rPr>
              <a:t>Прогулка-занятие </a:t>
            </a:r>
            <a:r>
              <a:rPr lang="ru-RU" altLang="ru-RU">
                <a:solidFill>
                  <a:srgbClr val="000099"/>
                </a:solidFill>
              </a:rPr>
              <a:t>(сюжетно-игровые занятия, которые сочетаются с задачами по спортивному ориентированию, развитию речи и т.д.)</a:t>
            </a:r>
          </a:p>
        </p:txBody>
      </p:sp>
      <p:sp>
        <p:nvSpPr>
          <p:cNvPr id="4" name="Пятно 2 16"/>
          <p:cNvSpPr>
            <a:spLocks noChangeArrowheads="1"/>
          </p:cNvSpPr>
          <p:nvPr/>
        </p:nvSpPr>
        <p:spPr bwMode="auto">
          <a:xfrm rot="657163">
            <a:off x="179388" y="3357563"/>
            <a:ext cx="2640012" cy="1317625"/>
          </a:xfrm>
          <a:prstGeom prst="irregularSeal2">
            <a:avLst/>
          </a:prstGeom>
          <a:solidFill>
            <a:srgbClr val="FFFF99">
              <a:alpha val="55000"/>
            </a:srgbClr>
          </a:solidFill>
          <a:ln w="25400" algn="ctr">
            <a:solidFill>
              <a:srgbClr val="FFC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06508" name="Text Box 12"/>
          <p:cNvSpPr txBox="1">
            <a:spLocks noChangeArrowheads="1"/>
          </p:cNvSpPr>
          <p:nvPr/>
        </p:nvSpPr>
        <p:spPr bwMode="auto">
          <a:xfrm>
            <a:off x="323850" y="3573463"/>
            <a:ext cx="2881313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>
                <a:solidFill>
                  <a:srgbClr val="000099"/>
                </a:solidFill>
              </a:rPr>
              <a:t>Обычного типа</a:t>
            </a:r>
            <a:r>
              <a:rPr lang="ru-RU" altLang="ru-RU">
                <a:solidFill>
                  <a:srgbClr val="000099"/>
                </a:solidFill>
              </a:rPr>
              <a:t> (образцы занятий из методических пособий)</a:t>
            </a:r>
          </a:p>
        </p:txBody>
      </p:sp>
      <p:sp>
        <p:nvSpPr>
          <p:cNvPr id="5" name="Пятно 2 16"/>
          <p:cNvSpPr>
            <a:spLocks noChangeArrowheads="1"/>
          </p:cNvSpPr>
          <p:nvPr/>
        </p:nvSpPr>
        <p:spPr bwMode="auto">
          <a:xfrm rot="657163">
            <a:off x="3132138" y="4868863"/>
            <a:ext cx="2640012" cy="1317625"/>
          </a:xfrm>
          <a:prstGeom prst="irregularSeal2">
            <a:avLst/>
          </a:prstGeom>
          <a:solidFill>
            <a:srgbClr val="FFFF99"/>
          </a:solidFill>
          <a:ln w="25400" algn="ctr">
            <a:solidFill>
              <a:srgbClr val="FFC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06510" name="Text Box 14"/>
          <p:cNvSpPr txBox="1">
            <a:spLocks noChangeArrowheads="1"/>
          </p:cNvSpPr>
          <p:nvPr/>
        </p:nvSpPr>
        <p:spPr bwMode="auto">
          <a:xfrm>
            <a:off x="2339975" y="5300663"/>
            <a:ext cx="45370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>
                <a:solidFill>
                  <a:srgbClr val="000099"/>
                </a:solidFill>
              </a:rPr>
              <a:t>Занятия- тренировки</a:t>
            </a:r>
            <a:r>
              <a:rPr lang="ru-RU" altLang="ru-RU">
                <a:solidFill>
                  <a:srgbClr val="000099"/>
                </a:solidFill>
              </a:rPr>
              <a:t> (серия занятий по обучению спортивным играм, элементам легкой атлетики)</a:t>
            </a:r>
          </a:p>
        </p:txBody>
      </p:sp>
      <p:sp>
        <p:nvSpPr>
          <p:cNvPr id="6" name="Пятно 2 16"/>
          <p:cNvSpPr>
            <a:spLocks noChangeArrowheads="1"/>
          </p:cNvSpPr>
          <p:nvPr/>
        </p:nvSpPr>
        <p:spPr bwMode="auto">
          <a:xfrm rot="657163">
            <a:off x="6300788" y="3500438"/>
            <a:ext cx="2640012" cy="1317625"/>
          </a:xfrm>
          <a:prstGeom prst="irregularSeal2">
            <a:avLst/>
          </a:prstGeom>
          <a:solidFill>
            <a:srgbClr val="FFFF99">
              <a:alpha val="55000"/>
            </a:srgbClr>
          </a:solidFill>
          <a:ln w="25400" algn="ctr">
            <a:solidFill>
              <a:srgbClr val="FFC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06512" name="Text Box 16"/>
          <p:cNvSpPr txBox="1">
            <a:spLocks noChangeArrowheads="1"/>
          </p:cNvSpPr>
          <p:nvPr/>
        </p:nvSpPr>
        <p:spPr bwMode="auto">
          <a:xfrm>
            <a:off x="5364163" y="3500438"/>
            <a:ext cx="3779837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dirty="0">
                <a:solidFill>
                  <a:srgbClr val="000099"/>
                </a:solidFill>
              </a:rPr>
              <a:t>На танцевальном материале</a:t>
            </a:r>
            <a:r>
              <a:rPr lang="ru-RU" altLang="ru-RU" dirty="0">
                <a:solidFill>
                  <a:srgbClr val="000099"/>
                </a:solidFill>
              </a:rPr>
              <a:t> (разные виды ходьбы и бега под музыку с включением элементов танцевальных движений, музыкальные подвижные игры)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7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Рабочий стол\Презентация зож\солнышко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EFEFD"/>
              </a:clrFrom>
              <a:clrTo>
                <a:srgbClr val="FE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88913"/>
            <a:ext cx="6715125" cy="641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 descr="C:\Documents and Settings\Admin\Рабочий стол\Презентация зож\солнышко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EFEFD"/>
              </a:clrFrom>
              <a:clrTo>
                <a:srgbClr val="FE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63" y="85725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C:\Documents and Settings\Admin\Рабочий стол\Презентация зож\солнышко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EFEFD"/>
              </a:clrFrom>
              <a:clrTo>
                <a:srgbClr val="FE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838" y="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C:\Documents and Settings\Admin\Рабочий стол\Презентация зож\солнышко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EFEFD"/>
              </a:clrFrom>
              <a:clrTo>
                <a:srgbClr val="FE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588" y="765175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C:\Documents and Settings\Admin\Рабочий стол\Презентация зож\солнышко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EFEFD"/>
              </a:clrFrom>
              <a:clrTo>
                <a:srgbClr val="FE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0875" y="3571875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C:\Documents and Settings\Admin\Рабочий стол\Презентация зож\солнышко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EFEFD"/>
              </a:clrFrom>
              <a:clrTo>
                <a:srgbClr val="FE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50" y="3357563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C:\Documents and Settings\Admin\Рабочий стол\Презентация зож\солнышко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EFEFD"/>
              </a:clrFrom>
              <a:clrTo>
                <a:srgbClr val="FE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86188" y="49530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857488" y="2643182"/>
            <a:ext cx="3929090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ЗОЖ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286125" y="571500"/>
            <a:ext cx="31178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</a:rPr>
              <a:t>Психологическое</a:t>
            </a:r>
          </a:p>
          <a:p>
            <a:pPr algn="ctr"/>
            <a:r>
              <a:rPr lang="ru-RU" altLang="ru-RU" b="1" dirty="0">
                <a:solidFill>
                  <a:srgbClr val="002060"/>
                </a:solidFill>
              </a:rPr>
              <a:t>здоровье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57188" y="1500188"/>
            <a:ext cx="21701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</a:rPr>
              <a:t>Правильное</a:t>
            </a:r>
          </a:p>
          <a:p>
            <a:pPr algn="ctr"/>
            <a:r>
              <a:rPr lang="ru-RU" altLang="ru-RU" b="1" dirty="0">
                <a:solidFill>
                  <a:srgbClr val="002060"/>
                </a:solidFill>
              </a:rPr>
              <a:t>питание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00063" y="4000500"/>
            <a:ext cx="1428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b="1">
                <a:solidFill>
                  <a:srgbClr val="002060"/>
                </a:solidFill>
              </a:rPr>
              <a:t>Личная </a:t>
            </a:r>
          </a:p>
          <a:p>
            <a:pPr algn="ctr"/>
            <a:r>
              <a:rPr lang="ru-RU" altLang="ru-RU" b="1">
                <a:solidFill>
                  <a:srgbClr val="002060"/>
                </a:solidFill>
              </a:rPr>
              <a:t>гигиена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500813" y="1428750"/>
            <a:ext cx="23574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b="1">
                <a:solidFill>
                  <a:srgbClr val="002060"/>
                </a:solidFill>
              </a:rPr>
              <a:t>Рациональный </a:t>
            </a:r>
          </a:p>
          <a:p>
            <a:pPr algn="ctr"/>
            <a:r>
              <a:rPr lang="ru-RU" altLang="ru-RU" b="1">
                <a:solidFill>
                  <a:srgbClr val="002060"/>
                </a:solidFill>
              </a:rPr>
              <a:t>режим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215188" y="4286250"/>
            <a:ext cx="1714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b="1" dirty="0">
                <a:solidFill>
                  <a:srgbClr val="002060"/>
                </a:solidFill>
              </a:rPr>
              <a:t>Безопасность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429000" y="5572125"/>
            <a:ext cx="2670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b="1">
                <a:solidFill>
                  <a:srgbClr val="002060"/>
                </a:solidFill>
              </a:rPr>
              <a:t>Двигательная</a:t>
            </a:r>
          </a:p>
          <a:p>
            <a:pPr algn="ctr"/>
            <a:r>
              <a:rPr lang="ru-RU" altLang="ru-RU" b="1">
                <a:solidFill>
                  <a:srgbClr val="002060"/>
                </a:solidFill>
              </a:rPr>
              <a:t>активность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14687</TotalTime>
  <Words>137</Words>
  <Application>Microsoft Office PowerPoint</Application>
  <PresentationFormat>Экран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Поток</vt:lpstr>
      <vt:lpstr>Слайд 1</vt:lpstr>
      <vt:lpstr>Слайд 2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Андрей</cp:lastModifiedBy>
  <cp:revision>272</cp:revision>
  <dcterms:created xsi:type="dcterms:W3CDTF">2012-06-18T11:32:59Z</dcterms:created>
  <dcterms:modified xsi:type="dcterms:W3CDTF">2014-06-30T17:29:22Z</dcterms:modified>
</cp:coreProperties>
</file>