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6"/>
  </p:notesMasterIdLst>
  <p:sldIdLst>
    <p:sldId id="338" r:id="rId2"/>
    <p:sldId id="367" r:id="rId3"/>
    <p:sldId id="343" r:id="rId4"/>
    <p:sldId id="372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FF0000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6500" autoAdjust="0"/>
  </p:normalViewPr>
  <p:slideViewPr>
    <p:cSldViewPr>
      <p:cViewPr>
        <p:scale>
          <a:sx n="75" d="100"/>
          <a:sy n="75" d="100"/>
        </p:scale>
        <p:origin x="-7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04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BE9F376-3A0F-423B-9063-59F2FCA4F2CB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3D5753-068B-482E-B60F-6CAC3FC96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124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06A753-9973-41A5-A4B7-5810C5F42DF5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606-A3D5-4145-9851-EA9FF19540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D6378-626F-44A9-A8E7-0B3783DE763D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38860-29EB-450A-A0BC-FB892A81CF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42929-59A5-4EAF-A1AA-8BA2BC3DD11C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CE7A5-96DB-4FB2-90C2-E012CA5937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F0AA5-2E05-43A4-91D9-B3D26618F5B5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10B8C-0E49-4A6E-BE28-3378E786B1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F4ECA2-C235-49F5-8147-63506D14B2EA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CB4CD-4A17-48E5-BA8F-2245EA0730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769BC-B8CA-4A50-A313-DFCC8324EC89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EFE4-C505-4055-90D7-6DD7FCF201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76B72A-3F5E-4308-9254-8A867C4ED2F1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4FF92-C53B-4BB9-A269-EAC0EF9D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AD6CBA-84F5-4F56-B0AF-FF0BD49D058A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1611F-2233-44CB-85EF-5D997A6958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F08A30-66AF-488F-86AB-3DC42A47045D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1D78E-0D4D-4BCB-857E-6A1F5B7968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C8D90-620F-4C0C-A1A7-32F97805F58B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484A8-5639-4C2D-B695-2E4384DB17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728FC8-DAAF-4127-9B9C-3AB137CD38F6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96342FF-A789-4D1A-925A-20C65040AD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62BE0E5-4B8F-44A5-9F72-B83BE4F23C89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240A8B2-79EC-4BA1-9ECC-0C3625259F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57822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dirty="0" smtClean="0"/>
              <a:t>ГБДОУ №20 компенсирующего вида</a:t>
            </a:r>
            <a:br>
              <a:rPr lang="ru-RU" altLang="ru-RU" sz="2800" dirty="0" smtClean="0"/>
            </a:br>
            <a:r>
              <a:rPr lang="ru-RU" altLang="ru-RU" sz="2800" dirty="0" smtClean="0"/>
              <a:t>Калининского района</a:t>
            </a:r>
            <a:br>
              <a:rPr lang="ru-RU" altLang="ru-RU" sz="2800" dirty="0" smtClean="0"/>
            </a:br>
            <a:r>
              <a:rPr lang="ru-RU" altLang="ru-RU" sz="2800" dirty="0" smtClean="0"/>
              <a:t>г.Санкт-Петербурга</a:t>
            </a:r>
            <a:br>
              <a:rPr lang="ru-RU" altLang="ru-RU" sz="2800" dirty="0" smtClean="0"/>
            </a:br>
            <a:endParaRPr lang="ru-RU" altLang="ru-RU" sz="2800" dirty="0" smtClean="0"/>
          </a:p>
        </p:txBody>
      </p:sp>
      <p:sp>
        <p:nvSpPr>
          <p:cNvPr id="80899" name="Rectangle 3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alt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«Формирование навыков здорового образа жизни у детей дошкольного возраста»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4211960" y="4941168"/>
            <a:ext cx="457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1600" b="1" dirty="0"/>
          </a:p>
          <a:p>
            <a:r>
              <a:rPr lang="ru-RU" altLang="ru-RU" sz="1600" b="1" dirty="0" smtClean="0">
                <a:solidFill>
                  <a:srgbClr val="000066"/>
                </a:solidFill>
              </a:rPr>
              <a:t>Воспитатель: Белых Светлана Викторовна </a:t>
            </a:r>
            <a:endParaRPr lang="ru-RU" altLang="ru-RU" sz="1600" b="1" dirty="0">
              <a:solidFill>
                <a:srgbClr val="000066"/>
              </a:solidFill>
            </a:endParaRPr>
          </a:p>
          <a:p>
            <a:endParaRPr lang="ru-RU" altLang="ru-RU" sz="1600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323850" y="260350"/>
            <a:ext cx="8280400" cy="651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/>
              <a:t>ОСНОВНЫЕ НАПРАВЛЕНИЯ В РАБОТЕ С ДЕТЬМИ ПО ФОРМИРОВАНИЮ ОСНОВ ЗДОРОВОГО ОБРАЗА ЖИЗНИ</a:t>
            </a:r>
          </a:p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0033CC"/>
                </a:solidFill>
              </a:rPr>
              <a:t>1. Привитие стойких культурно- гигиенических навыков: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400" b="1" dirty="0">
                <a:solidFill>
                  <a:srgbClr val="0033CC"/>
                </a:solidFill>
              </a:rPr>
              <a:t>культура еды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400" b="1" dirty="0">
                <a:solidFill>
                  <a:srgbClr val="0033CC"/>
                </a:solidFill>
              </a:rPr>
              <a:t>уход за вещами и игрушками</a:t>
            </a:r>
          </a:p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0033CC"/>
                </a:solidFill>
              </a:rPr>
              <a:t>2. Формирование представлений о строении собственного тела: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400" b="1" dirty="0">
                <a:solidFill>
                  <a:srgbClr val="0033CC"/>
                </a:solidFill>
              </a:rPr>
              <a:t>назначение органов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400" b="1" dirty="0">
                <a:solidFill>
                  <a:srgbClr val="0033CC"/>
                </a:solidFill>
              </a:rPr>
              <a:t>охрана и уход за различными органами (одевание, умывание, закаливание)</a:t>
            </a:r>
          </a:p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0033CC"/>
                </a:solidFill>
              </a:rPr>
              <a:t>3. Формирование представлений о том, что полезно и вредно для здоровья, знакомство с правилами безопасного поведения</a:t>
            </a:r>
          </a:p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0033CC"/>
                </a:solidFill>
              </a:rPr>
              <a:t>4.Формирование знаний в области чувств и эмоций</a:t>
            </a:r>
            <a:r>
              <a:rPr lang="ru-RU" altLang="ru-RU" b="1" dirty="0" smtClean="0">
                <a:solidFill>
                  <a:srgbClr val="0033CC"/>
                </a:solidFill>
              </a:rPr>
              <a:t>, обеспечение </a:t>
            </a:r>
            <a:r>
              <a:rPr lang="ru-RU" altLang="ru-RU" b="1" dirty="0">
                <a:solidFill>
                  <a:srgbClr val="0033CC"/>
                </a:solidFill>
              </a:rPr>
              <a:t>психологического здоровья ребенка в детском саду.</a:t>
            </a:r>
          </a:p>
          <a:p>
            <a:r>
              <a:rPr lang="ru-RU" altLang="ru-RU" b="1" dirty="0">
                <a:solidFill>
                  <a:srgbClr val="0033CC"/>
                </a:solidFill>
              </a:rPr>
              <a:t>5</a:t>
            </a:r>
            <a:r>
              <a:rPr lang="ru-RU" altLang="ru-RU" sz="1600" b="1" dirty="0">
                <a:solidFill>
                  <a:srgbClr val="0033CC"/>
                </a:solidFill>
              </a:rPr>
              <a:t>. </a:t>
            </a:r>
            <a:r>
              <a:rPr lang="ru-RU" altLang="ru-RU" b="1" dirty="0">
                <a:solidFill>
                  <a:srgbClr val="0033CC"/>
                </a:solidFill>
              </a:rPr>
              <a:t>Формирование привычки ежедневных физических упражнений:</a:t>
            </a:r>
          </a:p>
          <a:p>
            <a:r>
              <a:rPr lang="ru-RU" altLang="ru-RU" b="1" dirty="0">
                <a:solidFill>
                  <a:srgbClr val="0033CC"/>
                </a:solidFill>
              </a:rPr>
              <a:t>Создание в группах уголков двигательной активности</a:t>
            </a:r>
          </a:p>
          <a:p>
            <a:r>
              <a:rPr lang="ru-RU" altLang="ru-RU" b="1" dirty="0">
                <a:solidFill>
                  <a:srgbClr val="0033CC"/>
                </a:solidFill>
              </a:rPr>
              <a:t>Проведение разных видов гимнастик: для формирования правильной осанки и профилактики плоскостопия, дыхательной гимнастики, гимнастики для глаз, пальчиковой гимнастики и др.</a:t>
            </a:r>
          </a:p>
          <a:p>
            <a:r>
              <a:rPr lang="ru-RU" altLang="ru-RU" b="1" dirty="0">
                <a:solidFill>
                  <a:srgbClr val="0033CC"/>
                </a:solidFill>
              </a:rPr>
              <a:t>Подвижные и хороводные игры</a:t>
            </a:r>
          </a:p>
          <a:p>
            <a:r>
              <a:rPr lang="ru-RU" altLang="ru-RU" b="1" dirty="0">
                <a:solidFill>
                  <a:srgbClr val="0033CC"/>
                </a:solidFill>
              </a:rPr>
              <a:t>Спортивные досуги, праздники, развлечения, Дни здоровья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altLang="ru-RU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4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4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4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4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14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4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4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14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14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14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146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146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46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46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146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146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146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146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146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146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146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146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146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146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146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146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146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1146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3000"/>
                                        <p:tgtEl>
                                          <p:spTgt spid="114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3000"/>
                                        <p:tgtEl>
                                          <p:spTgt spid="114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3000"/>
                                        <p:tgtEl>
                                          <p:spTgt spid="114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3000"/>
                                        <p:tgtEl>
                                          <p:spTgt spid="114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3000"/>
                                        <p:tgtEl>
                                          <p:spTgt spid="1146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3000"/>
                                        <p:tgtEl>
                                          <p:spTgt spid="1146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3000"/>
                                        <p:tgtEl>
                                          <p:spTgt spid="1146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3000"/>
                                        <p:tgtEl>
                                          <p:spTgt spid="1146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3000"/>
                                        <p:tgtEl>
                                          <p:spTgt spid="1146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3000"/>
                                        <p:tgtEl>
                                          <p:spTgt spid="1146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3000"/>
                                        <p:tgtEl>
                                          <p:spTgt spid="1146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3000"/>
                                        <p:tgtEl>
                                          <p:spTgt spid="1146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3000"/>
                                        <p:tgtEl>
                                          <p:spTgt spid="1146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755650" y="1196975"/>
            <a:ext cx="1376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dirty="0">
                <a:solidFill>
                  <a:srgbClr val="7030A0"/>
                </a:solidFill>
              </a:rPr>
              <a:t>Игры: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755650" y="1773238"/>
            <a:ext cx="5256213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altLang="ru-RU" sz="2800" b="1" dirty="0">
                <a:solidFill>
                  <a:schemeClr val="accent3">
                    <a:lumMod val="75000"/>
                  </a:schemeClr>
                </a:solidFill>
              </a:rPr>
              <a:t>Сюжетно-ролевые</a:t>
            </a:r>
          </a:p>
          <a:p>
            <a:pPr>
              <a:buFontTx/>
              <a:buChar char="•"/>
            </a:pPr>
            <a:r>
              <a:rPr lang="ru-RU" altLang="ru-RU" sz="2800" b="1" dirty="0">
                <a:solidFill>
                  <a:schemeClr val="accent3">
                    <a:lumMod val="75000"/>
                  </a:schemeClr>
                </a:solidFill>
              </a:rPr>
              <a:t>Развивающие</a:t>
            </a:r>
          </a:p>
          <a:p>
            <a:pPr>
              <a:buFontTx/>
              <a:buChar char="•"/>
            </a:pPr>
            <a:r>
              <a:rPr lang="ru-RU" altLang="ru-RU" sz="2800" b="1" dirty="0">
                <a:solidFill>
                  <a:schemeClr val="accent3">
                    <a:lumMod val="75000"/>
                  </a:schemeClr>
                </a:solidFill>
              </a:rPr>
              <a:t>Хороводные</a:t>
            </a:r>
          </a:p>
          <a:p>
            <a:pPr>
              <a:buFontTx/>
              <a:buChar char="•"/>
            </a:pPr>
            <a:r>
              <a:rPr lang="ru-RU" altLang="ru-RU" sz="2800" b="1" dirty="0">
                <a:solidFill>
                  <a:schemeClr val="accent3">
                    <a:lumMod val="75000"/>
                  </a:schemeClr>
                </a:solidFill>
              </a:rPr>
              <a:t>Подвижные</a:t>
            </a:r>
          </a:p>
          <a:p>
            <a:pPr>
              <a:buFontTx/>
              <a:buChar char="•"/>
            </a:pPr>
            <a:r>
              <a:rPr lang="ru-RU" altLang="ru-RU" sz="2800" b="1" dirty="0">
                <a:solidFill>
                  <a:schemeClr val="accent3">
                    <a:lumMod val="75000"/>
                  </a:schemeClr>
                </a:solidFill>
              </a:rPr>
              <a:t>Настольно-печатные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3492500" y="4221163"/>
            <a:ext cx="49926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 b="1" dirty="0">
                <a:solidFill>
                  <a:srgbClr val="FF0000"/>
                </a:solidFill>
              </a:rPr>
              <a:t>Рассматривание</a:t>
            </a:r>
          </a:p>
          <a:p>
            <a:r>
              <a:rPr lang="ru-RU" altLang="ru-RU" sz="2800" b="1" dirty="0">
                <a:solidFill>
                  <a:srgbClr val="FF0000"/>
                </a:solidFill>
              </a:rPr>
              <a:t>иллюстраций в книгах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827088" y="5589588"/>
            <a:ext cx="5281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Продуктивная деятельность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1258888" y="188913"/>
            <a:ext cx="73802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/>
              <a:t>Формы работы с детьми  </a:t>
            </a:r>
          </a:p>
          <a:p>
            <a:pPr algn="ctr"/>
            <a:r>
              <a:rPr lang="ru-RU" altLang="ru-RU" sz="2400" b="1" dirty="0"/>
              <a:t>в самостоятельной деятельности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  <p:bldP spid="88070" grpId="0"/>
      <p:bldP spid="88071" grpId="0"/>
      <p:bldP spid="88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WordArt 4"/>
          <p:cNvSpPr>
            <a:spLocks noChangeArrowheads="1" noChangeShapeType="1" noTextEdit="1"/>
          </p:cNvSpPr>
          <p:nvPr/>
        </p:nvSpPr>
        <p:spPr bwMode="auto">
          <a:xfrm>
            <a:off x="2268538" y="333375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Утренняя гимнастика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900113" y="908050"/>
            <a:ext cx="72723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Утренняя гимнастика проводится в соответствии с режимом дня конкретной возрастной группы и должна создать у детей хорошее настроение и поднять мышечный тонус</a:t>
            </a:r>
          </a:p>
        </p:txBody>
      </p:sp>
      <p:pic>
        <p:nvPicPr>
          <p:cNvPr id="12288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784" r="21808" b="11937"/>
          <a:stretch>
            <a:fillRect/>
          </a:stretch>
        </p:blipFill>
        <p:spPr bwMode="auto">
          <a:xfrm>
            <a:off x="2843213" y="2636838"/>
            <a:ext cx="3311525" cy="299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6804025" y="4437063"/>
            <a:ext cx="25558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000099"/>
                </a:solidFill>
              </a:rPr>
              <a:t>Оздоровительный комплекс упражнений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179388" y="3716338"/>
            <a:ext cx="2268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000099"/>
                </a:solidFill>
              </a:rPr>
              <a:t>В форме подвижных игр</a:t>
            </a:r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5832475" y="1989138"/>
            <a:ext cx="3311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000099"/>
                </a:solidFill>
              </a:rPr>
              <a:t>Танцевально-ритмические упражнения</a:t>
            </a:r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468313" y="2060575"/>
            <a:ext cx="2951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000099"/>
                </a:solidFill>
              </a:rPr>
              <a:t>Оздоровительный бег</a:t>
            </a:r>
          </a:p>
        </p:txBody>
      </p:sp>
      <p:sp>
        <p:nvSpPr>
          <p:cNvPr id="122894" name="Line 14"/>
          <p:cNvSpPr>
            <a:spLocks noChangeShapeType="1"/>
          </p:cNvSpPr>
          <p:nvPr/>
        </p:nvSpPr>
        <p:spPr bwMode="auto">
          <a:xfrm>
            <a:off x="3203575" y="2420938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895" name="Line 15"/>
          <p:cNvSpPr>
            <a:spLocks noChangeShapeType="1"/>
          </p:cNvSpPr>
          <p:nvPr/>
        </p:nvSpPr>
        <p:spPr bwMode="auto">
          <a:xfrm>
            <a:off x="1692275" y="3933825"/>
            <a:ext cx="7921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896" name="Line 16"/>
          <p:cNvSpPr>
            <a:spLocks noChangeShapeType="1"/>
          </p:cNvSpPr>
          <p:nvPr/>
        </p:nvSpPr>
        <p:spPr bwMode="auto">
          <a:xfrm flipH="1">
            <a:off x="5435600" y="2420938"/>
            <a:ext cx="3587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897" name="Line 17"/>
          <p:cNvSpPr>
            <a:spLocks noChangeShapeType="1"/>
          </p:cNvSpPr>
          <p:nvPr/>
        </p:nvSpPr>
        <p:spPr bwMode="auto">
          <a:xfrm flipH="1" flipV="1">
            <a:off x="6156325" y="3860800"/>
            <a:ext cx="935038" cy="431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  <p:bldP spid="122885" grpId="0"/>
      <p:bldP spid="122890" grpId="0"/>
      <p:bldP spid="122891" grpId="0"/>
      <p:bldP spid="122892" grpId="0"/>
      <p:bldP spid="12289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14687</TotalTime>
  <Words>214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ГБДОУ №20 компенсирующего вида Калининского района г.Санкт-Петербурга 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Андрей</cp:lastModifiedBy>
  <cp:revision>271</cp:revision>
  <dcterms:created xsi:type="dcterms:W3CDTF">2012-06-18T11:32:59Z</dcterms:created>
  <dcterms:modified xsi:type="dcterms:W3CDTF">2014-06-30T17:28:54Z</dcterms:modified>
</cp:coreProperties>
</file>