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62" r:id="rId9"/>
    <p:sldId id="265" r:id="rId10"/>
    <p:sldId id="270" r:id="rId11"/>
    <p:sldId id="272" r:id="rId12"/>
    <p:sldId id="271" r:id="rId13"/>
    <p:sldId id="278" r:id="rId14"/>
    <p:sldId id="267" r:id="rId15"/>
    <p:sldId id="269" r:id="rId16"/>
    <p:sldId id="275" r:id="rId17"/>
    <p:sldId id="276" r:id="rId18"/>
    <p:sldId id="27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86535-E8F6-4F97-9C99-48C0BC0E05D8}" type="doc">
      <dgm:prSet loTypeId="urn:microsoft.com/office/officeart/2009/3/layout/SubSte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07D30-B43E-4EE0-95C7-2C8850AC2E3B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>
          <a:prstTxWarp prst="textButtonPour">
            <a:avLst/>
          </a:prstTxWarp>
        </a:bodyPr>
        <a:lstStyle/>
        <a:p>
          <a:pPr algn="ctr" rtl="0"/>
          <a:r>
            <a:rPr lang="ru-RU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</a:rPr>
            <a:t> </a:t>
          </a:r>
          <a:r>
            <a:rPr lang="ru-RU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 </a:t>
          </a:r>
          <a:endParaRPr lang="ru-RU" dirty="0">
            <a:ln>
              <a:solidFill>
                <a:srgbClr val="FFFF00"/>
              </a:solidFill>
            </a:ln>
            <a:solidFill>
              <a:srgbClr val="002060"/>
            </a:solidFill>
          </a:endParaRPr>
        </a:p>
      </dgm:t>
    </dgm:pt>
    <dgm:pt modelId="{61A14C6F-3FAD-4B70-9ED1-D08B2A7EC81B}" type="parTrans" cxnId="{A50B23BA-724E-473A-B5E3-43E9119055B7}">
      <dgm:prSet/>
      <dgm:spPr/>
      <dgm:t>
        <a:bodyPr>
          <a:prstTxWarp prst="textArchDown">
            <a:avLst/>
          </a:prstTxWarp>
        </a:bodyPr>
        <a:lstStyle/>
        <a:p>
          <a:endParaRPr lang="ru-RU"/>
        </a:p>
      </dgm:t>
    </dgm:pt>
    <dgm:pt modelId="{BB139B95-13CF-41EF-9663-4B9035814970}" type="sibTrans" cxnId="{A50B23BA-724E-473A-B5E3-43E9119055B7}">
      <dgm:prSet/>
      <dgm:spPr/>
      <dgm:t>
        <a:bodyPr>
          <a:prstTxWarp prst="textArchDown">
            <a:avLst/>
          </a:prstTxWarp>
        </a:bodyPr>
        <a:lstStyle/>
        <a:p>
          <a:endParaRPr lang="ru-RU"/>
        </a:p>
      </dgm:t>
    </dgm:pt>
    <dgm:pt modelId="{626E0DA5-312F-429D-BD3B-080BC2B81317}" type="pres">
      <dgm:prSet presAssocID="{53D86535-E8F6-4F97-9C99-48C0BC0E05D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DF521959-C81F-4545-8B38-4DE62E5CC3DE}" type="pres">
      <dgm:prSet presAssocID="{AAD07D30-B43E-4EE0-95C7-2C8850AC2E3B}" presName="parTx1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87A220C5-795C-4D42-B367-A939373FC912}" type="presOf" srcId="{53D86535-E8F6-4F97-9C99-48C0BC0E05D8}" destId="{626E0DA5-312F-429D-BD3B-080BC2B81317}" srcOrd="0" destOrd="0" presId="urn:microsoft.com/office/officeart/2009/3/layout/SubStepProcess"/>
    <dgm:cxn modelId="{A50B23BA-724E-473A-B5E3-43E9119055B7}" srcId="{53D86535-E8F6-4F97-9C99-48C0BC0E05D8}" destId="{AAD07D30-B43E-4EE0-95C7-2C8850AC2E3B}" srcOrd="0" destOrd="0" parTransId="{61A14C6F-3FAD-4B70-9ED1-D08B2A7EC81B}" sibTransId="{BB139B95-13CF-41EF-9663-4B9035814970}"/>
    <dgm:cxn modelId="{88A0780D-241D-4F48-BA46-5F09C25D6777}" type="presOf" srcId="{AAD07D30-B43E-4EE0-95C7-2C8850AC2E3B}" destId="{DF521959-C81F-4545-8B38-4DE62E5CC3DE}" srcOrd="0" destOrd="0" presId="urn:microsoft.com/office/officeart/2009/3/layout/SubStepProcess"/>
    <dgm:cxn modelId="{ECCA75F8-42D5-41F3-974F-33C777B319BC}" type="presParOf" srcId="{626E0DA5-312F-429D-BD3B-080BC2B81317}" destId="{DF521959-C81F-4545-8B38-4DE62E5CC3DE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21959-C81F-4545-8B38-4DE62E5CC3DE}">
      <dsp:nvSpPr>
        <dsp:cNvPr id="0" name=""/>
        <dsp:cNvSpPr/>
      </dsp:nvSpPr>
      <dsp:spPr>
        <a:xfrm>
          <a:off x="2374385" y="0"/>
          <a:ext cx="3137928" cy="3137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ButtonPour">
            <a:avLst/>
          </a:prstTxWarp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</a:rPr>
            <a:t> </a:t>
          </a:r>
          <a:r>
            <a:rPr lang="ru-RU" sz="4200" kern="12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 </a:t>
          </a:r>
          <a:endParaRPr lang="ru-RU" sz="4200" kern="1200" dirty="0">
            <a:ln>
              <a:solidFill>
                <a:srgbClr val="FFFF00"/>
              </a:solidFill>
            </a:ln>
            <a:solidFill>
              <a:srgbClr val="002060"/>
            </a:solidFill>
          </a:endParaRPr>
        </a:p>
      </dsp:txBody>
      <dsp:txXfrm>
        <a:off x="2833924" y="459539"/>
        <a:ext cx="2218850" cy="221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" y="0"/>
            <a:ext cx="914185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456" y="244699"/>
            <a:ext cx="7173534" cy="15696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 образовательное </a:t>
            </a:r>
          </a:p>
          <a:p>
            <a:pPr algn="ctr"/>
            <a:r>
              <a:rPr lang="ru-RU" sz="2400" dirty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бразовательное  учреждение детский сад №6 «Родничок» комбинированного вида</a:t>
            </a:r>
          </a:p>
          <a:p>
            <a:pPr algn="ctr"/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п. Советский  РМЭ </a:t>
            </a:r>
            <a:endParaRPr lang="ru-RU" sz="2400" dirty="0"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08" y="2257167"/>
            <a:ext cx="708338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– территория здоровья»</a:t>
            </a:r>
          </a:p>
          <a:p>
            <a:pPr>
              <a:lnSpc>
                <a:spcPct val="150000"/>
              </a:lnSpc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5330" y="5241701"/>
            <a:ext cx="343866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0924" y="5460642"/>
            <a:ext cx="2181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 Советский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988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862422"/>
              </p:ext>
            </p:extLst>
          </p:nvPr>
        </p:nvGraphicFramePr>
        <p:xfrm>
          <a:off x="628650" y="1223963"/>
          <a:ext cx="7886700" cy="609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3735678"/>
                <a:gridCol w="1522122"/>
              </a:tblGrid>
              <a:tr h="42786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50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Нормативно-правовое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Изучение нормативных документов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Разработка нормативно-правовой деятельности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ДОУ по заданной теме.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2013г.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Методическое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Разработка проекта «Детский сад – территория здоровья»,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подпроектов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«Социальное здоровье», «Физическое здоровье», «Психическое здоровье».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Разработка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минипроектов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Оснащение предметно-развивающей  среды.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Разработка пакета методического обеспечения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Анкетирование родителей с целью определения социального заказа, уровня понимания основ здорового образа жизни.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–ноябрь 2013г.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0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52709"/>
              </p:ext>
            </p:extLst>
          </p:nvPr>
        </p:nvGraphicFramePr>
        <p:xfrm>
          <a:off x="628650" y="1158875"/>
          <a:ext cx="7886700" cy="72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3658405"/>
                <a:gridCol w="1599395"/>
              </a:tblGrid>
              <a:tr h="722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Развитие профессиональной компетентности педагогов и сотрудников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Повышение профессиональной компетентности педагогов – семинары, педсовет,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взаимопросмотры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НОД,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консультативной и практической помощи начинающим педагогам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др.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Повышение компетентности младших воспитателей – педагогический лекторий.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Участие педагогов в методических мероприятиях разного уровня по данной теме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апрель 2014г.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1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Практическое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для психологического комфорта и сохранения здоровья детей, введение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в воспитательно-образовательный процесс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апрель 2014г.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2190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0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60" y="262095"/>
            <a:ext cx="7886700" cy="85836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78241"/>
              </p:ext>
            </p:extLst>
          </p:nvPr>
        </p:nvGraphicFramePr>
        <p:xfrm>
          <a:off x="193675" y="1171575"/>
          <a:ext cx="870585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3743057"/>
                <a:gridCol w="20608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Взаимодействие с родителями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Информационно-просветительская деятельность с целью формирования у родителей компетентной позиции в вопросах здоровья и здорового образа жизни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родителей в педагогический процесс и в физкультурно-оздоровительную работу в ДОУ (проведение Дней здоровья, конкурсов, совместных праздников, акций, оформление стенгазет, участие в выставках рисунков на тему «Здоровья»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всего времени реализации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Мониторинг качества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 проекта.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2014г.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0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Перспективы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5" y="1262130"/>
            <a:ext cx="8564451" cy="54348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Ожидается, что результаты работы подтвердят гипотезу. Создание условий, направленных на повышение эффективности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 будет способствовать: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систематизации и решению широкого спектра задач физкультурно-оздоровительной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раскрытию творческого потенциала педагогов, стимулированию их к развитию и самообразованию, повышению профессиональной компетентности педагогов;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вовлечению родителей в жизнь детей, пропаганду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привлечению общественности к проблемам приобщения к здоровому образу жизни.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5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27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Бюджет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72140"/>
              </p:ext>
            </p:extLst>
          </p:nvPr>
        </p:nvGraphicFramePr>
        <p:xfrm>
          <a:off x="269875" y="1211263"/>
          <a:ext cx="87074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479"/>
                <a:gridCol w="2902479"/>
                <a:gridCol w="2902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Ценообразование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 офисная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2*130=260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шт.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20*12=240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Поощрительные призы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28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распространение опыта педагогов ДОУ.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Провести мониторинг деятельности по проекту, выявить слабые стороны, наметить перспективы развития.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Обобщить опыт работы педагогов. Организовать взаимосвязь с социумом по пропаганде опыта работы.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заключительном этапе работы педагоги обобщают свой опыт работы, распространяют его в презентациях, пропаганде среди педагогов ДОУ,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интенет-сайтах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 проекта - статьи, брошюры, методические разработки, цикл коллективных и индивидуальных проектов дошкольников.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2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8789"/>
            <a:ext cx="7886700" cy="96591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Зарничка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- 2014»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0131"/>
            <a:ext cx="3582186" cy="26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55" y="1406432"/>
            <a:ext cx="3840792" cy="288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57" y="3898122"/>
            <a:ext cx="3946680" cy="295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29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94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здоровья в детском саду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5485"/>
            <a:ext cx="3859992" cy="289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0012"/>
            <a:ext cx="4166647" cy="294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esktop\Новая папка\Наши праздники\IMG_4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09" y="1269177"/>
            <a:ext cx="3889571" cy="29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0" y="3912206"/>
            <a:ext cx="4066138" cy="287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4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5" y="365126"/>
            <a:ext cx="8976575" cy="6007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 апреля –Всемирный день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243"/>
            <a:ext cx="4137264" cy="3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9" y="3733405"/>
            <a:ext cx="4290161" cy="321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" y="3831600"/>
            <a:ext cx="4028328" cy="302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44" y="901522"/>
            <a:ext cx="4126674" cy="309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58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4595837"/>
              </p:ext>
            </p:extLst>
          </p:nvPr>
        </p:nvGraphicFramePr>
        <p:xfrm>
          <a:off x="628650" y="365127"/>
          <a:ext cx="7886700" cy="313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93539"/>
              </p:ext>
            </p:extLst>
          </p:nvPr>
        </p:nvGraphicFramePr>
        <p:xfrm>
          <a:off x="577134" y="4237150"/>
          <a:ext cx="7886700" cy="2533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223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Приглашаем к сотрудничеству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Марий Эл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 Советский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 Заводская, 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тел. 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9-40-56</a:t>
                      </a:r>
                    </a:p>
                    <a:p>
                      <a:pPr algn="ctr"/>
                      <a:r>
                        <a:rPr lang="ru-RU" sz="14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почта:</a:t>
                      </a:r>
                      <a:endParaRPr lang="ru-RU" sz="14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sovetskiy-rodnichok@yandex.ru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3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19" y="197701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825625"/>
            <a:ext cx="8731877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нельзя вырастить ребенка,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чтобы он совсем не болел,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то, во всяком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случае, поддерживать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 него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высокий уровень здоровья вполне возможно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Н.М. Амосов,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академик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66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167426"/>
            <a:ext cx="8809149" cy="1523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Информационная характеристика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622738"/>
            <a:ext cx="9002333" cy="5087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Мичеева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Валентина Леонидовна, старший воспитатель МДОУ детский сад №6 «Родничок» комбинированного вида п. Советский РМЭ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Бердинцева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Валерьевна, заведующий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МДОУ детский сад №6 «Родничок» комбинированного вида п. Советский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РМЭ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социально - педагогический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ДОУ, дети,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Заказчик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МДОУ детский сад №6 «Родничок» комбинированного вида п. Советский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РМЭ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времени проведения: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 2013- май 2014 (долгосрочный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«Детский сад – территория здоровья»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2586"/>
            <a:ext cx="7886700" cy="4997003"/>
          </a:xfrm>
        </p:spPr>
        <p:txBody>
          <a:bodyPr vert="vert270"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«Физическое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«Психическое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6" name="Стрелка вниз 5"/>
          <p:cNvSpPr/>
          <p:nvPr/>
        </p:nvSpPr>
        <p:spPr>
          <a:xfrm flipH="1">
            <a:off x="4353059" y="1648496"/>
            <a:ext cx="463640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60654" y="1648496"/>
            <a:ext cx="489396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51527" y="1648496"/>
            <a:ext cx="463639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1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275007"/>
            <a:ext cx="9028090" cy="49019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Арабская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пословица утверждает: «У кого есть здоровье, есть и надежда, а у кого есть надежда, есть все».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же сделать, чтобы здоровый образ жизни стал насущной потребностью самого ребенка? Для этого нужно, чтобы вся система  деятельности дошкольного учреждения была включена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чтобы сам ребенок стал ее неотъемлемой частью и включился в деятельность по ее созданию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едагогическая практика МДОУ детский сад №6 «Родничок» направлена на разработку и развитие  такой модели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системы дошкольного учреждения,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которая исходила бы из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того, что здоровье – это состояние  полного физического, психического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социального благополучия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Проект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«Детский сад – территория здоровья» - это комплексная система воспитания ребенка – дошкольника, здорового физически, всесторонне развитого, инициативного и раскрепощенного, с развитым чувством собственного достоинства, педагогов и родителей.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077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90153"/>
            <a:ext cx="8937938" cy="22538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повышение эффективности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деятельности в ДОУ путем создания, теоретического обоснования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2279561"/>
            <a:ext cx="8899301" cy="4365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Разработать алгоритмы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деятельности субъектов образовательного процесса дошкольного учреждения.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2.Разработать и апробировать систему педагогических воздействий, направленных на формирование у дошкольников понимания здоровья как важнейшей ценности, становления уже с детских лет позиции созидателя в отношении своего здоровья и здоровья окружающих.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3.Изучить и внедрить в практику работы ДОУ современные технологии обучения здоровому образу жизни, способствующие сохранению и укреплению здоровья детей путем развития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навыков и умений, формирования привычки думать и заботиться о своем здоровье.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4.Активизировать педагогический потенциал семьи в вопросах формирования ценностей здоровья через разработку и использование инновационных форм работы с родителями по пропаганде здорового образа жизни.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4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0"/>
            <a:ext cx="8822028" cy="26788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 ДОУ будут созданы условия, направленные на повышение эффективности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воспитания, то система дошкольного образования сможет достичь качественно новых высоких результатов в работе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воспитанников.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09" y="2730321"/>
            <a:ext cx="8899301" cy="3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разработано, что в ходе реализации задач проекта осуществиться основная идея -  реализуются эффективные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формы взаимодействия детского сада и семьи по формированию потребности детей в здоровом образе жизни.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Произойдёт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становление ценностного отношения к  здоровью и здоровому образу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 всех участников образовательного процесса.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ДОУ по приобщению к ЗОЖ повышает престиж детского сада, поднимает на более высокий уровень профессионализм педагогов, заставляет их заниматься самообразованием, организует учебно-воспитательную деятельность, создает условия для сохранения и укрепления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323063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15" y="1468192"/>
            <a:ext cx="8953233" cy="525457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профессиональной культуры педагогов в вопросах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грамотности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здоровья детей,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выпускников ДОУ навыков личной гигиены, желание вести здоровый образ жизни (быть на свежем воздухе, заниматься спортивными играми, улучшать свои результаты по освоению основных видов движений, испытывать чувство радости и удовольствия от состояния быть здоровым, повышение уровня адаптации к современным условиям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Ожидаемые результаты станут реальностью, если все участники проекта «Детский сад – территория здоровья» будут одинаково относится к проблеме «человек – образ жизни – образование - здоровье».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произойдет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осознание важности собственных усилий для сохранения здоровья, продвижение в этом направлении можно будет признать успешным.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7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" y="365126"/>
            <a:ext cx="8899301" cy="1064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Этапы работы по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приобщению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 здоровому образу жизни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34905"/>
              </p:ext>
            </p:extLst>
          </p:nvPr>
        </p:nvGraphicFramePr>
        <p:xfrm>
          <a:off x="180975" y="1481138"/>
          <a:ext cx="878205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377"/>
                <a:gridCol w="3606085"/>
                <a:gridCol w="25235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Информационно-аналитический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коллектива и родителей о реализации проекта «Детский сад – территория здоровья». Изучение новых методик и технологий физического развития и оздоровления детей.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Внедренческий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педагогов, родителей в единую творческую деятельность в рамках проекта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воспитатель, творческая группа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Контрольно-регулировочный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 инновационным опытом. Трансляция результатов реализации проекта.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воспитатель</a:t>
                      </a:r>
                      <a:r>
                        <a:rPr lang="ru-RU" sz="1800" b="0" smtClean="0">
                          <a:latin typeface="Times New Roman" pitchFamily="18" charset="0"/>
                          <a:cs typeface="Times New Roman" pitchFamily="18" charset="0"/>
                        </a:rPr>
                        <a:t>, творческая группа</a:t>
                      </a:r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1065</Words>
  <Application>Microsoft Office PowerPoint</Application>
  <PresentationFormat>Экран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Информационная характеристика проекта</vt:lpstr>
      <vt:lpstr>«Детский сад – территория здоровья»</vt:lpstr>
      <vt:lpstr>Проблема проекта</vt:lpstr>
      <vt:lpstr> Цель:   повышение эффективности здоровьеориентированной деятельности в ДОУ путем создания, теоретического обоснования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воспитания. </vt:lpstr>
      <vt:lpstr>  Гипотеза:  если в ДОУ будут созданы условия, направленные на повышение эффективности здоровьеориентированной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воспитания, то система дошкольного образования сможет достичь качественно новых высоких результатов в работе по здоровьесбережению воспитанников.  </vt:lpstr>
      <vt:lpstr>Ожидаемые результаты:</vt:lpstr>
      <vt:lpstr>Этапы работы по приобщению  к здоровому образу жизни</vt:lpstr>
      <vt:lpstr>План реализации проекта </vt:lpstr>
      <vt:lpstr>План реализации проекта </vt:lpstr>
      <vt:lpstr>План реализации проекта </vt:lpstr>
      <vt:lpstr>Перспективы проекта</vt:lpstr>
      <vt:lpstr> Бюджет </vt:lpstr>
      <vt:lpstr>Обобщение и распространение опыта педагогов ДОУ. </vt:lpstr>
      <vt:lpstr>«Зарничка- 2014»</vt:lpstr>
      <vt:lpstr>День здоровья в детском саду</vt:lpstr>
      <vt:lpstr>7 апреля –Всемирный день здоровья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76</cp:revision>
  <dcterms:created xsi:type="dcterms:W3CDTF">2013-11-19T05:52:05Z</dcterms:created>
  <dcterms:modified xsi:type="dcterms:W3CDTF">2014-07-01T05:24:43Z</dcterms:modified>
</cp:coreProperties>
</file>