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25BD-A922-4DC4-823B-FED8E9FEB645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F65-50C3-45D3-8A2D-DAF63C9A6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25BD-A922-4DC4-823B-FED8E9FEB645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F65-50C3-45D3-8A2D-DAF63C9A6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25BD-A922-4DC4-823B-FED8E9FEB645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F65-50C3-45D3-8A2D-DAF63C9A6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25BD-A922-4DC4-823B-FED8E9FEB645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F65-50C3-45D3-8A2D-DAF63C9A6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25BD-A922-4DC4-823B-FED8E9FEB645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F65-50C3-45D3-8A2D-DAF63C9A6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25BD-A922-4DC4-823B-FED8E9FEB645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F65-50C3-45D3-8A2D-DAF63C9A6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25BD-A922-4DC4-823B-FED8E9FEB645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F65-50C3-45D3-8A2D-DAF63C9A6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25BD-A922-4DC4-823B-FED8E9FEB645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F65-50C3-45D3-8A2D-DAF63C9A6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25BD-A922-4DC4-823B-FED8E9FEB645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F65-50C3-45D3-8A2D-DAF63C9A6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25BD-A922-4DC4-823B-FED8E9FEB645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F65-50C3-45D3-8A2D-DAF63C9A6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25BD-A922-4DC4-823B-FED8E9FEB645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F65-50C3-45D3-8A2D-DAF63C9A6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425BD-A922-4DC4-823B-FED8E9FEB645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03F65-50C3-45D3-8A2D-DAF63C9A6B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486600" cy="36004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Планирование образовательного 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процесса в ДОУ 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учетом ФГТ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Посещение родительских собраний и мероприятий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971599" y="1484792"/>
          <a:ext cx="6912768" cy="51158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92089"/>
                <a:gridCol w="2623411"/>
                <a:gridCol w="364299"/>
                <a:gridCol w="364299"/>
                <a:gridCol w="437158"/>
                <a:gridCol w="437158"/>
                <a:gridCol w="364299"/>
                <a:gridCol w="364299"/>
                <a:gridCol w="364299"/>
                <a:gridCol w="364299"/>
                <a:gridCol w="437158"/>
              </a:tblGrid>
              <a:tr h="1097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Ф. И. О.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Название мероприятия</a:t>
                      </a: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</a:rPr>
                        <a:t>сентябрь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октябрь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ноябрь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декабрь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январь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февраль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март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апрель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</a:rPr>
                        <a:t>май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                        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69" marR="50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работы с родителями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80728"/>
            <a:ext cx="7920880" cy="577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1.Конкурс поделок «Дары осени»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2.Оформление стендов: «Визитная карточка», «День по минуткам», «Занимательная неделька» и др.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Консультация «Какие игрушки нужны детям».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4.Советы: «В какие игры играть дома»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5.Консультация «Развиваем у детей умение наблюдать за изменениями в природе»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1.Консультация «Музыка в развитии ребенка»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2.Консультация «Наши бабушки и дедушки»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3.Папка-передвижка «Телевидение в жизни семьи и ребенка», «Играют дети - играем вместе».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4.Родительское собрание «Задачи воспитания и обучения».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НОЯБРЬ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1.Консультация «Учим детей заботиться о животных», «Учим детей кушать аккуратно».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2.Организация фотовыставки «Я и мой друг»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3.Оформление стенда «Мамочка любимая моя»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Консультация «Чем занять ребенка в выходные дни»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ЛИСТОК ЗДОРОВЬЯ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395536" y="1556793"/>
          <a:ext cx="8424937" cy="3815310"/>
        </p:xfrm>
        <a:graphic>
          <a:graphicData uri="http://schemas.openxmlformats.org/drawingml/2006/table">
            <a:tbl>
              <a:tblPr/>
              <a:tblGrid>
                <a:gridCol w="412397"/>
                <a:gridCol w="1076611"/>
                <a:gridCol w="580275"/>
                <a:gridCol w="744504"/>
                <a:gridCol w="910556"/>
                <a:gridCol w="702535"/>
                <a:gridCol w="770052"/>
                <a:gridCol w="995758"/>
                <a:gridCol w="1152128"/>
                <a:gridCol w="1080121"/>
              </a:tblGrid>
              <a:tr h="4942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Ф. И РЕБЕНКА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РОСТ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ОКРУЖ             ГРУДИ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МЕБЕЛЬ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ГРУППА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ЗДОРО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ВЬЯ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 ФИЗИЧЕСКОГО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ОСНОВ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НОЙ     ДИАГНОЗ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3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СТОЛ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СТУЛ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Двигательный режим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56792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Утренняя гимнастика, двигательные разминки,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подвижные игры, гимнастика после сна, физкультура, самостоятельная двигательная активность, физкультурные досуги и праздники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дня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холодный период года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0" y="1615401"/>
          <a:ext cx="7128792" cy="4844556"/>
        </p:xfrm>
        <a:graphic>
          <a:graphicData uri="http://schemas.openxmlformats.org/drawingml/2006/table">
            <a:tbl>
              <a:tblPr/>
              <a:tblGrid>
                <a:gridCol w="4634575"/>
                <a:gridCol w="2494217"/>
              </a:tblGrid>
              <a:tr h="324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Режимные моменты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Холодный период года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Приём детей, игры, дежурство, утренняя гимнастика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7.30 – 8.20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Подготовка к завтраку, завтрак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8.20 – 8.55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Подготовка к непосредственно образовательной деятельности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8.55 - 9.00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Непосредственно образовательная деятельность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9.00 – 9.40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Игровая деятельность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9.40 – 10.00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Второй завтрак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.30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Прогулка (игры, наблюдения, труд)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10.00 – 11.35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Возвращение с прогулки, гигиенические процедуры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11.35 - 11.55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Подготовка к обеду, обед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11.55 – 12.30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Подготовка ко сну, дневной сон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12.30 – 15.00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Постепенный подъём, оздоровительные и гигиенические процедуры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15.00 – 15.40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Полдник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15.40 – 16.00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Игры, совместная и самостоятельная деятельность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16.00 – 16.30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Подготовка к прогулке, прогулка, уход домой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16.30 – 18.00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дня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тёплый период года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1628802"/>
          <a:ext cx="6984776" cy="4680519"/>
        </p:xfrm>
        <a:graphic>
          <a:graphicData uri="http://schemas.openxmlformats.org/drawingml/2006/table">
            <a:tbl>
              <a:tblPr/>
              <a:tblGrid>
                <a:gridCol w="4540948"/>
                <a:gridCol w="2443828"/>
              </a:tblGrid>
              <a:tr h="336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Режимные моменты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Теплый период года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Приём детей, игры, дежурство, утренняя гимнастика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7.30 – 8.30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Подготовка к завтраку, завтрак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8.30 – 9.00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Игровая деятельность, подготовка к прогулке, выход на прогулку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9.00 – 9.20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Второй завтрак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10.30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Специально организованная деятельность (занятие)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9.20 – 9.40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Прогулка (игры, наблюдения, труд, воздушные, солнечные процедуры )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9.40 – 11.15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Возвращение с прогулки, водные процедуры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11.15 – 11.40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Подготовка к обеду, обед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11.40 – 12.20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Подготовка ко сну, дневной сон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12.20 – 15.10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Постепенный подъём, оздоровительные и гигиенические процедуры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15.10 – 15. 40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Полдник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15.40 – 16.00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Игры, совместная и самостоятельная деятельность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16.00 – 16.30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Подготовка к прогулке, прогулка, уход домой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16.30 – 18.00</a:t>
                      </a: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Комплексы утренней гимнастики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1"/>
          <p:cNvGraphicFramePr>
            <a:graphicFrameLocks/>
          </p:cNvGraphicFramePr>
          <p:nvPr/>
        </p:nvGraphicFramePr>
        <p:xfrm>
          <a:off x="899592" y="1484781"/>
          <a:ext cx="7344816" cy="4610865"/>
        </p:xfrm>
        <a:graphic>
          <a:graphicData uri="http://schemas.openxmlformats.org/drawingml/2006/table">
            <a:tbl>
              <a:tblPr/>
              <a:tblGrid>
                <a:gridCol w="1274099"/>
                <a:gridCol w="1444169"/>
                <a:gridCol w="1333638"/>
                <a:gridCol w="1602327"/>
                <a:gridCol w="1690583"/>
              </a:tblGrid>
              <a:tr h="504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3.09 – 15.09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№ 1               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17.09 – 29.09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2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1.10 – 13.10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№ 3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15.10 – 27.10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№ 4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29.10– 10.11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№ 5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12.10 – 23.11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6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26.11 – 8.12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№7            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10.12 – 22.12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8.01 -18.01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№ 10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21.01 – 1.02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№ 11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4.02 – 15.02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12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18.02 - 1.03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№ 13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4.03 – 11.03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№14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18.03 -29.03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№15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1.04-12.04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№16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15.04-30.04 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17 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6.05-17.05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№  18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 05-31.05 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№19 </a:t>
                      </a:r>
                    </a:p>
                  </a:txBody>
                  <a:tcPr marL="54041" marR="54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воспитания и обучения детей во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младшей группе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755576" y="1484313"/>
          <a:ext cx="7704856" cy="4969023"/>
        </p:xfrm>
        <a:graphic>
          <a:graphicData uri="http://schemas.openxmlformats.org/drawingml/2006/table">
            <a:tbl>
              <a:tblPr/>
              <a:tblGrid>
                <a:gridCol w="1967580"/>
                <a:gridCol w="3017722"/>
                <a:gridCol w="2719554"/>
              </a:tblGrid>
              <a:tr h="584381"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область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образовательной деятельности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литературы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Коммуникация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Познание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Художественное творчество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Социализация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9131" marR="491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основных видов НОД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0" y="1628798"/>
          <a:ext cx="7128792" cy="2808313"/>
        </p:xfrm>
        <a:graphic>
          <a:graphicData uri="http://schemas.openxmlformats.org/drawingml/2006/table">
            <a:tbl>
              <a:tblPr/>
              <a:tblGrid>
                <a:gridCol w="4599837"/>
                <a:gridCol w="2528955"/>
              </a:tblGrid>
              <a:tr h="671473">
                <a:tc>
                  <a:txBody>
                    <a:bodyPr/>
                    <a:lstStyle/>
                    <a:p>
                      <a:pPr marL="3175" indent="-317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Виды образовательной деятельности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Познание 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Коммуникация. Чтение художественной литературы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Музыка 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количество: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1.Комплексное перспективное планирование. Вторая младшая группа. Под редакцией М.А.Васильевой, В.В.Гербовой, Т.С.Комаровой. Издательство МОЗАИКА-СИНТЕЗ Москва, 2011.</a:t>
            </a:r>
          </a:p>
          <a:p>
            <a:r>
              <a:rPr lang="ru-RU" b="1" dirty="0"/>
              <a:t>2. </a:t>
            </a:r>
            <a:r>
              <a:rPr lang="ru-RU" b="1" dirty="0" err="1"/>
              <a:t>О.В.Дыбина</a:t>
            </a:r>
            <a:r>
              <a:rPr lang="ru-RU" b="1" dirty="0"/>
              <a:t>. Занятия по ознакомлению с окружающим миром во второй младшей группе детского сада. Издательство МОЗАИКА-СИНТЕЗ Москва, 2009.</a:t>
            </a:r>
          </a:p>
          <a:p>
            <a:r>
              <a:rPr lang="ru-RU" b="1" dirty="0"/>
              <a:t>3. </a:t>
            </a:r>
            <a:r>
              <a:rPr lang="ru-RU" b="1" dirty="0" err="1"/>
              <a:t>О.А.Соломенникова</a:t>
            </a:r>
            <a:r>
              <a:rPr lang="ru-RU" b="1" dirty="0"/>
              <a:t>. Занятия по формированию элементарных экологических представлений во второй младшей группе детского сада. Издательство МОЗАИКА-СИНТЕЗ Москва, 2008.</a:t>
            </a:r>
          </a:p>
          <a:p>
            <a:r>
              <a:rPr lang="ru-RU" b="1" dirty="0"/>
              <a:t>4.  </a:t>
            </a:r>
            <a:r>
              <a:rPr lang="ru-RU" b="1" dirty="0" err="1"/>
              <a:t>В.В.Гербова</a:t>
            </a:r>
            <a:r>
              <a:rPr lang="ru-RU" b="1" dirty="0"/>
              <a:t>. Занятия по развитию речи во второй младшей группе детского сада. Издательство МОЗАИКА-СИНТЕЗ Москва, 2008.</a:t>
            </a:r>
          </a:p>
          <a:p>
            <a:r>
              <a:rPr lang="ru-RU" b="1" dirty="0"/>
              <a:t>5. Т.С.Комарова. Занятия по изобразительной деятельности во второй младшей группе детского сада. Издательство МОЗАИКА-СИНТЕЗ Москва, 2007.</a:t>
            </a:r>
          </a:p>
          <a:p>
            <a:r>
              <a:rPr lang="ru-RU" b="1" dirty="0"/>
              <a:t>6. </a:t>
            </a:r>
            <a:r>
              <a:rPr lang="ru-RU" b="1" dirty="0" err="1"/>
              <a:t>Л.И.Пензулаева</a:t>
            </a:r>
            <a:r>
              <a:rPr lang="ru-RU" b="1" dirty="0"/>
              <a:t>. Физкультурные занятия с детьми 3-4 лет. Издательство МОЗАИКА-СИНТЕЗ Москва, 2009.</a:t>
            </a:r>
          </a:p>
          <a:p>
            <a:r>
              <a:rPr lang="ru-RU" b="1" dirty="0"/>
              <a:t>7. </a:t>
            </a:r>
            <a:r>
              <a:rPr lang="ru-RU" b="1" dirty="0" err="1"/>
              <a:t>Л.Г.Петерсон</a:t>
            </a:r>
            <a:r>
              <a:rPr lang="ru-RU" b="1" dirty="0"/>
              <a:t> Учебно-методический комплект «</a:t>
            </a:r>
            <a:r>
              <a:rPr lang="ru-RU" b="1" dirty="0" err="1"/>
              <a:t>Игралочка</a:t>
            </a:r>
            <a:r>
              <a:rPr lang="ru-RU" b="1" dirty="0"/>
              <a:t>» </a:t>
            </a:r>
            <a:r>
              <a:rPr lang="en-US" b="1" dirty="0"/>
              <a:t>I</a:t>
            </a:r>
            <a:r>
              <a:rPr lang="ru-RU" b="1" dirty="0"/>
              <a:t> часть.</a:t>
            </a:r>
          </a:p>
          <a:p>
            <a:r>
              <a:rPr lang="ru-RU" b="1" dirty="0"/>
              <a:t>8. </a:t>
            </a:r>
            <a:r>
              <a:rPr lang="ru-RU" b="1" dirty="0" err="1"/>
              <a:t>Р.Стеркина</a:t>
            </a:r>
            <a:r>
              <a:rPr lang="ru-RU" b="1" dirty="0"/>
              <a:t>, Н.Авдеева, О.Князева «Основы безопасности детей дошкольного возраста».</a:t>
            </a:r>
          </a:p>
          <a:p>
            <a:r>
              <a:rPr lang="ru-RU" b="1" dirty="0"/>
              <a:t>9. И.С.Голицына «Перспективное планирование в детском саду».</a:t>
            </a:r>
          </a:p>
          <a:p>
            <a:r>
              <a:rPr lang="ru-RU" b="1" dirty="0"/>
              <a:t>10.К.С.Бабина «Комплексы утренней гимнастики в детском саду».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основываться на принципе развивающего образования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комплексно-тематическом принципе построения образовательного процесса;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принципе интеграции образовательных областей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обеспечивать единство воспитательных, развивающих и обучающих целей и задач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соответствие возрастным и психолого-педагогическим основам дошкольной педагогики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Расписание непосредственной образовательной 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340767"/>
          <a:ext cx="8352927" cy="5306546"/>
        </p:xfrm>
        <a:graphic>
          <a:graphicData uri="http://schemas.openxmlformats.org/drawingml/2006/table">
            <a:tbl>
              <a:tblPr/>
              <a:tblGrid>
                <a:gridCol w="1208383"/>
                <a:gridCol w="644059"/>
                <a:gridCol w="1769624"/>
                <a:gridCol w="2956789"/>
                <a:gridCol w="1774072"/>
              </a:tblGrid>
              <a:tr h="627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Блок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Непосредственно 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6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Понедельник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9.00-9.15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Формирование целостной картины мира, расширение кругозора детей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Познание 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9.25-9.40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169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Вторник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9.00-9.15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ФЭМП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Познание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9.25-9.40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Лепка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1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9.00-9.15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Музыкальное 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9.25-9.40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Рисование 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(на прогулке)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6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Четверг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9.00-9.15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речи / Чтение художественной литературы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Коммуникация, Чтение художественной литературы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9.25-9.40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1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Пятница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9.00-9.15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Музыкальное 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9.25-9.40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Аппликация / конструирование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562" marR="32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Перспективный  план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340768"/>
          <a:ext cx="8208912" cy="4496249"/>
        </p:xfrm>
        <a:graphic>
          <a:graphicData uri="http://schemas.openxmlformats.org/drawingml/2006/table">
            <a:tbl>
              <a:tblPr/>
              <a:tblGrid>
                <a:gridCol w="287356"/>
                <a:gridCol w="1557554"/>
                <a:gridCol w="1565883"/>
                <a:gridCol w="1681450"/>
                <a:gridCol w="1697067"/>
                <a:gridCol w="1419602"/>
              </a:tblGrid>
              <a:tr h="569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kern="1400" dirty="0">
                          <a:latin typeface="Cambria"/>
                          <a:ea typeface="Times New Roman"/>
                          <a:cs typeface="Times New Roman"/>
                        </a:rPr>
                        <a:t>понедельник</a:t>
                      </a: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kern="1400">
                          <a:latin typeface="Cambria"/>
                          <a:ea typeface="Times New Roman"/>
                          <a:cs typeface="Times New Roman"/>
                        </a:rPr>
                        <a:t>вторник</a:t>
                      </a: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kern="1400">
                          <a:latin typeface="Cambria"/>
                          <a:ea typeface="Times New Roman"/>
                          <a:cs typeface="Times New Roman"/>
                        </a:rPr>
                        <a:t>среда</a:t>
                      </a: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kern="1400">
                          <a:latin typeface="Cambria"/>
                          <a:ea typeface="Times New Roman"/>
                          <a:cs typeface="Times New Roman"/>
                        </a:rPr>
                        <a:t>четверг</a:t>
                      </a: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kern="1400">
                          <a:latin typeface="Cambria"/>
                          <a:ea typeface="Times New Roman"/>
                          <a:cs typeface="Times New Roman"/>
                        </a:rPr>
                        <a:t>пятница</a:t>
                      </a: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91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400">
                          <a:latin typeface="Cambria"/>
                          <a:ea typeface="Times New Roman"/>
                          <a:cs typeface="Times New Roman"/>
                        </a:rPr>
                        <a:t>I</a:t>
                      </a:r>
                      <a:endParaRPr lang="ru-RU" sz="1400" b="1" kern="14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1.Ребенок и окружающий мир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2. Физкультурное</a:t>
                      </a: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1. ФЭМП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2. Лепка</a:t>
                      </a: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1.Музыкальное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2.Рисование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3.Физкультурное (на прогулке)</a:t>
                      </a: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1.Развитие речи/ Художественная литература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2.Физкультурное</a:t>
                      </a: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1.Музыкальное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2.Аппликация/ Конструирование</a:t>
                      </a: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11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400">
                          <a:latin typeface="Cambria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400" b="1" kern="14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22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400">
                          <a:latin typeface="Cambria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400" b="1" kern="14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67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400">
                          <a:latin typeface="Cambria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400" b="1" kern="14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751" marR="41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15200" cy="66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268760"/>
          <a:ext cx="8352928" cy="5365968"/>
        </p:xfrm>
        <a:graphic>
          <a:graphicData uri="http://schemas.openxmlformats.org/drawingml/2006/table">
            <a:tbl>
              <a:tblPr/>
              <a:tblGrid>
                <a:gridCol w="1056906"/>
                <a:gridCol w="1676693"/>
                <a:gridCol w="3915852"/>
                <a:gridCol w="1703477"/>
              </a:tblGrid>
              <a:tr h="598220">
                <a:tc>
                  <a:txBody>
                    <a:bodyPr/>
                    <a:lstStyle/>
                    <a:p>
                      <a:pPr marL="10414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Временной</a:t>
                      </a:r>
                    </a:p>
                    <a:p>
                      <a:pPr marL="10414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период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" marR="2794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" marR="5080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90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Итоговое  мероприятие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441">
                <a:tc>
                  <a:txBody>
                    <a:bodyPr/>
                    <a:lstStyle/>
                    <a:p>
                      <a:pPr marL="104140"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1-14 сентября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" marR="8953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До свиданья лето. Детский сад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" marR="5080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Знакомить с именами, отчествами работников детского сада, учить здороваться с педагогами и  детьми, прощаться с ними. Совершенствовать умение ориентироваться в помещении и на  участке детского сада.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9865" marR="9017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Развлечение «Мой любимый детский сад»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441">
                <a:tc>
                  <a:txBody>
                    <a:bodyPr/>
                    <a:lstStyle/>
                    <a:p>
                      <a:pPr marL="104140"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17-28 сентября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" marR="2794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Осень в гости приходи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Учить замечать изменения в природе. Расширять представления детей о том, что осенью убирают урожай овощей и фруктов. Учить различать по внешнему виду, вкусу, форме наиболее распространенные овощи и фрукты и называть их.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986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Осенний праздник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27">
                <a:tc>
                  <a:txBody>
                    <a:bodyPr/>
                    <a:lstStyle/>
                    <a:p>
                      <a:pPr marL="104140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1-12 октября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" marR="2794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День музыки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Воспитывать эмоциональную отзывчивость на музыку. Различать и называть детские музыкальные инструменты: металлофон, барабан, дудочка, погремушка и др.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9865" marR="7175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Музыкальная игра-забава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27">
                <a:tc>
                  <a:txBody>
                    <a:bodyPr/>
                    <a:lstStyle/>
                    <a:p>
                      <a:pPr marL="104140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15-26 октября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" marR="2794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Я, мой дом, моя семья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Формировать первоначальные представления о семье, подчеркивать их заботу друг о друге. Знакомить с названием своего села.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9865" marR="9017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Оформление альбома «Моя семья»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20">
                <a:tc>
                  <a:txBody>
                    <a:bodyPr/>
                    <a:lstStyle/>
                    <a:p>
                      <a:pPr marL="104140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29октября - 9 ноября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" marR="27940"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latin typeface="Times New Roman"/>
                          <a:ea typeface="Times New Roman"/>
                          <a:cs typeface="Times New Roman"/>
                        </a:rPr>
                        <a:t>Домашние животные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latin typeface="Times New Roman"/>
                          <a:ea typeface="Times New Roman"/>
                          <a:cs typeface="Times New Roman"/>
                        </a:rPr>
                        <a:t>Знакомить с домашними животными и их детенышами, особенностями их поведения и питания.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Вечер загадок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Комплексно – тематическое планирование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340768"/>
          <a:ext cx="8496944" cy="5404987"/>
        </p:xfrm>
        <a:graphic>
          <a:graphicData uri="http://schemas.openxmlformats.org/drawingml/2006/table">
            <a:tbl>
              <a:tblPr/>
              <a:tblGrid>
                <a:gridCol w="689306"/>
                <a:gridCol w="3978638"/>
                <a:gridCol w="2374218"/>
                <a:gridCol w="1454782"/>
              </a:tblGrid>
              <a:tr h="657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Тема недели,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период</a:t>
                      </a: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Совместная образовательная деятельность,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осуществляемая в ходе режимных моментов</a:t>
                      </a: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Организация развивающей среды для самостоятельной деятельности детей</a:t>
                      </a: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Взаимодействие с родителями</a:t>
                      </a: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51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До свидания лето.  Детский сад.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</a:rPr>
                        <a:t>1-14 сентября 2012г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1841" marR="418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1. Д.и. «Напоим куклу чаем». Предшествующая работа к с/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игре.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2. Д.и. Уложим куклу спать». Предшествующая работа к с/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игре.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3. Беседа «Как и с кем мы занимаемся физкультурой».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4. Беседа «Как я провел лето». Развивать связную речь.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5. С/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и. «Детский сад» Ц.: Формировать дружеские отношения между детьми при обыгрывании навыков: дети приходят в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д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/с, их кормят завтраком, обедом, укладывают спать.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6. Беседа «Как мы убирали участок». Ц.: Формировать чувство общности и значимости каждого ребенка для детского сада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7. Беседа «Кто работает в детском саду». Знакомить с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д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8. Д.и. «Кому что нужно для работы в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д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/с?» Знакомить с предметами.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9. Д.и. «Научим Мишку правильно вести себя в детском саду».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10. Чтение З. Александрова «Катя в яслях».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11. Чтение Е. Янковская «Я хожу в детский сад».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12. Наблюдение за трудом помощника воспитателя.</a:t>
                      </a: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1.С/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игра «Детский сад» Ц.: Формировать дружеские отношения между детьми в игровых навыках и умениях: дети занимаются музыкой и физкультурой.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2.Настольно–печатная игра «Кукла Наташа»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3.С/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игра «Детский сад» Ц.: Формировать дружеские отношения между детьми при обыгрывании навыков и умений: субботник в детском саду (подметаем дорожки, собираем мусор, относим его в ведерках).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4. Рисование, лепка по замыслу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5. Дидактическая игра: «Разрезные картинки».</a:t>
                      </a: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1.Оформление стендов: «Визитная карточка», «День по минуткам», «Занимательная неделька» и др.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2.Оформление фотовыставки «Как мы лето провели»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3. Консультация «Какие игрушки нужны детям».</a:t>
                      </a: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Календарный план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467544" y="1196975"/>
          <a:ext cx="8208912" cy="5266740"/>
        </p:xfrm>
        <a:graphic>
          <a:graphicData uri="http://schemas.openxmlformats.org/drawingml/2006/table">
            <a:tbl>
              <a:tblPr/>
              <a:tblGrid>
                <a:gridCol w="592395"/>
                <a:gridCol w="1311733"/>
                <a:gridCol w="1390842"/>
                <a:gridCol w="1560529"/>
                <a:gridCol w="1585538"/>
                <a:gridCol w="1767875"/>
              </a:tblGrid>
              <a:tr h="1367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недели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недели,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(форма образовательной деятельности, № источника - карточка или литература)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НОД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(название, номер источника)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Прогулка№1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(форма ОД, № источника - карточка или литература)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Вечер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(форма 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источника - карточка или литература)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807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Пн.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Вт. 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Ср. 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Чт. 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Пт. 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258" marR="482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Картотеки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344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Прогулок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Подвижных игр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Пальчиковых игр</a:t>
            </a: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Физминуток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Комплексов оздоровительной гимнастики после сна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Словесных игр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Комплексов утренней гимнастики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496944" cy="392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Font typeface="Arial" charset="0"/>
              <a:buNone/>
            </a:pP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Н.С.Голицына  «Перспективное планирование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–образовательного процесса в детском саду»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2420938"/>
            <a:ext cx="2879725" cy="3529012"/>
          </a:xfrm>
          <a:prstGeom prst="rect">
            <a:avLst/>
          </a:prstGeom>
        </p:spPr>
      </p:pic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478975"/>
            <a:ext cx="2879997" cy="34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«От рождения до школы» под редакцией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Н.Е.Вераксы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700213"/>
            <a:ext cx="2879725" cy="4249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О.А.Скоролупова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«Тематическое планирование воспитательно-образовательного процесса»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5654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2565400"/>
            <a:ext cx="1973263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Московский Институт Открытого Образования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ocuments\миоо1.jpeg"/>
          <p:cNvPicPr>
            <a:picLocks noChangeAspect="1" noChangeArrowheads="1"/>
          </p:cNvPicPr>
          <p:nvPr/>
        </p:nvPicPr>
        <p:blipFill>
          <a:blip r:embed="rId2" cstate="print"/>
          <a:srcRect l="25530" r="21284"/>
          <a:stretch>
            <a:fillRect/>
          </a:stretch>
        </p:blipFill>
        <p:spPr>
          <a:xfrm>
            <a:off x="2771800" y="1628800"/>
            <a:ext cx="3600400" cy="4797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sz="3100" b="1" cap="small" dirty="0" smtClean="0"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3100" b="1" cap="small" dirty="0" err="1" smtClean="0">
                <a:latin typeface="Times New Roman" pitchFamily="18" charset="0"/>
                <a:cs typeface="Times New Roman" pitchFamily="18" charset="0"/>
              </a:rPr>
              <a:t>Каракулинский</a:t>
            </a:r>
            <a:r>
              <a:rPr lang="ru-RU" sz="3100" b="1" cap="small" dirty="0" smtClean="0">
                <a:latin typeface="Times New Roman" pitchFamily="18" charset="0"/>
                <a:cs typeface="Times New Roman" pitchFamily="18" charset="0"/>
              </a:rPr>
              <a:t> детский сад №2»</a:t>
            </a:r>
            <a:r>
              <a:rPr lang="ru-RU" b="1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cap="small" dirty="0" smtClean="0">
                <a:latin typeface="Times New Roman" pitchFamily="18" charset="0"/>
                <a:cs typeface="Times New Roman" pitchFamily="18" charset="0"/>
              </a:rPr>
              <a:t>РАБОЧИЙ ЖУРНАЛ</a:t>
            </a: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cap="small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cap="small" dirty="0" smtClean="0">
                <a:latin typeface="Times New Roman" pitchFamily="18" charset="0"/>
                <a:cs typeface="Times New Roman" pitchFamily="18" charset="0"/>
              </a:rPr>
              <a:t>  младшей  группы </a:t>
            </a: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small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55576" y="3068960"/>
            <a:ext cx="2891979" cy="2463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4211960" y="3284984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1-й воспитатель: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__________________________________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__________________________________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2-й воспитатель: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__________________________________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_________________________________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594928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2012-2013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детей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397000"/>
          <a:ext cx="7776864" cy="4768305"/>
        </p:xfrm>
        <a:graphic>
          <a:graphicData uri="http://schemas.openxmlformats.org/drawingml/2006/table">
            <a:tbl>
              <a:tblPr/>
              <a:tblGrid>
                <a:gridCol w="422790"/>
                <a:gridCol w="7354074"/>
              </a:tblGrid>
              <a:tr h="25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имя, отчество ребенка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45" marR="567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42048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Сведения о родителях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251520" y="1124739"/>
          <a:ext cx="8596449" cy="5475318"/>
        </p:xfrm>
        <a:graphic>
          <a:graphicData uri="http://schemas.openxmlformats.org/drawingml/2006/table">
            <a:tbl>
              <a:tblPr/>
              <a:tblGrid>
                <a:gridCol w="676431"/>
                <a:gridCol w="1192978"/>
                <a:gridCol w="600883"/>
                <a:gridCol w="1015524"/>
                <a:gridCol w="1016696"/>
                <a:gridCol w="1234560"/>
                <a:gridCol w="815656"/>
                <a:gridCol w="1027025"/>
                <a:gridCol w="1016696"/>
              </a:tblGrid>
              <a:tr h="28955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 И. О. ребенка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рождения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мать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отец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8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Имя,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отчество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работы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Контактный телефон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Имя,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отчество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работы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Контактный телефон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809" marR="478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1750</Words>
  <Application>Microsoft Office PowerPoint</Application>
  <PresentationFormat>Экран (4:3)</PresentationFormat>
  <Paragraphs>950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Планирование образовательного  процесса в ДОУ  с учетом ФГТ</vt:lpstr>
      <vt:lpstr>Слайд 2</vt:lpstr>
      <vt:lpstr>Н.С.Голицына  «Перспективное планирование воспитательно–образовательного процесса в детском саду»</vt:lpstr>
      <vt:lpstr>«От рождения до школы» под редакцией Н.Е.Вераксы</vt:lpstr>
      <vt:lpstr>О.А.Скоролупова «Тематическое планирование воспитательно-образовательного процесса»</vt:lpstr>
      <vt:lpstr>Московский Институт Открытого Образования</vt:lpstr>
      <vt:lpstr>МБДОУ «Каракулинский детский сад №2»  РАБОЧИЙ ЖУРНАЛ II  младшей  группы  </vt:lpstr>
      <vt:lpstr>Список детей</vt:lpstr>
      <vt:lpstr>Сведения о родителях</vt:lpstr>
      <vt:lpstr>Посещение родительских собраний и мероприятий</vt:lpstr>
      <vt:lpstr>План работы с родителями</vt:lpstr>
      <vt:lpstr>ЛИСТОК ЗДОРОВЬЯ</vt:lpstr>
      <vt:lpstr>Двигательный режим</vt:lpstr>
      <vt:lpstr>Режим дня на холодный период года</vt:lpstr>
      <vt:lpstr>Режим дня на тёплый период года</vt:lpstr>
      <vt:lpstr>Комплексы утренней гимнастики</vt:lpstr>
      <vt:lpstr>Задачи воспитания и обучения детей во II младшей группе </vt:lpstr>
      <vt:lpstr>Перечень основных видов НОД</vt:lpstr>
      <vt:lpstr>Методическое обеспечение</vt:lpstr>
      <vt:lpstr>Расписание непосредственной образовательной деятельности</vt:lpstr>
      <vt:lpstr>Перспективный  план</vt:lpstr>
      <vt:lpstr>Тематическое планирование</vt:lpstr>
      <vt:lpstr>Комплексно – тематическое планирование</vt:lpstr>
      <vt:lpstr>Календарный план</vt:lpstr>
      <vt:lpstr>Картотеки</vt:lpstr>
      <vt:lpstr>Слайд 26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образовательного процесса в ДОУ</dc:title>
  <dc:creator>User</dc:creator>
  <cp:lastModifiedBy>User</cp:lastModifiedBy>
  <cp:revision>13</cp:revision>
  <dcterms:created xsi:type="dcterms:W3CDTF">2013-03-10T12:45:18Z</dcterms:created>
  <dcterms:modified xsi:type="dcterms:W3CDTF">2013-03-10T14:51:20Z</dcterms:modified>
</cp:coreProperties>
</file>