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81" r:id="rId4"/>
    <p:sldId id="259" r:id="rId5"/>
    <p:sldId id="287" r:id="rId6"/>
    <p:sldId id="260" r:id="rId7"/>
    <p:sldId id="261" r:id="rId8"/>
    <p:sldId id="282" r:id="rId9"/>
    <p:sldId id="279" r:id="rId10"/>
    <p:sldId id="280" r:id="rId11"/>
    <p:sldId id="263" r:id="rId12"/>
    <p:sldId id="264" r:id="rId13"/>
    <p:sldId id="265" r:id="rId14"/>
    <p:sldId id="266" r:id="rId15"/>
    <p:sldId id="283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6" r:id="rId24"/>
    <p:sldId id="284" r:id="rId25"/>
    <p:sldId id="285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CBC423-6AF9-4363-86D2-978A2890928F}" type="datetimeFigureOut">
              <a:rPr lang="ru-RU" smtClean="0"/>
              <a:pPr/>
              <a:t>06.04.2013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C825EC-147F-47EF-9734-364978581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BC423-6AF9-4363-86D2-978A2890928F}" type="datetimeFigureOut">
              <a:rPr lang="ru-RU" smtClean="0"/>
              <a:pPr/>
              <a:t>06.04.2013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C825EC-147F-47EF-9734-364978581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BC423-6AF9-4363-86D2-978A2890928F}" type="datetimeFigureOut">
              <a:rPr lang="ru-RU" smtClean="0"/>
              <a:pPr/>
              <a:t>06.04.2013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C825EC-147F-47EF-9734-364978581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BC423-6AF9-4363-86D2-978A2890928F}" type="datetimeFigureOut">
              <a:rPr lang="ru-RU" smtClean="0"/>
              <a:pPr/>
              <a:t>06.04.2013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C825EC-147F-47EF-9734-364978581A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BC423-6AF9-4363-86D2-978A2890928F}" type="datetimeFigureOut">
              <a:rPr lang="ru-RU" smtClean="0"/>
              <a:pPr/>
              <a:t>06.04.2013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C825EC-147F-47EF-9734-364978581A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BC423-6AF9-4363-86D2-978A2890928F}" type="datetimeFigureOut">
              <a:rPr lang="ru-RU" smtClean="0"/>
              <a:pPr/>
              <a:t>06.04.2013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C825EC-147F-47EF-9734-364978581A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BC423-6AF9-4363-86D2-978A2890928F}" type="datetimeFigureOut">
              <a:rPr lang="ru-RU" smtClean="0"/>
              <a:pPr/>
              <a:t>06.04.2013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C825EC-147F-47EF-9734-364978581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BC423-6AF9-4363-86D2-978A2890928F}" type="datetimeFigureOut">
              <a:rPr lang="ru-RU" smtClean="0"/>
              <a:pPr/>
              <a:t>06.04.2013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C825EC-147F-47EF-9734-364978581A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BC423-6AF9-4363-86D2-978A2890928F}" type="datetimeFigureOut">
              <a:rPr lang="ru-RU" smtClean="0"/>
              <a:pPr/>
              <a:t>06.04.2013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C825EC-147F-47EF-9734-364978581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0CBC423-6AF9-4363-86D2-978A2890928F}" type="datetimeFigureOut">
              <a:rPr lang="ru-RU" smtClean="0"/>
              <a:pPr/>
              <a:t>06.04.2013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C825EC-147F-47EF-9734-364978581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CBC423-6AF9-4363-86D2-978A2890928F}" type="datetimeFigureOut">
              <a:rPr lang="ru-RU" smtClean="0"/>
              <a:pPr/>
              <a:t>06.04.2013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C825EC-147F-47EF-9734-364978581A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0CBC423-6AF9-4363-86D2-978A2890928F}" type="datetimeFigureOut">
              <a:rPr lang="ru-RU" smtClean="0"/>
              <a:pPr/>
              <a:t>06.04.2013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CC825EC-147F-47EF-9734-364978581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Селедёрова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Наталья Васильевна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тема: 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«УПРАВЛЕНИЕ МОТИВАЦИЕЙ ПЕДАГОГОВ В ДОШКОЛЬНОМ ОБРАЗОВАТЕЛЬНОМ УЧРЕЖДЕНИИ»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1" y="332656"/>
          <a:ext cx="8568951" cy="5468112"/>
        </p:xfrm>
        <a:graphic>
          <a:graphicData uri="http://schemas.openxmlformats.org/drawingml/2006/table">
            <a:tbl>
              <a:tblPr/>
              <a:tblGrid>
                <a:gridCol w="1512167"/>
                <a:gridCol w="2524778"/>
                <a:gridCol w="2155743"/>
                <a:gridCol w="2376263"/>
              </a:tblGrid>
              <a:tr h="1786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Критерии/показатели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035" marR="2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Высокий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035" marR="2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Средний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035" marR="2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Низкий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035" marR="2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01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социальная значимость    педагогического труда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035" marR="2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Педагог ощущает социальную значимость педагогического труда;  осознает насколько она востребована и престижна  в обществе и что дает для него ( гарантии социального характера 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035" marR="2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педагог частично ощущает социальную значимость педагогического труда; осознает насколько она востребована и престижна в обществе и что дает для него (гарантии социального характера)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035" marR="2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Педагог не ощущает социальной значимости педагогического труда, не осознает востребованость  и престиж данной профессии и значимости для себя  (гарантии социального характера)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035" marR="2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1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Общественная полезность выполняемой работы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035" marR="2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Педагог осознает общественную полезность выполняемой работы, удовлетворенность от самого процесса и результата работы, ощущает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себя нужным работником коллектива,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035" marR="2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Педагог частично осознает полезность выполняемой работы,  не всегда ощущает себя нужным  работником в коллективе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035" marR="2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Педагог не осознает общественную полезность выполняемой работы.  Не считает себя нужным работником коллектива и не получает удовлетворенность  от работы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035" marR="2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42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Стремление к успеху</a:t>
                      </a: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связанное с позицией избегания неудач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035" marR="2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Педагог осознает работу как средство к достижению успеха в жизни, возможность должностного продвижения, он не готов к риску, о</a:t>
                      </a: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щущает потребность в достижении социального престижа и уважения со стороны других,   в более высоком денежный заработке,  не стремиться избежать критики со стороны руководителя или коллег.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035" marR="2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Педагог осознает работу как средство к достижению успеха в жизни, но не ощущает потребность к  должностному продвижению и денежному поощрению.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Стремиться к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достижению социального престижа и уважения со стороны других,        не приветствуют  критику со стороны руководителя или коллег.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035" marR="2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Педагог  не осознает работу как средство к достижению успеха в жизни, не стремиться  к должностному продвижению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Не ощущает потребность в достижении социального престижа и уважения со стороны других,   в более высоком денежный заработке, боятся критики со стороны руководителя или коллег.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035" marR="2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-1487757" y="5967954"/>
            <a:ext cx="1063175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35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Таблица 2.1.5    </a:t>
            </a: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ровни мотивационной сферы педагогов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35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4400" y="47971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Рис. 2.2.3.  Показатели профессиональной мотивации педагогов дошкольного образовательного учреждения по методике К. Земфир</a:t>
            </a:r>
            <a:br>
              <a:rPr lang="ru-RU" sz="24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400" b="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Диаграмма 1"/>
          <p:cNvPicPr>
            <a:picLocks noGrp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124744"/>
            <a:ext cx="5238758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65313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Рис. 2.2.4. Социальная значимость и общественная полезность педагогического труда.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Диаграмма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692696"/>
            <a:ext cx="6175226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59632" y="1340768"/>
          <a:ext cx="6495175" cy="1812208"/>
        </p:xfrm>
        <a:graphic>
          <a:graphicData uri="http://schemas.openxmlformats.org/drawingml/2006/table">
            <a:tbl>
              <a:tblPr/>
              <a:tblGrid>
                <a:gridCol w="2164832"/>
                <a:gridCol w="2164832"/>
                <a:gridCol w="2165511"/>
              </a:tblGrid>
              <a:tr h="6800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Высокие значения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Низкие значения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21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Количество </a:t>
                      </a:r>
                      <a:r>
                        <a:rPr lang="ru-RU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педагогов в %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38%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62%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4869160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   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Таблица 2.2.5.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Показатели мотивации достижения у педагогов ДОУ по методике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А.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Мехрабиана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501317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0" dirty="0" smtClean="0">
                <a:latin typeface="Times New Roman" pitchFamily="18" charset="0"/>
                <a:cs typeface="Times New Roman" pitchFamily="18" charset="0"/>
              </a:rPr>
              <a:t>Рис 2.1.6.  Уровень мотивации избегания неудач у педагогов дошкольного образовательного учреждения по методике Т. </a:t>
            </a:r>
            <a:r>
              <a:rPr lang="ru-RU" sz="2700" b="0" dirty="0" err="1" smtClean="0">
                <a:latin typeface="Times New Roman" pitchFamily="18" charset="0"/>
                <a:cs typeface="Times New Roman" pitchFamily="18" charset="0"/>
              </a:rPr>
              <a:t>Элерса</a:t>
            </a:r>
            <a:r>
              <a:rPr lang="ru-RU" sz="27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3554" name="Диаграмма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764704"/>
            <a:ext cx="531113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Работа проводилась в трех направлениях:</a:t>
            </a:r>
          </a:p>
          <a:p>
            <a:pPr lvl="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Оптимизация  социальной значимости     педагогического труда и  общественная  полезность выполняемой работы;</a:t>
            </a:r>
          </a:p>
          <a:p>
            <a:pPr lvl="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Стремление к успеху, формирование положительного отношения к себе, активизация профессионального роста. </a:t>
            </a:r>
          </a:p>
          <a:p>
            <a:pPr lvl="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Актуализация профессиональной мотивации педагогов (внутренней мотивации, внешней положительной мотивацией, внешней отрицательной); </a:t>
            </a:r>
          </a:p>
          <a:p>
            <a:pPr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ru-RU" sz="2400" b="0" dirty="0" smtClean="0">
                <a:effectLst/>
                <a:latin typeface="Times New Roman" pitchFamily="18" charset="0"/>
                <a:cs typeface="Times New Roman" pitchFamily="18" charset="0"/>
              </a:rPr>
              <a:t> формирующего эксперимента : разработать и апробировать программу актуализации мотивации педагогов</a:t>
            </a:r>
            <a:endParaRPr lang="ru-RU" sz="24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этап проведение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социапьно-психологического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тренинга для педагогов, направленного на оптимизацию  социальной значимости     педагогического труда и  общественной полезности выполняемой работы;  усиление стремления к успеху, формирование положительного отношения к себе,  и активизации профессионального роста. </a:t>
            </a:r>
          </a:p>
          <a:p>
            <a:pPr lvl="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Этап разработка и апробация программы активизации  профессиональной деятельности  педагогов.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этапы работы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Проектируемые этапы тренинга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03648" y="1556791"/>
          <a:ext cx="6408712" cy="4862697"/>
        </p:xfrm>
        <a:graphic>
          <a:graphicData uri="http://schemas.openxmlformats.org/drawingml/2006/table">
            <a:tbl>
              <a:tblPr/>
              <a:tblGrid>
                <a:gridCol w="2350285"/>
                <a:gridCol w="4058427"/>
              </a:tblGrid>
              <a:tr h="2210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Этап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Содержание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61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1 этап (организационный)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-ориентация в специфике тренинга как метода обучения,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- первичная диагностика ожиданий участников и затруднений в общении,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-выявление и коррекция мотивации участников.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61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2 этап (практический)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-самоопределение членов группы и определение группой целей своей работы: создание в группе такой атмосферы которая бы способствовала устремлению к успеху,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-актуализация каждым своей профессионально – педагогической позиции.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51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3 этап (практический)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-переосмысление представлений о себе на основе обратной связи, анализа происходящего  в группе и рефлексии,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-отработка индивидуальных тактик эффективного педагогического общения 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41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4 этап (заключительный)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-рефлексия изменений, происходящих с участниками за время тренинга,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- прогнозирование будущих профессиональных и жизненных планов участников группы.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5715000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Таблица 3.1.2.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Программа активизации профессиональной деятельности педагогов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3568" y="188640"/>
          <a:ext cx="7560839" cy="5315913"/>
        </p:xfrm>
        <a:graphic>
          <a:graphicData uri="http://schemas.openxmlformats.org/drawingml/2006/table">
            <a:tbl>
              <a:tblPr/>
              <a:tblGrid>
                <a:gridCol w="533401"/>
                <a:gridCol w="4030129"/>
                <a:gridCol w="1106309"/>
                <a:gridCol w="1891000"/>
              </a:tblGrid>
              <a:tr h="2160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Содержание работы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День открытых дверей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ноябрь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Администрация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Педагогический коллектив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09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Участие в семинаре - практикуме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«Современные технологии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психолого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– педагогической поддержки семей работников  ОАО «РЖД» в условиях реформирования  дошкольного образования»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декабрь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Администрация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Педагогический коллектив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9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Проведение конкурса « Герб, гимн и флаг детского сада» и адресное награждение педагогов за участие в конкурсе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февраль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Профсоюзный комитет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2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Участие в турнире по боулингу на кубок иркутского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теркома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среди предприятий РОСПРОФЖЕЛ ВСЖД – филиала ОАО «РЖД»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март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Администрация и профсоюзный комитет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2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Конкурс среди сотрудников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«Лучший  опыт работы педагога детского сада»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апрель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Администрация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Педагогический коллектив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4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Участие в фестивале педагогических идей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апрель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Зам. по в/о работе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Педагогический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коллектив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23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Признание заслуг коллективом: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- вручение грамот Министерства образования,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- вручение  Почетных грамот Министерства путей сообщения,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- вручение благодарностей за активную творческую работу в детском саду.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май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Администрация и профсоюзный комитет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5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Оформление стенда «Наша гордость»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май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Творческая группа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427984" y="4221088"/>
            <a:ext cx="4499992" cy="12996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Рисунок 3.2.1 Сравнительные показатели внутренней мотивации по методике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К.Замфир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>
            <a:noAutofit/>
          </a:bodyPr>
          <a:lstStyle/>
          <a:p>
            <a:pPr lvl="0" algn="ctr"/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Оценка эффективности экспериментальной работы.</a:t>
            </a:r>
            <a:b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Диаграмма 5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412776"/>
            <a:ext cx="4086994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Диаграмма 6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412776"/>
            <a:ext cx="396044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одержимое 1"/>
          <p:cNvSpPr txBox="1">
            <a:spLocks/>
          </p:cNvSpPr>
          <p:nvPr/>
        </p:nvSpPr>
        <p:spPr>
          <a:xfrm>
            <a:off x="251520" y="4221088"/>
            <a:ext cx="4320480" cy="1296144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Рисунок 3.2.2 Сравнительные показатели внешней положительной мотивации по методике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К.Замфир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Изучение особенностей мотивационной сферы педагогов дошкольного образовательного учреждения и выявление условий их использования в работе с персоналом.</a:t>
            </a:r>
          </a:p>
          <a:p>
            <a:pPr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Объект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-управленческая деятельность руководителя.</a:t>
            </a:r>
          </a:p>
          <a:p>
            <a:pPr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Предмет исследования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реализация механизмов  мотивации в управленческой деятельности дошкольного образовательного учреждения.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486916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Рисунок 3.2.3 Сравнительные показатели внешне отрицательной мотивации по методике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К.Замфир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8674" name="Диаграмма 7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764704"/>
            <a:ext cx="5760640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4581128"/>
            <a:ext cx="4176464" cy="129614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Рис 3.2.4. Сравнительные показатели социальной значимости педагогического труда  по анкете.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29698" name="Диаграмма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28800"/>
            <a:ext cx="4248472" cy="280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Диаграмма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628800"/>
            <a:ext cx="4248472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427984" y="4581128"/>
            <a:ext cx="47160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b="1" dirty="0"/>
              <a:t>Рис 3.2.5. Сравнительные показатели   общественной полезности педагогического труда по анкете</a:t>
            </a:r>
            <a:r>
              <a:rPr lang="ru-RU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Диаграмма 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80728"/>
            <a:ext cx="4104456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51520" y="414908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Рис </a:t>
            </a:r>
            <a:r>
              <a:rPr lang="ru-RU" b="1" dirty="0" smtClean="0"/>
              <a:t>3.2. 6 Сравнительные показатели мотивации достижения  педагогов дошкольного образовательного .</a:t>
            </a:r>
            <a:r>
              <a:rPr lang="ru-RU" b="1" dirty="0"/>
              <a:t>4. </a:t>
            </a:r>
            <a:r>
              <a:rPr lang="ru-RU" b="1" dirty="0" smtClean="0"/>
              <a:t>учреждения </a:t>
            </a:r>
            <a:r>
              <a:rPr lang="ru-RU" b="1" dirty="0"/>
              <a:t>по методике А. </a:t>
            </a:r>
            <a:r>
              <a:rPr lang="ru-RU" b="1" dirty="0" err="1"/>
              <a:t>Мехрабиапа</a:t>
            </a:r>
            <a:endParaRPr lang="ru-RU" dirty="0"/>
          </a:p>
        </p:txBody>
      </p:sp>
      <p:pic>
        <p:nvPicPr>
          <p:cNvPr id="30723" name="Диаграмма 9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980728"/>
            <a:ext cx="4176464" cy="3096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572000" y="429309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Рис. </a:t>
            </a:r>
            <a:r>
              <a:rPr lang="ru-RU" b="1" dirty="0" smtClean="0"/>
              <a:t>3.2.7. </a:t>
            </a:r>
            <a:r>
              <a:rPr lang="ru-RU" b="1" dirty="0"/>
              <a:t>Сравнительные показатели уровня мотивации избегании неудач у педагогов дошкольного образовательного учреждения по методике Т. </a:t>
            </a:r>
            <a:r>
              <a:rPr lang="ru-RU" b="1" dirty="0" err="1"/>
              <a:t>Элерса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Рисунок 3.2.10 Сравнительный анализ показателей уровней мотивационной сферы педагогов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3795" name="Диаграмма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96752"/>
            <a:ext cx="7920880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 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Мотивация есть  сознательный (подсознательный,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надсознательный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) процесс выбора человеком того или иного типа поведения, обусловленный воздействием потребностей развития и связанных с их удовлетворением ожиданиями.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Эффективность программы активизации профессиональной деятельности  педагогов дошкольного образовательного учреждения, зависит  от системы мероприятий, способствующих привлечению педагогов к общественно значимому труду и обеспечение устремления их к профессиональному успеху, которое  тесно связана с уровнем  мотивации избегания неудач и  особенностью  профессиональной   мотивации педагогов.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Положения выносимые на защиту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Побуждение педагогов дошкольного образовательного учреждения к активной и ответственной профессиональной деятельности может происходить при условиях:</a:t>
            </a:r>
          </a:p>
          <a:p>
            <a:pPr lvl="0" algn="just" hangingPunct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актуализации  профессиональной мотивации педагогов с помощью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внутриличностных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внешних факторов;</a:t>
            </a:r>
          </a:p>
          <a:p>
            <a:pPr lvl="0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усилениия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мотивационной сферы педагогов обеспечивающих оптимизацию  социальной значимости     педагогического труда, общественной  полезности выполняемой работы и  стремления к успеху, связанное с позицией избегания неудач.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Гипотеза исследования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Определить исходные теоретические позиции исследования мотивации;</a:t>
            </a:r>
          </a:p>
          <a:p>
            <a:pPr lvl="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Изучить особенности мотивации педагогов и подобрать диагностические методики для изучения мотивационной сферы педагогов;</a:t>
            </a:r>
          </a:p>
          <a:p>
            <a:pPr lvl="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Разработать и апробировать программу формирующего эксперимента ориентированную на актуализацию мотивации педагогов;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Задачи исследования: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928" lvl="0" indent="-457200" algn="just">
              <a:buFont typeface="+mj-lt"/>
              <a:buAutoNum type="arabicPeriod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Мотивация есть сознательный (подсознательный,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надсознательный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 процесс выбора человеком того или иного типа поведения, обусловленный воздействием потребностей развития и связанных с их удовлетворением ожиданиями.</a:t>
            </a:r>
          </a:p>
          <a:p>
            <a:pPr marL="566928" lvl="0" indent="-457200" algn="just">
              <a:buFont typeface="+mj-lt"/>
              <a:buAutoNum type="arabicPeriod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Эффективность программы активизации профессиональной деятельности  педагогов дошкольного образовательного учреждения, зависит  от системы мероприятий, способствующих привлечению педагогов к общественно значимому труду и обеспечение устремления их к профессиональному успеху, которое  тесно связана с уровнем  мотивации избегания неудач и  особенностью  профессиональной   мотивации педагогов.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Положения выносимые на защиту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Теоретико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- методологическую основу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составляют исследования: в области менеджмента М.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Мескон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И.И.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Мазур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и др.; содержательные и процессуальные концепции трудовой мотивации (А.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Маслоу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Ф.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Герцберг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Д.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Мак-Клелланд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и др.;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мотивационно-деятельностного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подхода к управлению организацией Э.М. Коротков, и др.; в области менеджмента  в образовании М.М. Поташник, Т.Н. Шамова,  и др.; мотивации в психологии труда А.В. Карпов, А.К. Маркова, Н.С. и др.; мотивации успеха в деятельности и удовлетворенности трудом Т.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Элерса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Определение исходных теоретических позиции исследования мотивации</a:t>
            </a:r>
            <a:endParaRPr lang="ru-RU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Мотивация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есть сознательный (подсознательный,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надсознательный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процесс выбора человеком того или иного типа поведения, обусловленный воздействием потребностей развития и связанных с их удовлетворением ожиданиями. 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констатирующего этапа исследования: изучить особенности мотивационной сферы педагогов  ДОУ.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lvl="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Подобрать диагностические методики определения мотивации педагогов;</a:t>
            </a:r>
          </a:p>
          <a:p>
            <a:pPr lvl="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Изучить условия, созданные  в организации для развития мотивационной сферы педагогов;</a:t>
            </a:r>
          </a:p>
          <a:p>
            <a:pPr lvl="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Изучить преобладающие особенности  мотивационной сферы педагогов,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3568" y="332656"/>
          <a:ext cx="7920880" cy="5824647"/>
        </p:xfrm>
        <a:graphic>
          <a:graphicData uri="http://schemas.openxmlformats.org/drawingml/2006/table">
            <a:tbl>
              <a:tblPr/>
              <a:tblGrid>
                <a:gridCol w="1224135"/>
                <a:gridCol w="2592289"/>
                <a:gridCol w="2160240"/>
                <a:gridCol w="1944216"/>
              </a:tblGrid>
              <a:tr h="4533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Критерии/ показатели</a:t>
                      </a: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Высокий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Средний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Низкий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02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Внутренняя мотивация</a:t>
                      </a: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 испытывает удовлетворение от самого процесса работы, осознает  возможность полной самореализации в данной деятельности</a:t>
                      </a: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  частично испытывает удовлетворение от самого процесса работы, осознает  возможность полной самореализации в данной деятельности но ничего не делает.</a:t>
                      </a: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  не испытывает удовлетворение от самого процесса работы, не желает  </a:t>
                      </a:r>
                      <a:r>
                        <a:rPr lang="ru-RU" sz="14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самореализовываться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 данной деятельности</a:t>
                      </a: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35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Внешняя положительная </a:t>
                      </a: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Стремится к продвижению ощущает потребность социальном престиже и уважении со стороны других, в более высоком  денежном заработке</a:t>
                      </a: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Ощущает потребность социальном престиже и уважении со стороны других,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 стремиться  к продвижению</a:t>
                      </a: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Не стремится к продвижению  не ощущает потребность социальном престиже и уважении со стороны других, </a:t>
                      </a: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01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Внешняя отрицательная</a:t>
                      </a: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Стремится избежать критики со стороны руководителя и возможных наказаний или неприятностей</a:t>
                      </a: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 приветствуют  критику со стороны руководителя или коллег.</a:t>
                      </a: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 Стремится избежать критики со стороны руководителя и возможных наказаний или неприятностей</a:t>
                      </a: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-414312" y="6247184"/>
            <a:ext cx="941155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Таблица 2.1.4  уровни профессиональной мотивации педагогов.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501</TotalTime>
  <Words>1492</Words>
  <Application>Microsoft Office PowerPoint</Application>
  <PresentationFormat>Экран (4:3)</PresentationFormat>
  <Paragraphs>162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Открытая</vt:lpstr>
      <vt:lpstr>Селедёрова Наталья Васильевна тема:    «УПРАВЛЕНИЕ МОТИВАЦИЕЙ ПЕДАГОГОВ В ДОШКОЛЬНОМ ОБРАЗОВАТЕЛЬНОМ УЧРЕЖДЕНИИ» </vt:lpstr>
      <vt:lpstr>Презентация PowerPoint</vt:lpstr>
      <vt:lpstr>Гипотеза исследования </vt:lpstr>
      <vt:lpstr>Задачи исследования:</vt:lpstr>
      <vt:lpstr>Положения выносимые на защиту</vt:lpstr>
      <vt:lpstr>Определение исходных теоретических позиции исследования мотивации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Рис. 2.2.3.  Показатели профессиональной мотивации педагогов дошкольного образовательного учреждения по методике К. Земфир  </vt:lpstr>
      <vt:lpstr>Рис. 2.2.4. Социальная значимость и общественная полезность педагогического труда. </vt:lpstr>
      <vt:lpstr>Презентация PowerPoint</vt:lpstr>
      <vt:lpstr>Рис 2.1.6.  Уровень мотивации избегания неудач у педагогов дошкольного образовательного учреждения по методике Т. Элерса   </vt:lpstr>
      <vt:lpstr>Задача  формирующего эксперимента : разработать и апробировать программу актуализации мотивации педагогов</vt:lpstr>
      <vt:lpstr>этапы работы</vt:lpstr>
      <vt:lpstr>Проектируемые этапы тренинга</vt:lpstr>
      <vt:lpstr>Таблица 3.1.2. Программа активизации профессиональной деятельности педагогов  </vt:lpstr>
      <vt:lpstr>Оценка эффективности экспериментальной работы. </vt:lpstr>
      <vt:lpstr>Рисунок 3.2.3 Сравнительные показатели внешне отрицательной мотивации по методике К.Замфир   </vt:lpstr>
      <vt:lpstr>Презентация PowerPoint</vt:lpstr>
      <vt:lpstr>Презентация PowerPoint</vt:lpstr>
      <vt:lpstr>Рисунок 3.2.10 Сравнительный анализ показателей уровней мотивационной сферы педагогов </vt:lpstr>
      <vt:lpstr>Положения выносимые на защиту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Селедёрова Наталья Васильевна тема:    «УПРАВЛЕНИЕ МОТИВАЦИЕЙ ПЕДАГОГОВ В ДОШКОЛЬНОМ ОБРАЗОВАТЕЛЬНОМ УЧРЕЖДЕНИИ»</dc:title>
  <dc:creator>Наталья</dc:creator>
  <cp:lastModifiedBy>Наталья</cp:lastModifiedBy>
  <cp:revision>55</cp:revision>
  <dcterms:created xsi:type="dcterms:W3CDTF">2012-06-22T13:19:06Z</dcterms:created>
  <dcterms:modified xsi:type="dcterms:W3CDTF">2013-04-06T14:30:14Z</dcterms:modified>
</cp:coreProperties>
</file>