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8" r:id="rId2"/>
    <p:sldId id="256" r:id="rId3"/>
    <p:sldId id="257" r:id="rId4"/>
    <p:sldId id="259" r:id="rId5"/>
    <p:sldId id="284" r:id="rId6"/>
    <p:sldId id="262" r:id="rId7"/>
    <p:sldId id="28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4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14.xml"/><Relationship Id="rId1" Type="http://schemas.openxmlformats.org/officeDocument/2006/relationships/slide" Target="../slides/slide12.xml"/><Relationship Id="rId4" Type="http://schemas.openxmlformats.org/officeDocument/2006/relationships/slide" Target="../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4FDC7-F85E-46AF-B919-79861763A09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F60BFA2-9740-4BCF-8531-4C3664F3D4B2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1" action="ppaction://hlinksldjump"/>
            </a:rPr>
            <a:t>правильность</a:t>
          </a:r>
          <a:endParaRPr lang="ru-RU" dirty="0"/>
        </a:p>
      </dgm:t>
    </dgm:pt>
    <dgm:pt modelId="{5221ACB4-04BF-401B-931D-8697E59FEEAF}" type="parTrans" cxnId="{C12993B3-909B-4C79-A590-80854AA963B3}">
      <dgm:prSet/>
      <dgm:spPr/>
      <dgm:t>
        <a:bodyPr/>
        <a:lstStyle/>
        <a:p>
          <a:endParaRPr lang="ru-RU"/>
        </a:p>
      </dgm:t>
    </dgm:pt>
    <dgm:pt modelId="{B90407C9-4B76-4B45-93C2-7C06BA374625}" type="sibTrans" cxnId="{C12993B3-909B-4C79-A590-80854AA963B3}">
      <dgm:prSet/>
      <dgm:spPr/>
      <dgm:t>
        <a:bodyPr/>
        <a:lstStyle/>
        <a:p>
          <a:endParaRPr lang="ru-RU"/>
        </a:p>
      </dgm:t>
    </dgm:pt>
    <dgm:pt modelId="{BEF18664-1CDA-455A-A8D8-6B21ABE31562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2" action="ppaction://hlinksldjump"/>
            </a:rPr>
            <a:t>беглость </a:t>
          </a:r>
          <a:endParaRPr lang="ru-RU" dirty="0"/>
        </a:p>
      </dgm:t>
    </dgm:pt>
    <dgm:pt modelId="{2FBCBFB9-FA49-469D-A25B-A83DDDB19589}" type="parTrans" cxnId="{0A99795C-980E-489B-82DB-5BBB4441EDF6}">
      <dgm:prSet/>
      <dgm:spPr/>
      <dgm:t>
        <a:bodyPr/>
        <a:lstStyle/>
        <a:p>
          <a:endParaRPr lang="ru-RU"/>
        </a:p>
      </dgm:t>
    </dgm:pt>
    <dgm:pt modelId="{3700D9A5-6920-4583-B6AF-0D4BFCAFA1C2}" type="sibTrans" cxnId="{0A99795C-980E-489B-82DB-5BBB4441EDF6}">
      <dgm:prSet/>
      <dgm:spPr/>
      <dgm:t>
        <a:bodyPr/>
        <a:lstStyle/>
        <a:p>
          <a:endParaRPr lang="ru-RU"/>
        </a:p>
      </dgm:t>
    </dgm:pt>
    <dgm:pt modelId="{C79C16CB-6899-4363-A199-F1F08F97A65A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3" action="ppaction://hlinksldjump"/>
            </a:rPr>
            <a:t>сознательность</a:t>
          </a:r>
          <a:endParaRPr lang="ru-RU" dirty="0"/>
        </a:p>
      </dgm:t>
    </dgm:pt>
    <dgm:pt modelId="{69A60F86-3B81-4579-B1C0-C684FBEDB2AF}" type="parTrans" cxnId="{9920DBE4-713A-440B-A2F6-37419E380EFC}">
      <dgm:prSet/>
      <dgm:spPr/>
      <dgm:t>
        <a:bodyPr/>
        <a:lstStyle/>
        <a:p>
          <a:endParaRPr lang="ru-RU"/>
        </a:p>
      </dgm:t>
    </dgm:pt>
    <dgm:pt modelId="{0900127A-4C7E-45DF-A050-CBC25DEBB5C3}" type="sibTrans" cxnId="{9920DBE4-713A-440B-A2F6-37419E380EFC}">
      <dgm:prSet/>
      <dgm:spPr/>
      <dgm:t>
        <a:bodyPr/>
        <a:lstStyle/>
        <a:p>
          <a:endParaRPr lang="ru-RU"/>
        </a:p>
      </dgm:t>
    </dgm:pt>
    <dgm:pt modelId="{F60273F9-497F-41B9-B45B-A131EADCF93B}">
      <dgm:prSet/>
      <dgm:spPr/>
      <dgm:t>
        <a:bodyPr/>
        <a:lstStyle/>
        <a:p>
          <a:pPr rtl="0"/>
          <a:r>
            <a:rPr lang="ru-RU" dirty="0" smtClean="0">
              <a:hlinkClick xmlns:r="http://schemas.openxmlformats.org/officeDocument/2006/relationships" r:id="rId4" action="ppaction://hlinksldjump"/>
            </a:rPr>
            <a:t>выразительность</a:t>
          </a:r>
          <a:endParaRPr lang="ru-RU" dirty="0"/>
        </a:p>
      </dgm:t>
    </dgm:pt>
    <dgm:pt modelId="{B0C1B4AB-AFC3-44E9-BE98-0C7B72C5831C}" type="parTrans" cxnId="{77979CE3-E853-4846-AB54-E4C282C7ED8C}">
      <dgm:prSet/>
      <dgm:spPr/>
      <dgm:t>
        <a:bodyPr/>
        <a:lstStyle/>
        <a:p>
          <a:endParaRPr lang="ru-RU"/>
        </a:p>
      </dgm:t>
    </dgm:pt>
    <dgm:pt modelId="{1DAC2892-6DCD-4298-9F9F-017A8AE9CA36}" type="sibTrans" cxnId="{77979CE3-E853-4846-AB54-E4C282C7ED8C}">
      <dgm:prSet/>
      <dgm:spPr/>
      <dgm:t>
        <a:bodyPr/>
        <a:lstStyle/>
        <a:p>
          <a:endParaRPr lang="ru-RU"/>
        </a:p>
      </dgm:t>
    </dgm:pt>
    <dgm:pt modelId="{35A3370F-A895-4D5A-B4A0-D0C6DE4A7C25}" type="pres">
      <dgm:prSet presAssocID="{6D54FDC7-F85E-46AF-B919-79861763A0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9CB77-4298-49EF-8AAF-788AE990B5AA}" type="pres">
      <dgm:prSet presAssocID="{0F60BFA2-9740-4BCF-8531-4C3664F3D4B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A4462-075F-4BE4-8974-727CDDEF0370}" type="pres">
      <dgm:prSet presAssocID="{B90407C9-4B76-4B45-93C2-7C06BA374625}" presName="spacer" presStyleCnt="0"/>
      <dgm:spPr/>
    </dgm:pt>
    <dgm:pt modelId="{F7635583-18F2-4FAC-B610-9631377D7CB9}" type="pres">
      <dgm:prSet presAssocID="{BEF18664-1CDA-455A-A8D8-6B21ABE31562}" presName="parentText" presStyleLbl="node1" presStyleIdx="1" presStyleCnt="4" custLinFactNeighborX="-809" custLinFactNeighborY="52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E0975-884D-4347-A13F-A7671B6F2A42}" type="pres">
      <dgm:prSet presAssocID="{3700D9A5-6920-4583-B6AF-0D4BFCAFA1C2}" presName="spacer" presStyleCnt="0"/>
      <dgm:spPr/>
    </dgm:pt>
    <dgm:pt modelId="{78AB2AFE-B94A-4176-A7DC-BA7999828437}" type="pres">
      <dgm:prSet presAssocID="{C79C16CB-6899-4363-A199-F1F08F97A6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ADD09-1BD0-4B26-95F5-1FA336EF8FB4}" type="pres">
      <dgm:prSet presAssocID="{0900127A-4C7E-45DF-A050-CBC25DEBB5C3}" presName="spacer" presStyleCnt="0"/>
      <dgm:spPr/>
    </dgm:pt>
    <dgm:pt modelId="{68E8DFBB-A169-449B-8B3E-4D35F72D815A}" type="pres">
      <dgm:prSet presAssocID="{F60273F9-497F-41B9-B45B-A131EADCF93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99795C-980E-489B-82DB-5BBB4441EDF6}" srcId="{6D54FDC7-F85E-46AF-B919-79861763A09D}" destId="{BEF18664-1CDA-455A-A8D8-6B21ABE31562}" srcOrd="1" destOrd="0" parTransId="{2FBCBFB9-FA49-469D-A25B-A83DDDB19589}" sibTransId="{3700D9A5-6920-4583-B6AF-0D4BFCAFA1C2}"/>
    <dgm:cxn modelId="{77979CE3-E853-4846-AB54-E4C282C7ED8C}" srcId="{6D54FDC7-F85E-46AF-B919-79861763A09D}" destId="{F60273F9-497F-41B9-B45B-A131EADCF93B}" srcOrd="3" destOrd="0" parTransId="{B0C1B4AB-AFC3-44E9-BE98-0C7B72C5831C}" sibTransId="{1DAC2892-6DCD-4298-9F9F-017A8AE9CA36}"/>
    <dgm:cxn modelId="{894756B8-DE0B-4A5E-856E-FF73C797C208}" type="presOf" srcId="{C79C16CB-6899-4363-A199-F1F08F97A65A}" destId="{78AB2AFE-B94A-4176-A7DC-BA7999828437}" srcOrd="0" destOrd="0" presId="urn:microsoft.com/office/officeart/2005/8/layout/vList2"/>
    <dgm:cxn modelId="{9920DBE4-713A-440B-A2F6-37419E380EFC}" srcId="{6D54FDC7-F85E-46AF-B919-79861763A09D}" destId="{C79C16CB-6899-4363-A199-F1F08F97A65A}" srcOrd="2" destOrd="0" parTransId="{69A60F86-3B81-4579-B1C0-C684FBEDB2AF}" sibTransId="{0900127A-4C7E-45DF-A050-CBC25DEBB5C3}"/>
    <dgm:cxn modelId="{C12993B3-909B-4C79-A590-80854AA963B3}" srcId="{6D54FDC7-F85E-46AF-B919-79861763A09D}" destId="{0F60BFA2-9740-4BCF-8531-4C3664F3D4B2}" srcOrd="0" destOrd="0" parTransId="{5221ACB4-04BF-401B-931D-8697E59FEEAF}" sibTransId="{B90407C9-4B76-4B45-93C2-7C06BA374625}"/>
    <dgm:cxn modelId="{E49004AB-08BB-4CD3-A9C3-ABDAFD47171B}" type="presOf" srcId="{6D54FDC7-F85E-46AF-B919-79861763A09D}" destId="{35A3370F-A895-4D5A-B4A0-D0C6DE4A7C25}" srcOrd="0" destOrd="0" presId="urn:microsoft.com/office/officeart/2005/8/layout/vList2"/>
    <dgm:cxn modelId="{4C9F4B61-5085-44E2-B216-EDE247C3AE33}" type="presOf" srcId="{BEF18664-1CDA-455A-A8D8-6B21ABE31562}" destId="{F7635583-18F2-4FAC-B610-9631377D7CB9}" srcOrd="0" destOrd="0" presId="urn:microsoft.com/office/officeart/2005/8/layout/vList2"/>
    <dgm:cxn modelId="{74F6365B-154F-4733-9173-53DB48C58973}" type="presOf" srcId="{F60273F9-497F-41B9-B45B-A131EADCF93B}" destId="{68E8DFBB-A169-449B-8B3E-4D35F72D815A}" srcOrd="0" destOrd="0" presId="urn:microsoft.com/office/officeart/2005/8/layout/vList2"/>
    <dgm:cxn modelId="{533FFA66-7564-4A15-B468-7DAE1042D241}" type="presOf" srcId="{0F60BFA2-9740-4BCF-8531-4C3664F3D4B2}" destId="{B0A9CB77-4298-49EF-8AAF-788AE990B5AA}" srcOrd="0" destOrd="0" presId="urn:microsoft.com/office/officeart/2005/8/layout/vList2"/>
    <dgm:cxn modelId="{D4B0A137-CF13-4894-B1A9-7D78111C984B}" type="presParOf" srcId="{35A3370F-A895-4D5A-B4A0-D0C6DE4A7C25}" destId="{B0A9CB77-4298-49EF-8AAF-788AE990B5AA}" srcOrd="0" destOrd="0" presId="urn:microsoft.com/office/officeart/2005/8/layout/vList2"/>
    <dgm:cxn modelId="{6BA33FD0-24DD-4181-B012-957F9BD8AFBA}" type="presParOf" srcId="{35A3370F-A895-4D5A-B4A0-D0C6DE4A7C25}" destId="{DB0A4462-075F-4BE4-8974-727CDDEF0370}" srcOrd="1" destOrd="0" presId="urn:microsoft.com/office/officeart/2005/8/layout/vList2"/>
    <dgm:cxn modelId="{83A28591-A3CA-43E0-95ED-AB18CEE878F7}" type="presParOf" srcId="{35A3370F-A895-4D5A-B4A0-D0C6DE4A7C25}" destId="{F7635583-18F2-4FAC-B610-9631377D7CB9}" srcOrd="2" destOrd="0" presId="urn:microsoft.com/office/officeart/2005/8/layout/vList2"/>
    <dgm:cxn modelId="{5247E558-2E8B-4D48-B194-2C31C0496396}" type="presParOf" srcId="{35A3370F-A895-4D5A-B4A0-D0C6DE4A7C25}" destId="{037E0975-884D-4347-A13F-A7671B6F2A42}" srcOrd="3" destOrd="0" presId="urn:microsoft.com/office/officeart/2005/8/layout/vList2"/>
    <dgm:cxn modelId="{2640E768-9B19-483D-A169-2EECBEE23986}" type="presParOf" srcId="{35A3370F-A895-4D5A-B4A0-D0C6DE4A7C25}" destId="{78AB2AFE-B94A-4176-A7DC-BA7999828437}" srcOrd="4" destOrd="0" presId="urn:microsoft.com/office/officeart/2005/8/layout/vList2"/>
    <dgm:cxn modelId="{0E56E1F7-3450-48B2-AF80-8ACE29978756}" type="presParOf" srcId="{35A3370F-A895-4D5A-B4A0-D0C6DE4A7C25}" destId="{273ADD09-1BD0-4B26-95F5-1FA336EF8FB4}" srcOrd="5" destOrd="0" presId="urn:microsoft.com/office/officeart/2005/8/layout/vList2"/>
    <dgm:cxn modelId="{6693BC35-7CB1-4A0E-8A29-CC1612B9A08A}" type="presParOf" srcId="{35A3370F-A895-4D5A-B4A0-D0C6DE4A7C25}" destId="{68E8DFBB-A169-449B-8B3E-4D35F72D815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9CB77-4298-49EF-8AAF-788AE990B5AA}">
      <dsp:nvSpPr>
        <dsp:cNvPr id="0" name=""/>
        <dsp:cNvSpPr/>
      </dsp:nvSpPr>
      <dsp:spPr>
        <a:xfrm>
          <a:off x="0" y="5064"/>
          <a:ext cx="8029202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правильность</a:t>
          </a:r>
          <a:endParaRPr lang="ru-RU" sz="2600" kern="1200" dirty="0"/>
        </a:p>
      </dsp:txBody>
      <dsp:txXfrm>
        <a:off x="30442" y="35506"/>
        <a:ext cx="7968318" cy="562726"/>
      </dsp:txXfrm>
    </dsp:sp>
    <dsp:sp modelId="{F7635583-18F2-4FAC-B610-9631377D7CB9}">
      <dsp:nvSpPr>
        <dsp:cNvPr id="0" name=""/>
        <dsp:cNvSpPr/>
      </dsp:nvSpPr>
      <dsp:spPr>
        <a:xfrm>
          <a:off x="0" y="743173"/>
          <a:ext cx="8029202" cy="623610"/>
        </a:xfrm>
        <a:prstGeom prst="roundRect">
          <a:avLst/>
        </a:prstGeom>
        <a:solidFill>
          <a:schemeClr val="accent4">
            <a:hueOff val="3214989"/>
            <a:satOff val="-2889"/>
            <a:lumOff val="-45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беглость </a:t>
          </a:r>
          <a:endParaRPr lang="ru-RU" sz="2600" kern="1200" dirty="0"/>
        </a:p>
      </dsp:txBody>
      <dsp:txXfrm>
        <a:off x="30442" y="773615"/>
        <a:ext cx="7968318" cy="562726"/>
      </dsp:txXfrm>
    </dsp:sp>
    <dsp:sp modelId="{78AB2AFE-B94A-4176-A7DC-BA7999828437}">
      <dsp:nvSpPr>
        <dsp:cNvPr id="0" name=""/>
        <dsp:cNvSpPr/>
      </dsp:nvSpPr>
      <dsp:spPr>
        <a:xfrm>
          <a:off x="0" y="1402044"/>
          <a:ext cx="8029202" cy="623610"/>
        </a:xfrm>
        <a:prstGeom prst="roundRect">
          <a:avLst/>
        </a:prstGeom>
        <a:solidFill>
          <a:schemeClr val="accent4">
            <a:hueOff val="6429978"/>
            <a:satOff val="-5778"/>
            <a:lumOff val="-91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сознательность</a:t>
          </a:r>
          <a:endParaRPr lang="ru-RU" sz="2600" kern="1200" dirty="0"/>
        </a:p>
      </dsp:txBody>
      <dsp:txXfrm>
        <a:off x="30442" y="1432486"/>
        <a:ext cx="7968318" cy="562726"/>
      </dsp:txXfrm>
    </dsp:sp>
    <dsp:sp modelId="{68E8DFBB-A169-449B-8B3E-4D35F72D815A}">
      <dsp:nvSpPr>
        <dsp:cNvPr id="0" name=""/>
        <dsp:cNvSpPr/>
      </dsp:nvSpPr>
      <dsp:spPr>
        <a:xfrm>
          <a:off x="0" y="2100535"/>
          <a:ext cx="8029202" cy="623610"/>
        </a:xfrm>
        <a:prstGeom prst="roundRect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hlinkClick xmlns:r="http://schemas.openxmlformats.org/officeDocument/2006/relationships" r:id="" action="ppaction://hlinksldjump"/>
            </a:rPr>
            <a:t>выразительность</a:t>
          </a:r>
          <a:endParaRPr lang="ru-RU" sz="2600" kern="1200" dirty="0"/>
        </a:p>
      </dsp:txBody>
      <dsp:txXfrm>
        <a:off x="30442" y="2130977"/>
        <a:ext cx="7968318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A74F-2140-40FA-BA6D-F2EA549CAEA5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FD9F1-1AAC-4ACE-918F-E544D67AAB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098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D9F1-1AAC-4ACE-918F-E544D67AAB1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D9F1-1AAC-4ACE-918F-E544D67AAB1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78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50A646-0F44-4366-BC65-BF0C04CF78C9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4514CD-662C-4E32-A06A-CD306EDFA8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08720"/>
            <a:ext cx="7620000" cy="34563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резентация по методике преподавания литературного  чтения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«Формирование навыков чтения и пути их совершенствования».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9872" y="450912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Умарова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Т.В. –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учитель начальных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классов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МБОУСОШ №60г. Тулы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имени Героя Советского Союза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Александра Николаевича Синицына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815" y="213598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Тренировка речевого аппарата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«Лошадка».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Цоканье.</a:t>
            </a:r>
          </a:p>
          <a:p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«Почисти зубки».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Кончиком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языка при закрытом рте чистим зубки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«Качели».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нижнюю челюсть из стороны в сторону, затем вперёд – назад       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                  </a:t>
            </a:r>
            <a:endParaRPr lang="ru-RU" dirty="0">
              <a:effectLst/>
            </a:endParaRPr>
          </a:p>
        </p:txBody>
      </p:sp>
      <p:pic>
        <p:nvPicPr>
          <p:cNvPr id="3" name="Рисунок 5" descr="C:\Мои документы\Corel User Files\TM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96" y="980728"/>
            <a:ext cx="1440160" cy="112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6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136815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effectLst/>
                <a:latin typeface="Monotype Corsiva" pitchFamily="66" charset="0"/>
                <a:cs typeface="Times New Roman" pitchFamily="18" charset="0"/>
              </a:rPr>
              <a:t>Отработка дикции и </a:t>
            </a:r>
            <a:r>
              <a:rPr lang="ru-RU" sz="4400" b="1" i="1" dirty="0" smtClean="0">
                <a:effectLst/>
                <a:latin typeface="Monotype Corsiva" pitchFamily="66" charset="0"/>
                <a:cs typeface="Times New Roman" pitchFamily="18" charset="0"/>
              </a:rPr>
              <a:t> темпа </a:t>
            </a:r>
            <a:r>
              <a:rPr lang="ru-RU" sz="4400" b="1" i="1" dirty="0">
                <a:effectLst/>
                <a:latin typeface="Monotype Corsiva" pitchFamily="66" charset="0"/>
                <a:cs typeface="Times New Roman" pitchFamily="18" charset="0"/>
              </a:rPr>
              <a:t>чтения</a:t>
            </a:r>
            <a:r>
              <a:rPr lang="ru-RU" sz="4400" dirty="0">
                <a:effectLst/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4400" dirty="0">
                <a:effectLst/>
                <a:latin typeface="Monotype Corsiva" pitchFamily="66" charset="0"/>
                <a:cs typeface="Times New Roman" pitchFamily="18" charset="0"/>
              </a:rPr>
            </a:br>
            <a:endParaRPr lang="ru-RU" sz="2400" dirty="0"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320480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Сенька с Санькой вёз Соньку на санках.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ра-ра-ра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начинается игра,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ры-ры-ры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у нас в руках шары,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ру-ру-ру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бью рукою по шару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Интонационная разминка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ClrTx/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Прочитай предложение с разными интонациями: радостно, печально, ласково, гневно, шуточно. </a:t>
            </a:r>
          </a:p>
          <a:p>
            <a:pPr marL="11430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Наступила осень.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457200">
              <a:buClrTx/>
              <a:buFont typeface="+mj-lt"/>
              <a:buAutoNum type="arabicPeriod" startAt="2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Прочитай. Выдели голосом выделенное слово.</a:t>
            </a:r>
          </a:p>
          <a:p>
            <a:pPr marL="114300" indent="0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мне  деревянную ложку!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Подай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мне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деревянную ложку!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Подай мне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деревянную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ложку!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236296" y="5949280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990000"/>
                </a:solidFill>
                <a:latin typeface="Monotype Corsiva" pitchFamily="66" charset="0"/>
              </a:rPr>
              <a:t>Правильность </a:t>
            </a:r>
            <a:r>
              <a:rPr lang="ru-RU" sz="4800" b="1" dirty="0" smtClean="0">
                <a:solidFill>
                  <a:srgbClr val="990000"/>
                </a:solidFill>
                <a:latin typeface="Monotype Corsiva" pitchFamily="66" charset="0"/>
              </a:rPr>
              <a:t>чтения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988840"/>
            <a:ext cx="8183880" cy="4392488"/>
          </a:xfrm>
        </p:spPr>
        <p:txBody>
          <a:bodyPr>
            <a:normAutofit/>
          </a:bodyPr>
          <a:lstStyle/>
          <a:p>
            <a:pPr marL="114300" indent="0" eaLnBrk="0" hangingPunct="0">
              <a:buNone/>
            </a:pP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Правильность чтения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чтение без искажений, т.е.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 ошибок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влияющих на смысл читаемого.    </a:t>
            </a:r>
          </a:p>
          <a:p>
            <a:pPr marL="114300" indent="0" algn="just" eaLnBrk="0" hangingPunct="0">
              <a:buNone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Многолетние наблюдения над становлением навыка чтения у детей позволяют выделить несколько групп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типичных ошибок, 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допускаемых обучающимися чтению.</a:t>
            </a:r>
          </a:p>
          <a:p>
            <a:pPr algn="just" eaLnBrk="0" hangingPunct="0"/>
            <a:endParaRPr 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14300" indent="0" algn="just" eaLnBrk="0" hangingPunct="0">
              <a:buNone/>
            </a:pP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lang="ru-RU" sz="2400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Искажение звукобуквенного состава (пропуски, замена, искажение букв, слогов, слов). </a:t>
            </a:r>
          </a:p>
          <a:p>
            <a:pPr marL="114300" indent="0" algn="just" eaLnBrk="0" hangingPunc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2. Наличие повторов. </a:t>
            </a:r>
          </a:p>
          <a:p>
            <a:pPr marL="114300" indent="0" algn="just" eaLnBrk="0" hangingPunct="0">
              <a:lnSpc>
                <a:spcPct val="150000"/>
              </a:lnSpc>
              <a:buNone/>
            </a:pPr>
            <a:r>
              <a:rPr lang="ru-RU" sz="2400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3. Нарушение норм литературного произношения.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5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  <a:latin typeface="Monotype Corsiva" pitchFamily="66" charset="0"/>
              </a:rPr>
              <a:t>Способы и приёмы, способствующие формированию правильного чтения.</a:t>
            </a:r>
            <a:r>
              <a:rPr lang="ru-RU" sz="2400" dirty="0">
                <a:solidFill>
                  <a:srgbClr val="006600"/>
                </a:solidFill>
                <a:latin typeface="Monotype Corsiva" pitchFamily="66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Monotype Corsiva" pitchFamily="66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183880" cy="4536504"/>
          </a:xfrm>
        </p:spPr>
        <p:txBody>
          <a:bodyPr>
            <a:normAutofit fontScale="77500" lnSpcReduction="20000"/>
          </a:bodyPr>
          <a:lstStyle/>
          <a:p>
            <a:pPr marL="11430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Чтобы формирование правильности чтения было эффективным, учитель должен определить специальный режим чтения: </a:t>
            </a: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900" b="1" dirty="0" err="1">
                <a:latin typeface="Times New Roman" pitchFamily="18" charset="0"/>
                <a:cs typeface="Times New Roman" pitchFamily="18" charset="0"/>
              </a:rPr>
              <a:t>каждодневность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упражнений (специальные тексты, скороговорки, заучивание наизусть стихов и прозы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ошибок чтения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14300" indent="0"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подготовка к чтению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вводная беседа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работа с разрезной азбукой (1 класс),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разбор трудного слова по составу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хоровое чтение вслух трудных слов (по слогам, частям, целиком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20000"/>
              </a:lnSpc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3) также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на правильность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чтения </a:t>
            </a:r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влияет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: поза при чтении, нормальное расстояние между глазами и текстом, предварительное чтение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 себя», образцовое чтение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lnSpc>
                <a:spcPct val="120000"/>
              </a:lnSpc>
              <a:buNone/>
            </a:pP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84368" y="6093296"/>
            <a:ext cx="792088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0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990000"/>
                </a:solidFill>
                <a:effectLst/>
                <a:latin typeface="Monotype Corsiva" pitchFamily="66" charset="0"/>
              </a:rPr>
              <a:t>Беглость </a:t>
            </a:r>
            <a:r>
              <a:rPr lang="ru-RU" sz="4800" b="1" dirty="0" smtClean="0">
                <a:solidFill>
                  <a:srgbClr val="990000"/>
                </a:solidFill>
                <a:effectLst/>
                <a:latin typeface="Monotype Corsiva" pitchFamily="66" charset="0"/>
              </a:rPr>
              <a:t>чтения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5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Беглость</a:t>
            </a:r>
            <a:r>
              <a:rPr lang="ru-RU" sz="35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такая скорость чтения, которая предполагает и обеспечивает сознательное восприятие читаемого. </a:t>
            </a:r>
          </a:p>
          <a:p>
            <a:pPr indent="0" eaLnBrk="0" hangingPunct="0">
              <a:buNone/>
            </a:pPr>
            <a:r>
              <a:rPr lang="ru-RU" sz="35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достичь навыка беглого чтения, необходимо решить следующие задачи:</a:t>
            </a: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развитие оперативной памяти;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развитие периферического зрения (угла зрения);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умения антиципации памяти;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 action="ppaction://hlinksldjump"/>
              </a:rPr>
              <a:t>формирование устойчивого внимания;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 повторов при чтении;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пополнение словарного запаса ученика;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marL="722376" indent="-457200" eaLnBrk="0" hangingPunct="0">
              <a:lnSpc>
                <a:spcPct val="150000"/>
              </a:lnSpc>
              <a:buClrTx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артикуляционного аппарата.</a:t>
            </a:r>
            <a:endParaRPr lang="ru-RU" sz="1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ClrTx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51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692696"/>
            <a:ext cx="81838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развитие     оперативной  памяти</a:t>
            </a:r>
            <a: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2708920"/>
            <a:ext cx="8183880" cy="3096344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слуховые  и зрительные диктанты</a:t>
            </a:r>
          </a:p>
          <a:p>
            <a:pPr>
              <a:buClrTx/>
            </a:pPr>
            <a:r>
              <a:rPr lang="ru-RU" sz="3600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списывание текста</a:t>
            </a:r>
            <a:endParaRPr lang="ru-RU" sz="36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buClrTx/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диктанты по памяти</a:t>
            </a:r>
          </a:p>
        </p:txBody>
      </p:sp>
    </p:spTree>
    <p:extLst>
      <p:ext uri="{BB962C8B-B14F-4D97-AF65-F5344CB8AC3E}">
        <p14:creationId xmlns:p14="http://schemas.microsoft.com/office/powerpoint/2010/main" val="40823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864096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Игры на развитие кратковременной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памяти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1512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«Фотограф»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течение нескольких секунд зафиксировать (сфотографировать) человека, комнату, картину и т.д., а затем словесно описать, как можно с большими подробностями.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752"/>
          <a:stretch/>
        </p:blipFill>
        <p:spPr bwMode="auto">
          <a:xfrm>
            <a:off x="2051720" y="3140968"/>
            <a:ext cx="4701902" cy="31892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11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«Кто самый внимательный»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56792"/>
            <a:ext cx="8183880" cy="158417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"Расставь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точки"Ход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игры: в течение 2-3 секунд показывайте ребёнку картинку, но которой в квадрате нарисованы точки. Затем закройте этот квадрат листом бумаги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Задание: ребёнку надо расставить точки в пустом квадрате.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284984"/>
            <a:ext cx="187220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115616" y="342900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27684" y="4349658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95736" y="347091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292604"/>
            <a:ext cx="187220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95936" y="348329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08004" y="396906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436434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44208" y="3292604"/>
            <a:ext cx="187220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32240" y="348329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812360" y="342900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32240" y="4523958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790686" y="4513478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08304" y="3941440"/>
            <a:ext cx="360040" cy="36004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1368152"/>
          </a:xfrm>
        </p:spPr>
        <p:txBody>
          <a:bodyPr>
            <a:normAutofit fontScale="90000"/>
          </a:bodyPr>
          <a:lstStyle/>
          <a:p>
            <a:r>
              <a:rPr lang="ru-RU" sz="24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«Разведчики». </a:t>
            </a:r>
            <a:r>
              <a:rPr lang="ru-RU" sz="24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 столе учителя лежат предметы (около 20). Рассматриваем их. После этого закрываем предметы листом бумаги, дети записывают по памяти.</a:t>
            </a:r>
            <a: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83567" y="1628800"/>
            <a:ext cx="7852129" cy="3908276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89" y="1628800"/>
            <a:ext cx="1631324" cy="130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61" y="3861048"/>
            <a:ext cx="2232414" cy="167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440"/>
          <a:stretch/>
        </p:blipFill>
        <p:spPr bwMode="auto">
          <a:xfrm>
            <a:off x="5724128" y="1628800"/>
            <a:ext cx="2062016" cy="141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2136502" cy="16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00" r="18800" b="19760"/>
          <a:stretch/>
        </p:blipFill>
        <p:spPr bwMode="auto">
          <a:xfrm>
            <a:off x="2991832" y="1879497"/>
            <a:ext cx="1160145" cy="10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800"/>
          <a:stretch/>
        </p:blipFill>
        <p:spPr bwMode="auto">
          <a:xfrm>
            <a:off x="3003262" y="4433684"/>
            <a:ext cx="1685925" cy="9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760"/>
          <a:stretch/>
        </p:blipFill>
        <p:spPr bwMode="auto">
          <a:xfrm>
            <a:off x="3907666" y="3211702"/>
            <a:ext cx="1563042" cy="10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3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/>
                <a:latin typeface="Calibri" pitchFamily="34" charset="0"/>
              </a:rPr>
              <a:t>НАЙДИ СЛОВА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5112568"/>
          </a:xfrm>
        </p:spPr>
        <p:txBody>
          <a:bodyPr>
            <a:normAutofit fontScale="85000" lnSpcReduction="10000"/>
          </a:bodyPr>
          <a:lstStyle/>
          <a:p>
            <a:pPr marL="114300" indent="0" fontAlgn="auto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dirty="0" smtClean="0">
                <a:solidFill>
                  <a:srgbClr val="002060"/>
                </a:solidFill>
              </a:rPr>
              <a:t>слова спрятались среди букв. Попробуй их найти. 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 fontAlgn="auto">
              <a:spcAft>
                <a:spcPts val="0"/>
              </a:spcAft>
              <a:buNone/>
              <a:defRPr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600" b="1" dirty="0">
                <a:latin typeface="Times New Roman" pitchFamily="18" charset="0"/>
                <a:cs typeface="Times New Roman" pitchFamily="18" charset="0"/>
              </a:rPr>
              <a:t>К Р СО М Д Л Ю</a:t>
            </a:r>
          </a:p>
          <a:p>
            <a:pPr marL="114300" indent="0" algn="ctr" fontAlgn="auto">
              <a:spcAft>
                <a:spcPts val="0"/>
              </a:spcAft>
              <a:buNone/>
              <a:defRPr/>
            </a:pPr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endParaRPr lang="ru-RU" sz="66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 fontAlgn="auto">
              <a:spcAft>
                <a:spcPts val="0"/>
              </a:spcAft>
              <a:buNone/>
              <a:defRPr/>
            </a:pPr>
            <a:r>
              <a:rPr lang="ru-RU" sz="6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6600" b="1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66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 Н О Г А Ь У Е</a:t>
            </a:r>
          </a:p>
          <a:p>
            <a:pPr marL="114300" indent="0" algn="ctr" fontAlgn="auto">
              <a:spcAft>
                <a:spcPts val="0"/>
              </a:spcAft>
              <a:buNone/>
              <a:defRPr/>
            </a:pPr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нога</a:t>
            </a:r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092280" y="551723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59688" cy="20882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effectLst/>
              </a:rPr>
              <a:t>. 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Научить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правильному, беглому, осознанному, выразительному чтению – одна из задач начального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Скорость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чтения является самым важным фактором из числа, влияющих на успеваемость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8313" y="2636912"/>
            <a:ext cx="5667375" cy="404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тренировочных упражнений на развитие</a:t>
            </a:r>
            <a:r>
              <a:rPr lang="ru-RU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оперативного поля (угла зрения</a:t>
            </a: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4032448"/>
          </a:xfrm>
        </p:spPr>
        <p:txBody>
          <a:bodyPr>
            <a:normAutofit fontScale="92500" lnSpcReduction="10000"/>
          </a:bodyPr>
          <a:lstStyle/>
          <a:p>
            <a:pPr marL="0" indent="0" algn="just" eaLnBrk="0" hangingPunct="0">
              <a:buNone/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Оперативное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 </a:t>
            </a:r>
            <a:r>
              <a:rPr lang="ru-RU" dirty="0">
                <a:solidFill>
                  <a:schemeClr val="accent6"/>
                </a:solidFill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широкое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поле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одновременного восприятия, но не поле видения </a:t>
            </a:r>
            <a:r>
              <a:rPr lang="ru-RU" dirty="0">
                <a:solidFill>
                  <a:srgbClr val="003300"/>
                </a:solidFill>
                <a:latin typeface="Arial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видит ребёнок достаточно широко, целиком страницу, но одновременно за одну фиксацию его взгляда не воспринимает её содержание.</a:t>
            </a:r>
          </a:p>
          <a:p>
            <a:pPr marL="0" indent="0" algn="just" eaLnBrk="0" hangingPunct="0">
              <a:buNone/>
              <a:defRPr/>
            </a:pPr>
            <a:endParaRPr lang="ru-RU" dirty="0">
              <a:solidFill>
                <a:srgbClr val="0033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0" hangingPunct="0">
              <a:buNone/>
              <a:defRPr/>
            </a:pPr>
            <a:r>
              <a:rPr lang="ru-RU" dirty="0" smtClean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Начинать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по развитию оперативного поля у детей надо с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 action="ppaction://hlinksldjump"/>
              </a:rPr>
              <a:t>гимнастики для глаз</a:t>
            </a:r>
            <a:r>
              <a:rPr lang="ru-RU" dirty="0">
                <a:solidFill>
                  <a:schemeClr val="accent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r>
              <a:rPr lang="ru-RU" dirty="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Её введение можно начать ещё при обучении грамоте.  Время проведения 1-2 минуты, т.е. 2-3 упражнения за занятие.        </a:t>
            </a:r>
            <a:endParaRPr lang="ru-RU" dirty="0">
              <a:solidFill>
                <a:srgbClr val="003300"/>
              </a:solidFill>
              <a:latin typeface="Aria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58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79208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Откинуться на спинку стула, прикрыть веки, крепко, как только можно, зажмурить глаза, открыть глаза.  Повторять 5-6 раз.</a:t>
            </a:r>
          </a:p>
          <a:p>
            <a:pPr indent="180975" algn="just" eaLnBrk="0" hangingPunct="0">
              <a:buFontTx/>
              <a:buChar char="•"/>
            </a:pP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Посмотреть вверх, вниз, вправо, влево, не поворачивая головы.</a:t>
            </a:r>
          </a:p>
          <a:p>
            <a:pPr indent="180975" algn="just" eaLnBrk="0" hangingPunct="0">
              <a:buFontTx/>
              <a:buChar char="•"/>
            </a:pPr>
            <a:endParaRPr lang="ru-RU" sz="2200" dirty="0" smtClean="0"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Поднять глаза к верху, сделать ими круговые движения по часовой стрелке, затем сделать глазами круговое движение против часовой стрелки. </a:t>
            </a:r>
          </a:p>
          <a:p>
            <a:pPr indent="180975" algn="just" eaLnBrk="0" hangingPunct="0">
              <a:buFontTx/>
              <a:buChar char="•"/>
            </a:pPr>
            <a:endParaRPr lang="ru-RU" sz="2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Смотреть 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 перед собой на классную доску 2-3 секунды, затем перенести 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взор 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кончик носа на 3-5 секунд. Повторять 5-6 раз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180975" algn="just" eaLnBrk="0" hangingPunct="0">
              <a:buFontTx/>
              <a:buChar char="•"/>
            </a:pPr>
            <a:endParaRPr lang="ru-RU" sz="2200" dirty="0"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Выполнять  сидя.  Быстро  моргать  в  течение  1-2  мин.   Упражнение</a:t>
            </a:r>
            <a:r>
              <a:rPr lang="ru-RU" sz="2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улучшению кровообращения. </a:t>
            </a:r>
            <a:endParaRPr lang="ru-RU" sz="2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endParaRPr lang="ru-RU" sz="2200" dirty="0">
              <a:ea typeface="Calibri" pitchFamily="34" charset="0"/>
              <a:cs typeface="Times New Roman" pitchFamily="18" charset="0"/>
            </a:endParaRPr>
          </a:p>
          <a:p>
            <a:pPr indent="180975" algn="just" eaLnBrk="0" hangingPunct="0">
              <a:buFontTx/>
              <a:buChar char="•"/>
            </a:pPr>
            <a:endParaRPr lang="ru-RU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7452320" y="5877272"/>
            <a:ext cx="792088" cy="5081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2920" y="548680"/>
            <a:ext cx="818388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, направленные </a:t>
            </a:r>
            <a:br>
              <a:rPr lang="ru-RU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на формирование устойчивого внимания</a:t>
            </a:r>
            <a:r>
              <a:rPr lang="ru-RU" b="1" dirty="0" smtClean="0">
                <a:solidFill>
                  <a:srgbClr val="00B050"/>
                </a:solidFill>
                <a:effectLst/>
              </a:rPr>
              <a:t>.</a:t>
            </a:r>
            <a:endParaRPr lang="ru-RU" dirty="0">
              <a:solidFill>
                <a:srgbClr val="00B050"/>
              </a:solidFill>
              <a:effectLst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608512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«Игра в прятки».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just">
              <a:buNone/>
            </a:pP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начинает читать текст не сначала, а где попало, называя только страницу, остальные должны найти и подстроиться под чтение учителя.  Дети очень радуются, когда первыми успевают найти абзац, который читает учитель</a:t>
            </a:r>
            <a:r>
              <a:rPr lang="ru-RU" sz="2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Мнимое слово».</a:t>
            </a:r>
            <a:r>
              <a:rPr lang="ru-RU" sz="2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14300" indent="0" algn="just">
              <a:buNone/>
            </a:pP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Учитель в ходе чтения произносит слово неправильно, дети прерывают чтение и прочитывают слово с исправлением.</a:t>
            </a:r>
          </a:p>
          <a:p>
            <a:pPr marL="114300" indent="0" algn="just">
              <a:buNone/>
            </a:pPr>
            <a:r>
              <a:rPr lang="ru-RU" sz="2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Этот вид чтения привлекателен для детей тем, что они имеют возможность поправить самого учителя, что поднимает их собственный авторитет и придаёт уверенность в собственных силах.  Ведь обычно учитель поправляет ученика, что лишает ребёнка возможности самоутверждения.</a:t>
            </a:r>
          </a:p>
          <a:p>
            <a:pPr marL="114300" indent="0" algn="just">
              <a:buNone/>
            </a:pPr>
            <a:endParaRPr lang="ru-RU" sz="2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вал 1">
            <a:hlinkClick r:id="rId3" action="ppaction://hlinksldjump"/>
          </p:cNvPr>
          <p:cNvSpPr/>
          <p:nvPr/>
        </p:nvSpPr>
        <p:spPr>
          <a:xfrm>
            <a:off x="7452320" y="6381328"/>
            <a:ext cx="720080" cy="476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152128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смотри на цифру.  Читай слоги, 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7825680" cy="4800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Р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У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marL="11430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Н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Ы</a:t>
            </a:r>
          </a:p>
          <a:p>
            <a:pPr marL="11430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Д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5   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И</a:t>
            </a:r>
            <a:endParaRPr lang="ru-RU" sz="4000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380312" y="5661248"/>
            <a:ext cx="100811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5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26642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	</a:t>
            </a:r>
            <a:r>
              <a:rPr lang="ru-RU" sz="2700" b="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техники чтения про себя – лучший фундамент совершенствования техники чтения вслух. Этому уделяю очень большое внимание. Помогает в этом методика авторов </a:t>
            </a:r>
            <a:r>
              <a:rPr lang="ru-RU" sz="27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И.Т.Федоренко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700" b="0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В.Н.Зайцева</a:t>
            </a:r>
            <a:r>
              <a:rPr lang="ru-RU" sz="2700" b="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На каждом уроке использую следующие приемы: </a:t>
            </a:r>
            <a:endParaRPr lang="ru-RU" sz="27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20888"/>
            <a:ext cx="7620000" cy="3979912"/>
          </a:xfrm>
        </p:spPr>
        <p:txBody>
          <a:bodyPr/>
          <a:lstStyle/>
          <a:p>
            <a:endParaRPr lang="ru-RU" sz="2400" b="1" dirty="0" smtClean="0">
              <a:solidFill>
                <a:srgbClr val="009900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/>
              <a:t>чтение </a:t>
            </a:r>
            <a:r>
              <a:rPr lang="ru-RU" sz="2400" b="1" dirty="0"/>
              <a:t>за </a:t>
            </a:r>
            <a:r>
              <a:rPr lang="ru-RU" sz="2400" b="1" dirty="0" smtClean="0"/>
              <a:t>диктором</a:t>
            </a:r>
          </a:p>
          <a:p>
            <a:pPr>
              <a:buClrTx/>
              <a:buFont typeface="Arial" pitchFamily="34" charset="0"/>
              <a:buChar char="•"/>
            </a:pPr>
            <a:endParaRPr lang="ru-RU" sz="2400" b="1" dirty="0"/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/>
              <a:t>чтение в парах, групповое </a:t>
            </a:r>
            <a:r>
              <a:rPr lang="ru-RU" sz="2400" b="1" dirty="0" smtClean="0"/>
              <a:t>чтение</a:t>
            </a:r>
          </a:p>
          <a:p>
            <a:pPr>
              <a:buClrTx/>
              <a:buFont typeface="Arial" pitchFamily="34" charset="0"/>
              <a:buChar char="•"/>
            </a:pPr>
            <a:endParaRPr lang="ru-RU" sz="2400" b="1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smtClean="0"/>
              <a:t>чтение </a:t>
            </a:r>
            <a:r>
              <a:rPr lang="ru-RU" sz="2400" b="1" dirty="0"/>
              <a:t>с ускорением </a:t>
            </a:r>
            <a:r>
              <a:rPr lang="ru-RU" sz="2400" b="1" dirty="0" smtClean="0"/>
              <a:t>темпа</a:t>
            </a:r>
          </a:p>
          <a:p>
            <a:pPr>
              <a:buClrTx/>
              <a:buFont typeface="Arial" pitchFamily="34" charset="0"/>
              <a:buChar char="•"/>
            </a:pPr>
            <a:endParaRPr lang="ru-RU" sz="2400" b="1" dirty="0"/>
          </a:p>
          <a:p>
            <a:pPr>
              <a:buClrTx/>
              <a:buFont typeface="Arial" pitchFamily="34" charset="0"/>
              <a:buChar char="•"/>
            </a:pPr>
            <a:r>
              <a:rPr lang="ru-RU" sz="2400" b="1" dirty="0" err="1"/>
              <a:t>самозамер</a:t>
            </a:r>
            <a:r>
              <a:rPr lang="ru-RU" sz="2400" b="1" dirty="0"/>
              <a:t> скорости </a:t>
            </a:r>
            <a:r>
              <a:rPr lang="ru-RU" sz="2400" b="1" dirty="0" smtClean="0"/>
              <a:t>чтения</a:t>
            </a:r>
            <a:endParaRPr lang="ru-RU" sz="2400" b="1" dirty="0"/>
          </a:p>
          <a:p>
            <a:pPr>
              <a:buClrTx/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книге Зайцева Всеволода Николаевича даны рекомендации по выработке беглого чтения, которые могут работать в любых условиях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628800"/>
            <a:ext cx="8183880" cy="4248472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Важна не длительность, а частота тренировочных упражнений.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Жужжащее чтение.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Ежеурочные</a:t>
            </a: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пятиминутки чтения.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Чтение перед сном.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Режим щадящего чтения (если ребенок не любит читать).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Многократность чтения.</a:t>
            </a:r>
          </a:p>
          <a:p>
            <a:pPr marL="457200" indent="-457200">
              <a:lnSpc>
                <a:spcPct val="150000"/>
              </a:lnSpc>
              <a:buClrTx/>
              <a:buFontTx/>
              <a:buAutoNum type="arabicPeriod"/>
            </a:pPr>
            <a:r>
              <a:rPr lang="ru-RU" sz="24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Приём стимулирования учащихся.</a:t>
            </a:r>
          </a:p>
          <a:p>
            <a:pPr marL="457200" indent="-457200">
              <a:buFontTx/>
              <a:buAutoNum type="arabicPeriod"/>
            </a:pPr>
            <a:endParaRPr lang="ru-RU" dirty="0"/>
          </a:p>
          <a:p>
            <a:pPr marL="457200" indent="-457200">
              <a:buFontTx/>
              <a:buAutoNum type="arabicPeriod"/>
            </a:pPr>
            <a:endParaRPr lang="ru-RU" dirty="0"/>
          </a:p>
          <a:p>
            <a:pPr marL="457200" indent="-457200">
              <a:buFontTx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9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764704"/>
            <a:ext cx="8183880" cy="93610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9900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2945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059120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навыков чтения будет эффективным, если подобрать текст и понять прочитанное, т.е. создавать «ситуацию успеха», в системе проводить упражнения на выразительность чтения, начиная с самых простых и постепенно усложнять их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Использование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различных способов и приёмов способствует формированию грамотного беглого чтения, делает уроки чтения интересными, живыми и эмоциональными. Разнообразие заданий привлекает и удерживает внимание детей, развивает интерес к чтению, который потом не угасает у них и в последующих классах.</a:t>
            </a:r>
          </a:p>
        </p:txBody>
      </p:sp>
    </p:spTree>
    <p:extLst>
      <p:ext uri="{BB962C8B-B14F-4D97-AF65-F5344CB8AC3E}">
        <p14:creationId xmlns:p14="http://schemas.microsoft.com/office/powerpoint/2010/main" val="951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Используемая литература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nsportal.ru/nachalnaya-shkola/chtenie/formirovanie-navykov-beglogo-osoznannogo-vyrazitelnogo-chteniya-i-puti-ih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http://pedsovet.org/component/option,com_mtree/task,viewlink/link_id,4358/Itemid,118/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5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4664"/>
            <a:ext cx="8183880" cy="13681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методике принято характеризовать навык чтения, называя четыре его качества: </a:t>
            </a:r>
            <a:endParaRPr lang="ru-RU" sz="2400" dirty="0"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383538"/>
              </p:ext>
            </p:extLst>
          </p:nvPr>
        </p:nvGraphicFramePr>
        <p:xfrm>
          <a:off x="503238" y="1988840"/>
          <a:ext cx="8029202" cy="2729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97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620000" cy="93610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Работа над сознательностью чтения</a:t>
            </a:r>
            <a: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Сознательность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общем виде может быть определена как понимание прочитанного. </a:t>
            </a:r>
          </a:p>
          <a:p>
            <a:pPr marL="11430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Связь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знаний, полученных детьми при чтении, с жизненным опытом, является одним из способов, способствующих формированию сознательного чтения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996952"/>
            <a:ext cx="4762500" cy="364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836712"/>
            <a:ext cx="8183880" cy="79208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/>
                <a:latin typeface="Monotype Corsiva" pitchFamily="66" charset="0"/>
              </a:rPr>
              <a:t>Для развития сознательности чтения</a:t>
            </a:r>
            <a:endParaRPr lang="ru-RU" sz="4000" dirty="0">
              <a:solidFill>
                <a:srgbClr val="C00000"/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396044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по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прочитанному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над планом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прочитанного   произведения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182563" lvl="4" indent="-182563">
              <a:buClrTx/>
              <a:buFont typeface="Arial" pitchFamily="34" charset="0"/>
              <a:buChar char="•"/>
              <a:tabLst>
                <a:tab pos="0" algn="l"/>
              </a:tabLst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различные виды словарной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работы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пересказ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деформированными текстами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 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неоконченными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рассказами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4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83880" cy="1008112"/>
          </a:xfrm>
        </p:spPr>
        <p:txBody>
          <a:bodyPr>
            <a:normAutofit/>
          </a:bodyPr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5400" b="1" dirty="0">
                <a:solidFill>
                  <a:srgbClr val="990000"/>
                </a:solidFill>
                <a:latin typeface="Monotype Corsiva" pitchFamily="66" charset="0"/>
              </a:rPr>
              <a:t>Выразительность чтения</a:t>
            </a:r>
            <a:r>
              <a:rPr lang="ru-RU" sz="5400" dirty="0">
                <a:solidFill>
                  <a:srgbClr val="990000"/>
                </a:solidFill>
                <a:latin typeface="Monotype Corsiva" pitchFamily="66" charset="0"/>
              </a:rPr>
              <a:t/>
            </a:r>
            <a:br>
              <a:rPr lang="ru-RU" sz="5400" dirty="0">
                <a:solidFill>
                  <a:srgbClr val="990000"/>
                </a:solidFill>
                <a:latin typeface="Monotype Corsiva" pitchFamily="66" charset="0"/>
              </a:rPr>
            </a:b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Методика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обучения выразительному чтению основана на принципе: читать – значит проникать в смысл произведения, в образ слова.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4680520" cy="30083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08112"/>
          </a:xfrm>
        </p:spPr>
        <p:txBody>
          <a:bodyPr>
            <a:normAutofit fontScale="90000"/>
          </a:bodyPr>
          <a:lstStyle/>
          <a:p>
            <a:pPr algn="ctr" eaLnBrk="0" hangingPunct="0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</a:t>
            </a: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отрабатываются с помощью </a:t>
            </a:r>
            <a:b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следующих приёмов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052736"/>
            <a:ext cx="8183880" cy="5256584"/>
          </a:xfrm>
        </p:spPr>
        <p:txBody>
          <a:bodyPr>
            <a:normAutofit/>
          </a:bodyPr>
          <a:lstStyle/>
          <a:p>
            <a:pPr marL="160020" lvl="2" indent="0">
              <a:buClr>
                <a:schemeClr val="accent1"/>
              </a:buClr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617220" lvl="2" indent="-45720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Дыхательная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sldjump"/>
              </a:rPr>
              <a:t>гимнастика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617220" lvl="2" indent="-45720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Разноголосое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чтение.  («Прочитай стихотворение так, как бы его прочитала змея, ворона, сорока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»). </a:t>
            </a:r>
          </a:p>
          <a:p>
            <a:pPr marL="617220" lvl="2" indent="-457200">
              <a:buClrTx/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Упражнения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развитие голосового аппарата.  (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Произносим  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громко, тихо, шепотом).</a:t>
            </a:r>
          </a:p>
          <a:p>
            <a:pPr marL="617220" lvl="2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Отработка темпа чтения.  (Произносим быстро, умеренно, медленно). </a:t>
            </a:r>
          </a:p>
          <a:p>
            <a:pPr marL="617220" lvl="2" indent="-457200">
              <a:buClrTx/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на дикцию.  (Скороговорки,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чистоговорки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457200" indent="-457200">
              <a:buClrTx/>
              <a:buFont typeface="+mj-lt"/>
              <a:buAutoNum type="arabicPeriod" startAt="6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Приём подражания учителю.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4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2920" y="332656"/>
            <a:ext cx="831755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4800" dirty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900" b="1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Словарная работа</a:t>
            </a:r>
            <a:endParaRPr lang="ru-RU" sz="4000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268760"/>
            <a:ext cx="8183880" cy="504056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Clr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словарной работы на уроке для выяснения смысла слова могут быть использованы следующие </a:t>
            </a: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</a:t>
            </a: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предмета или изображения его на картине.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с целью наблюдения этого предмета.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учителя о предмете, явлении.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Полное логическое определение понятия.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Описание предмета.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Подведение частного понятия под общее. (Антилопа – животное из породы оленей.)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Расчленение общего понятия на частные (Сельскохозяйственные орудия – сеялки, бороны.)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к составу слова.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ru-RU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Обращение к контексту.  Среди неизвестных детям слов есть такие, которые, отдельно взятые, непонятны детям, но смысл их в контексте становится ясным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7812360" y="5949280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7848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Дыхательная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endParaRPr lang="ru-RU" sz="2400" b="1" i="1" u="sng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Задуйте свечу».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Сделайте глубокий вдох и разом выдохните весь воздух. Задуйте одну большую свечу. А теперь представьте, что на руке стоят три свечки. Сделайте глубокий вдох и выдохните тремя порциями, задувая каждую свечку.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 лифте».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Считай этажи на выдохе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1  2  3  4  5  6  7  8  9  10  11  12  13  14  15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39552" y="4293096"/>
            <a:ext cx="4896544" cy="115212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2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354</TotalTime>
  <Words>1018</Words>
  <Application>Microsoft Office PowerPoint</Application>
  <PresentationFormat>Экран (4:3)</PresentationFormat>
  <Paragraphs>172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                                 Презентация по методике преподавания литературного  чтения  Тема: «Формирование навыков чтения и пути их совершенствования».   </vt:lpstr>
      <vt:lpstr>. </vt:lpstr>
      <vt:lpstr> В методике принято характеризовать навык чтения, называя четыре его качества: </vt:lpstr>
      <vt:lpstr>Работа над сознательностью чтения </vt:lpstr>
      <vt:lpstr>Для развития сознательности чтения</vt:lpstr>
      <vt:lpstr>Презентация PowerPoint</vt:lpstr>
      <vt:lpstr> Эти умения отрабатываются с помощью  следующих приёмов:</vt:lpstr>
      <vt:lpstr>                    Словарная работа</vt:lpstr>
      <vt:lpstr>Презентация PowerPoint</vt:lpstr>
      <vt:lpstr>Презентация PowerPoint</vt:lpstr>
      <vt:lpstr>Отработка дикции и  темпа чтения </vt:lpstr>
      <vt:lpstr>Правильность чтения</vt:lpstr>
      <vt:lpstr>Способы и приёмы, способствующие формированию правильного чтения. </vt:lpstr>
      <vt:lpstr>Беглость чтения</vt:lpstr>
      <vt:lpstr>Упражнения на развитие     оперативной  памяти </vt:lpstr>
      <vt:lpstr>Игры на развитие кратковременной памяти</vt:lpstr>
      <vt:lpstr>«Кто самый внимательный». </vt:lpstr>
      <vt:lpstr>«Разведчики». На столе учителя лежат предметы (около 20). Рассматриваем их. После этого закрываем предметы листом бумаги, дети записывают по памяти. </vt:lpstr>
      <vt:lpstr>НАЙДИ СЛОВА</vt:lpstr>
      <vt:lpstr>     Система тренировочных упражнений на развитие оперативного поля (угла зрения).</vt:lpstr>
      <vt:lpstr>Презентация PowerPoint</vt:lpstr>
      <vt:lpstr>    Упражнения, направленные  на формирование устойчивого внимания.</vt:lpstr>
      <vt:lpstr>    Задание: смотри на цифру.  Читай слоги, слова </vt:lpstr>
      <vt:lpstr>   Совершенствование техники чтения про себя – лучший фундамент совершенствования техники чтения вслух. Этому уделяю очень большое внимание. Помогает в этом методика авторов И.Т.Федоренко и В.Н.Зайцева. На каждом уроке использую следующие приемы: </vt:lpstr>
      <vt:lpstr> В книге Зайцева Всеволода Николаевича даны рекомендации по выработке беглого чтения, которые могут работать в любых условиях.</vt:lpstr>
      <vt:lpstr>Заключение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Скорость чтения является самым важным фактором из числа, влияющих на успеваемость.</dc:title>
  <dc:creator>AFL</dc:creator>
  <cp:lastModifiedBy>AFL</cp:lastModifiedBy>
  <cp:revision>27</cp:revision>
  <dcterms:created xsi:type="dcterms:W3CDTF">2014-01-07T20:07:59Z</dcterms:created>
  <dcterms:modified xsi:type="dcterms:W3CDTF">2014-01-09T11:42:51Z</dcterms:modified>
</cp:coreProperties>
</file>