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67" r:id="rId6"/>
    <p:sldId id="269" r:id="rId7"/>
    <p:sldId id="270" r:id="rId8"/>
    <p:sldId id="259" r:id="rId9"/>
    <p:sldId id="266" r:id="rId10"/>
    <p:sldId id="260" r:id="rId11"/>
    <p:sldId id="271" r:id="rId12"/>
    <p:sldId id="265" r:id="rId13"/>
    <p:sldId id="273" r:id="rId14"/>
    <p:sldId id="262"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1"/>
    </mc:Choice>
    <mc:Fallback>
      <c:style val="1"/>
    </mc:Fallback>
  </mc:AlternateContent>
  <c:chart>
    <c:title>
      <c:layout/>
      <c:overlay val="0"/>
    </c:title>
    <c:autoTitleDeleted val="0"/>
    <c:plotArea>
      <c:layout/>
      <c:barChart>
        <c:barDir val="col"/>
        <c:grouping val="clustered"/>
        <c:varyColors val="0"/>
        <c:ser>
          <c:idx val="0"/>
          <c:order val="0"/>
          <c:tx>
            <c:strRef>
              <c:f>Лист1!$B$1</c:f>
              <c:strCache>
                <c:ptCount val="1"/>
                <c:pt idx="0">
                  <c:v>Ряд 1</c:v>
                </c:pt>
              </c:strCache>
            </c:strRef>
          </c:tx>
          <c:invertIfNegative val="0"/>
          <c:dLbls>
            <c:showLegendKey val="0"/>
            <c:showVal val="1"/>
            <c:showCatName val="0"/>
            <c:showSerName val="0"/>
            <c:showPercent val="0"/>
            <c:showBubbleSize val="0"/>
            <c:showLeaderLines val="0"/>
          </c:dLbls>
          <c:cat>
            <c:strRef>
              <c:f>Лист1!$A$2:$A$7</c:f>
              <c:strCache>
                <c:ptCount val="6"/>
                <c:pt idx="0">
                  <c:v>вторая группа раннего возраста</c:v>
                </c:pt>
                <c:pt idx="1">
                  <c:v>первая младшая группа</c:v>
                </c:pt>
                <c:pt idx="2">
                  <c:v>вторая младшая группа</c:v>
                </c:pt>
                <c:pt idx="3">
                  <c:v>средняя группа</c:v>
                </c:pt>
                <c:pt idx="4">
                  <c:v>старшая группа</c:v>
                </c:pt>
                <c:pt idx="5">
                  <c:v>подготовительная группа</c:v>
                </c:pt>
              </c:strCache>
            </c:strRef>
          </c:cat>
          <c:val>
            <c:numRef>
              <c:f>Лист1!$B$2:$B$7</c:f>
              <c:numCache>
                <c:formatCode>General</c:formatCode>
                <c:ptCount val="6"/>
                <c:pt idx="0">
                  <c:v>19</c:v>
                </c:pt>
                <c:pt idx="1">
                  <c:v>6</c:v>
                </c:pt>
                <c:pt idx="2">
                  <c:v>7</c:v>
                </c:pt>
                <c:pt idx="3">
                  <c:v>2</c:v>
                </c:pt>
                <c:pt idx="4">
                  <c:v>5</c:v>
                </c:pt>
                <c:pt idx="5">
                  <c:v>3</c:v>
                </c:pt>
              </c:numCache>
            </c:numRef>
          </c:val>
        </c:ser>
        <c:dLbls>
          <c:showLegendKey val="0"/>
          <c:showVal val="0"/>
          <c:showCatName val="0"/>
          <c:showSerName val="0"/>
          <c:showPercent val="0"/>
          <c:showBubbleSize val="0"/>
        </c:dLbls>
        <c:gapWidth val="150"/>
        <c:axId val="79490048"/>
        <c:axId val="77402048"/>
      </c:barChart>
      <c:catAx>
        <c:axId val="79490048"/>
        <c:scaling>
          <c:orientation val="minMax"/>
        </c:scaling>
        <c:delete val="0"/>
        <c:axPos val="b"/>
        <c:majorTickMark val="out"/>
        <c:minorTickMark val="none"/>
        <c:tickLblPos val="nextTo"/>
        <c:crossAx val="77402048"/>
        <c:crosses val="autoZero"/>
        <c:auto val="1"/>
        <c:lblAlgn val="ctr"/>
        <c:lblOffset val="100"/>
        <c:noMultiLvlLbl val="0"/>
      </c:catAx>
      <c:valAx>
        <c:axId val="77402048"/>
        <c:scaling>
          <c:orientation val="minMax"/>
        </c:scaling>
        <c:delete val="0"/>
        <c:axPos val="l"/>
        <c:majorGridlines/>
        <c:numFmt formatCode="General" sourceLinked="1"/>
        <c:majorTickMark val="out"/>
        <c:minorTickMark val="none"/>
        <c:tickLblPos val="nextTo"/>
        <c:crossAx val="79490048"/>
        <c:crosses val="autoZero"/>
        <c:crossBetween val="between"/>
      </c:valAx>
    </c:plotArea>
    <c:plotVisOnly val="1"/>
    <c:dispBlanksAs val="gap"/>
    <c:showDLblsOverMax val="0"/>
  </c:chart>
  <c:txPr>
    <a:bodyPr/>
    <a:lstStyle/>
    <a:p>
      <a:pPr>
        <a:defRPr sz="1800"/>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09.04.2013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09.04.2013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09.04.2013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09.04.2013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09.04.2013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09.04.2013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288"/>
            <a:ext cx="9144000" cy="6876288"/>
          </a:xfrm>
          <a:prstGeom prst="rect">
            <a:avLst/>
          </a:prstGeom>
        </p:spPr>
      </p:pic>
      <p:sp>
        <p:nvSpPr>
          <p:cNvPr id="2" name="Заголовок 1"/>
          <p:cNvSpPr>
            <a:spLocks noGrp="1"/>
          </p:cNvSpPr>
          <p:nvPr>
            <p:ph type="ctrTitle"/>
          </p:nvPr>
        </p:nvSpPr>
        <p:spPr>
          <a:xfrm>
            <a:off x="251520" y="692696"/>
            <a:ext cx="7200800" cy="1470025"/>
          </a:xfrm>
        </p:spPr>
        <p:txBody>
          <a:bodyPr>
            <a:normAutofit/>
          </a:bodyPr>
          <a:lstStyle/>
          <a:p>
            <a:r>
              <a:rPr lang="ru-RU" sz="5400" dirty="0" smtClean="0">
                <a:solidFill>
                  <a:srgbClr val="00B050"/>
                </a:solidFill>
                <a:latin typeface="Times New Roman" pitchFamily="18" charset="0"/>
                <a:cs typeface="Times New Roman" pitchFamily="18" charset="0"/>
              </a:rPr>
              <a:t>Педагогический совет</a:t>
            </a:r>
            <a:endParaRPr lang="ru-RU" sz="5400" dirty="0">
              <a:solidFill>
                <a:srgbClr val="00B05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755576" y="2132856"/>
            <a:ext cx="6400800" cy="1752600"/>
          </a:xfrm>
        </p:spPr>
        <p:txBody>
          <a:bodyPr>
            <a:noAutofit/>
          </a:bodyPr>
          <a:lstStyle/>
          <a:p>
            <a:r>
              <a:rPr lang="ru-RU" sz="4800" dirty="0" smtClean="0">
                <a:solidFill>
                  <a:schemeClr val="bg2">
                    <a:lumMod val="25000"/>
                  </a:schemeClr>
                </a:solidFill>
                <a:latin typeface="Times New Roman" pitchFamily="18" charset="0"/>
                <a:cs typeface="Times New Roman" pitchFamily="18" charset="0"/>
              </a:rPr>
              <a:t>Адаптация ребенка к условиям дошкольного образовательного учреждения</a:t>
            </a:r>
            <a:endParaRPr lang="ru-RU" sz="4800"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928136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76288"/>
          </a:xfrm>
        </p:spPr>
      </p:pic>
      <p:sp>
        <p:nvSpPr>
          <p:cNvPr id="2" name="Заголовок 1"/>
          <p:cNvSpPr>
            <a:spLocks noGrp="1"/>
          </p:cNvSpPr>
          <p:nvPr>
            <p:ph type="title"/>
          </p:nvPr>
        </p:nvSpPr>
        <p:spPr>
          <a:xfrm>
            <a:off x="395536" y="1196752"/>
            <a:ext cx="8229600" cy="4464496"/>
          </a:xfrm>
        </p:spPr>
        <p:txBody>
          <a:bodyPr>
            <a:noAutofit/>
          </a:bodyPr>
          <a:lstStyle/>
          <a:p>
            <a:pPr algn="l"/>
            <a:r>
              <a:rPr lang="ru-RU" sz="3600" dirty="0" smtClean="0">
                <a:solidFill>
                  <a:srgbClr val="00B050"/>
                </a:solidFill>
                <a:latin typeface="Times New Roman" pitchFamily="18" charset="0"/>
                <a:cs typeface="Times New Roman" pitchFamily="18" charset="0"/>
              </a:rPr>
              <a:t>Проявление адаптации на психоэмоциональном уровне</a:t>
            </a:r>
            <a:br>
              <a:rPr lang="ru-RU" sz="3600" dirty="0" smtClean="0">
                <a:solidFill>
                  <a:srgbClr val="00B050"/>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1. Отрицательные эмоции</a:t>
            </a:r>
            <a:br>
              <a:rPr lang="ru-RU" sz="2800" dirty="0" smtClean="0">
                <a:solidFill>
                  <a:schemeClr val="bg2">
                    <a:lumMod val="25000"/>
                  </a:schemeClr>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2. Страх</a:t>
            </a:r>
            <a:br>
              <a:rPr lang="ru-RU" sz="2800" dirty="0" smtClean="0">
                <a:solidFill>
                  <a:schemeClr val="bg2">
                    <a:lumMod val="25000"/>
                  </a:schemeClr>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3. Гнев</a:t>
            </a:r>
            <a:br>
              <a:rPr lang="ru-RU" sz="2800" dirty="0" smtClean="0">
                <a:solidFill>
                  <a:schemeClr val="bg2">
                    <a:lumMod val="25000"/>
                  </a:schemeClr>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4. Положительные эмоции</a:t>
            </a:r>
            <a:br>
              <a:rPr lang="ru-RU" sz="2800" dirty="0" smtClean="0">
                <a:solidFill>
                  <a:schemeClr val="bg2">
                    <a:lumMod val="25000"/>
                  </a:schemeClr>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5. Социальные контакты</a:t>
            </a:r>
            <a:br>
              <a:rPr lang="ru-RU" sz="2800" dirty="0" smtClean="0">
                <a:solidFill>
                  <a:schemeClr val="bg2">
                    <a:lumMod val="25000"/>
                  </a:schemeClr>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6. Познавательная деятельность</a:t>
            </a:r>
            <a:br>
              <a:rPr lang="ru-RU" sz="2800" dirty="0" smtClean="0">
                <a:solidFill>
                  <a:schemeClr val="bg2">
                    <a:lumMod val="25000"/>
                  </a:schemeClr>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7. Социальные навыки</a:t>
            </a:r>
            <a:br>
              <a:rPr lang="ru-RU" sz="2800" dirty="0" smtClean="0">
                <a:solidFill>
                  <a:schemeClr val="bg2">
                    <a:lumMod val="25000"/>
                  </a:schemeClr>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8. Особенности  речи</a:t>
            </a:r>
            <a:br>
              <a:rPr lang="ru-RU" sz="2800" dirty="0" smtClean="0">
                <a:solidFill>
                  <a:schemeClr val="bg2">
                    <a:lumMod val="25000"/>
                  </a:schemeClr>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9. Двигательная активность</a:t>
            </a:r>
            <a:br>
              <a:rPr lang="ru-RU" sz="2800" dirty="0" smtClean="0">
                <a:solidFill>
                  <a:schemeClr val="bg2">
                    <a:lumMod val="25000"/>
                  </a:schemeClr>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10. Сон</a:t>
            </a:r>
            <a:br>
              <a:rPr lang="ru-RU" sz="2800" dirty="0" smtClean="0">
                <a:solidFill>
                  <a:schemeClr val="bg2">
                    <a:lumMod val="25000"/>
                  </a:schemeClr>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11. Аппетит</a:t>
            </a:r>
            <a:endParaRPr lang="ru-RU" sz="2800"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40763030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2220"/>
            <a:ext cx="9135931" cy="6870220"/>
          </a:xfrm>
        </p:spPr>
      </p:pic>
      <p:sp>
        <p:nvSpPr>
          <p:cNvPr id="2" name="Заголовок 1"/>
          <p:cNvSpPr>
            <a:spLocks noGrp="1"/>
          </p:cNvSpPr>
          <p:nvPr>
            <p:ph type="title"/>
          </p:nvPr>
        </p:nvSpPr>
        <p:spPr>
          <a:xfrm>
            <a:off x="457200" y="274638"/>
            <a:ext cx="8229600" cy="5818658"/>
          </a:xfrm>
        </p:spPr>
        <p:txBody>
          <a:bodyPr>
            <a:normAutofit fontScale="90000"/>
          </a:bodyPr>
          <a:lstStyle/>
          <a:p>
            <a:pPr algn="l"/>
            <a:r>
              <a:rPr lang="ru-RU" dirty="0">
                <a:solidFill>
                  <a:srgbClr val="00B050"/>
                </a:solidFill>
                <a:latin typeface="Times New Roman" pitchFamily="18" charset="0"/>
                <a:cs typeface="Times New Roman" pitchFamily="18" charset="0"/>
              </a:rPr>
              <a:t>Признаки </a:t>
            </a:r>
            <a:r>
              <a:rPr lang="ru-RU" dirty="0" smtClean="0">
                <a:solidFill>
                  <a:srgbClr val="00B050"/>
                </a:solidFill>
                <a:latin typeface="Times New Roman" pitchFamily="18" charset="0"/>
                <a:cs typeface="Times New Roman" pitchFamily="18" charset="0"/>
              </a:rPr>
              <a:t>затруднения</a:t>
            </a:r>
            <a:r>
              <a:rPr lang="ru-RU" dirty="0" smtClean="0">
                <a:solidFill>
                  <a:schemeClr val="bg2">
                    <a:lumMod val="25000"/>
                  </a:schemeClr>
                </a:solidFill>
                <a:latin typeface="Times New Roman" pitchFamily="18" charset="0"/>
                <a:cs typeface="Times New Roman" pitchFamily="18" charset="0"/>
              </a:rPr>
              <a:t/>
            </a:r>
            <a:br>
              <a:rPr lang="ru-RU" dirty="0" smtClean="0">
                <a:solidFill>
                  <a:schemeClr val="bg2">
                    <a:lumMod val="25000"/>
                  </a:schemeClr>
                </a:solidFill>
                <a:latin typeface="Times New Roman" pitchFamily="18" charset="0"/>
                <a:cs typeface="Times New Roman" pitchFamily="18" charset="0"/>
              </a:rPr>
            </a:br>
            <a:r>
              <a:rPr lang="ru-RU" dirty="0" smtClean="0">
                <a:solidFill>
                  <a:schemeClr val="bg2">
                    <a:lumMod val="25000"/>
                  </a:schemeClr>
                </a:solidFill>
                <a:latin typeface="Times New Roman" pitchFamily="18" charset="0"/>
                <a:cs typeface="Times New Roman" pitchFamily="18" charset="0"/>
              </a:rPr>
              <a:t>Неготовность </a:t>
            </a:r>
            <a:r>
              <a:rPr lang="ru-RU" dirty="0">
                <a:solidFill>
                  <a:schemeClr val="bg2">
                    <a:lumMod val="25000"/>
                  </a:schemeClr>
                </a:solidFill>
                <a:latin typeface="Times New Roman" pitchFamily="18" charset="0"/>
                <a:cs typeface="Times New Roman" pitchFamily="18" charset="0"/>
              </a:rPr>
              <a:t>перехода с семьи, отказ от контакта, нарушение режима, болезненность, </a:t>
            </a:r>
            <a:r>
              <a:rPr lang="ru-RU" dirty="0" err="1">
                <a:solidFill>
                  <a:schemeClr val="bg2">
                    <a:lumMod val="25000"/>
                  </a:schemeClr>
                </a:solidFill>
                <a:latin typeface="Times New Roman" pitchFamily="18" charset="0"/>
                <a:cs typeface="Times New Roman" pitchFamily="18" charset="0"/>
              </a:rPr>
              <a:t>гиперопека</a:t>
            </a:r>
            <a:r>
              <a:rPr lang="ru-RU" dirty="0">
                <a:solidFill>
                  <a:schemeClr val="bg2">
                    <a:lumMod val="25000"/>
                  </a:schemeClr>
                </a:solidFill>
                <a:latin typeface="Times New Roman" pitchFamily="18" charset="0"/>
                <a:cs typeface="Times New Roman" pitchFamily="18" charset="0"/>
              </a:rPr>
              <a:t>, снижение веса и аппетита, физическое и психическое истощение, потеря имеющихся навыков, агрессия, слезы, капризы, не желание общаться.</a:t>
            </a:r>
            <a:r>
              <a:rPr lang="ru-RU" dirty="0"/>
              <a:t/>
            </a:r>
            <a:br>
              <a:rPr lang="ru-RU" dirty="0"/>
            </a:br>
            <a:endParaRPr lang="ru-RU" dirty="0"/>
          </a:p>
        </p:txBody>
      </p:sp>
    </p:spTree>
    <p:extLst>
      <p:ext uri="{BB962C8B-B14F-4D97-AF65-F5344CB8AC3E}">
        <p14:creationId xmlns:p14="http://schemas.microsoft.com/office/powerpoint/2010/main" val="2658298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9119681" cy="6858000"/>
          </a:xfrm>
        </p:spPr>
      </p:pic>
      <p:sp>
        <p:nvSpPr>
          <p:cNvPr id="2" name="Заголовок 1"/>
          <p:cNvSpPr>
            <a:spLocks noGrp="1"/>
          </p:cNvSpPr>
          <p:nvPr>
            <p:ph type="title"/>
          </p:nvPr>
        </p:nvSpPr>
        <p:spPr>
          <a:xfrm>
            <a:off x="457200" y="274638"/>
            <a:ext cx="8229600" cy="5530626"/>
          </a:xfrm>
        </p:spPr>
        <p:txBody>
          <a:bodyPr>
            <a:normAutofit fontScale="90000"/>
          </a:bodyPr>
          <a:lstStyle/>
          <a:p>
            <a:pPr algn="l"/>
            <a:r>
              <a:rPr lang="ru-RU" sz="3600" dirty="0" smtClean="0">
                <a:solidFill>
                  <a:srgbClr val="00B050"/>
                </a:solidFill>
                <a:latin typeface="Times New Roman" pitchFamily="18" charset="0"/>
                <a:cs typeface="Times New Roman" pitchFamily="18" charset="0"/>
              </a:rPr>
              <a:t>Работа с родителями</a:t>
            </a:r>
            <a:br>
              <a:rPr lang="ru-RU" sz="3600" dirty="0" smtClean="0">
                <a:solidFill>
                  <a:srgbClr val="00B050"/>
                </a:solidFill>
                <a:latin typeface="Times New Roman" pitchFamily="18" charset="0"/>
                <a:cs typeface="Times New Roman" pitchFamily="18" charset="0"/>
              </a:rPr>
            </a:br>
            <a:r>
              <a:rPr lang="ru-RU" sz="3600" dirty="0">
                <a:solidFill>
                  <a:schemeClr val="bg2">
                    <a:lumMod val="25000"/>
                  </a:schemeClr>
                </a:solidFill>
                <a:latin typeface="Times New Roman" pitchFamily="18" charset="0"/>
                <a:cs typeface="Times New Roman" pitchFamily="18" charset="0"/>
              </a:rPr>
              <a:t>выработать единый стиль в воспитании и общении с ребенком в д/с и семье, консультации и практическая помощь родителям по воспитанию детей, беседы и анкетирование, родительские собрания, рассказ о поведении и питании, информирование, анкетирование</a:t>
            </a:r>
            <a:r>
              <a:rPr lang="ru-RU" sz="3600" dirty="0"/>
              <a:t/>
            </a:r>
            <a:br>
              <a:rPr lang="ru-RU" sz="3600" dirty="0"/>
            </a:br>
            <a:endParaRPr lang="ru-RU" sz="3600"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3538436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48" y="0"/>
            <a:ext cx="9119681" cy="6858000"/>
          </a:xfrm>
        </p:spPr>
      </p:pic>
      <p:sp>
        <p:nvSpPr>
          <p:cNvPr id="2" name="Заголовок 1"/>
          <p:cNvSpPr>
            <a:spLocks noGrp="1"/>
          </p:cNvSpPr>
          <p:nvPr>
            <p:ph type="title"/>
          </p:nvPr>
        </p:nvSpPr>
        <p:spPr>
          <a:xfrm>
            <a:off x="457200" y="274638"/>
            <a:ext cx="8229600" cy="5458618"/>
          </a:xfrm>
        </p:spPr>
        <p:txBody>
          <a:bodyPr>
            <a:normAutofit/>
          </a:bodyPr>
          <a:lstStyle/>
          <a:p>
            <a:pPr algn="l"/>
            <a:r>
              <a:rPr lang="ru-RU" sz="3200" dirty="0">
                <a:solidFill>
                  <a:srgbClr val="00B050"/>
                </a:solidFill>
                <a:latin typeface="Times New Roman" pitchFamily="18" charset="0"/>
                <a:cs typeface="Times New Roman" pitchFamily="18" charset="0"/>
              </a:rPr>
              <a:t>Формы, технологии работы в период адаптации </a:t>
            </a:r>
            <a:r>
              <a:rPr lang="ru-RU" sz="3200" dirty="0" smtClean="0">
                <a:solidFill>
                  <a:srgbClr val="00B050"/>
                </a:solidFill>
                <a:latin typeface="Times New Roman" pitchFamily="18" charset="0"/>
                <a:cs typeface="Times New Roman" pitchFamily="18" charset="0"/>
              </a:rPr>
              <a:t>детей</a:t>
            </a:r>
            <a:br>
              <a:rPr lang="ru-RU" sz="3200" dirty="0" smtClean="0">
                <a:solidFill>
                  <a:srgbClr val="00B050"/>
                </a:solidFill>
                <a:latin typeface="Times New Roman" pitchFamily="18" charset="0"/>
                <a:cs typeface="Times New Roman" pitchFamily="18" charset="0"/>
              </a:rPr>
            </a:br>
            <a:r>
              <a:rPr lang="ru-RU" sz="3200" dirty="0" smtClean="0">
                <a:solidFill>
                  <a:schemeClr val="bg2">
                    <a:lumMod val="25000"/>
                  </a:schemeClr>
                </a:solidFill>
                <a:latin typeface="Times New Roman" pitchFamily="18" charset="0"/>
                <a:cs typeface="Times New Roman" pitchFamily="18" charset="0"/>
              </a:rPr>
              <a:t>1. Образовательная деятельность по ИЗО</a:t>
            </a:r>
            <a:br>
              <a:rPr lang="ru-RU" sz="3200" dirty="0" smtClean="0">
                <a:solidFill>
                  <a:schemeClr val="bg2">
                    <a:lumMod val="25000"/>
                  </a:schemeClr>
                </a:solidFill>
                <a:latin typeface="Times New Roman" pitchFamily="18" charset="0"/>
                <a:cs typeface="Times New Roman" pitchFamily="18" charset="0"/>
              </a:rPr>
            </a:br>
            <a:r>
              <a:rPr lang="ru-RU" sz="3200" dirty="0" smtClean="0">
                <a:solidFill>
                  <a:schemeClr val="bg2">
                    <a:lumMod val="25000"/>
                  </a:schemeClr>
                </a:solidFill>
                <a:latin typeface="Times New Roman" pitchFamily="18" charset="0"/>
                <a:cs typeface="Times New Roman" pitchFamily="18" charset="0"/>
              </a:rPr>
              <a:t>2. Сохранение семейных форм воспитания</a:t>
            </a:r>
            <a:br>
              <a:rPr lang="ru-RU" sz="3200" dirty="0" smtClean="0">
                <a:solidFill>
                  <a:schemeClr val="bg2">
                    <a:lumMod val="25000"/>
                  </a:schemeClr>
                </a:solidFill>
                <a:latin typeface="Times New Roman" pitchFamily="18" charset="0"/>
                <a:cs typeface="Times New Roman" pitchFamily="18" charset="0"/>
              </a:rPr>
            </a:br>
            <a:r>
              <a:rPr lang="ru-RU" sz="3200" dirty="0" smtClean="0">
                <a:solidFill>
                  <a:schemeClr val="bg2">
                    <a:lumMod val="25000"/>
                  </a:schemeClr>
                </a:solidFill>
                <a:latin typeface="Times New Roman" pitchFamily="18" charset="0"/>
                <a:cs typeface="Times New Roman" pitchFamily="18" charset="0"/>
              </a:rPr>
              <a:t>3. Семейное фото</a:t>
            </a:r>
            <a:br>
              <a:rPr lang="ru-RU" sz="3200" dirty="0" smtClean="0">
                <a:solidFill>
                  <a:schemeClr val="bg2">
                    <a:lumMod val="25000"/>
                  </a:schemeClr>
                </a:solidFill>
                <a:latin typeface="Times New Roman" pitchFamily="18" charset="0"/>
                <a:cs typeface="Times New Roman" pitchFamily="18" charset="0"/>
              </a:rPr>
            </a:br>
            <a:r>
              <a:rPr lang="ru-RU" sz="3200" dirty="0" smtClean="0">
                <a:solidFill>
                  <a:schemeClr val="bg2">
                    <a:lumMod val="25000"/>
                  </a:schemeClr>
                </a:solidFill>
                <a:latin typeface="Times New Roman" pitchFamily="18" charset="0"/>
                <a:cs typeface="Times New Roman" pitchFamily="18" charset="0"/>
              </a:rPr>
              <a:t>4. Игровые технологии</a:t>
            </a:r>
            <a:br>
              <a:rPr lang="ru-RU" sz="3200" dirty="0" smtClean="0">
                <a:solidFill>
                  <a:schemeClr val="bg2">
                    <a:lumMod val="25000"/>
                  </a:schemeClr>
                </a:solidFill>
                <a:latin typeface="Times New Roman" pitchFamily="18" charset="0"/>
                <a:cs typeface="Times New Roman" pitchFamily="18" charset="0"/>
              </a:rPr>
            </a:br>
            <a:r>
              <a:rPr lang="ru-RU" sz="3200" dirty="0" smtClean="0">
                <a:solidFill>
                  <a:schemeClr val="bg2">
                    <a:lumMod val="25000"/>
                  </a:schemeClr>
                </a:solidFill>
                <a:latin typeface="Times New Roman" pitchFamily="18" charset="0"/>
                <a:cs typeface="Times New Roman" pitchFamily="18" charset="0"/>
              </a:rPr>
              <a:t>5.  Общение со старшими дошкольниками</a:t>
            </a:r>
            <a:br>
              <a:rPr lang="ru-RU" sz="3200" dirty="0" smtClean="0">
                <a:solidFill>
                  <a:schemeClr val="bg2">
                    <a:lumMod val="25000"/>
                  </a:schemeClr>
                </a:solidFill>
                <a:latin typeface="Times New Roman" pitchFamily="18" charset="0"/>
                <a:cs typeface="Times New Roman" pitchFamily="18" charset="0"/>
              </a:rPr>
            </a:br>
            <a:r>
              <a:rPr lang="ru-RU" sz="3200" dirty="0" smtClean="0">
                <a:solidFill>
                  <a:schemeClr val="bg2">
                    <a:lumMod val="25000"/>
                  </a:schemeClr>
                </a:solidFill>
                <a:latin typeface="Times New Roman" pitchFamily="18" charset="0"/>
                <a:cs typeface="Times New Roman" pitchFamily="18" charset="0"/>
              </a:rPr>
              <a:t>6. Метод «Сказка»</a:t>
            </a:r>
            <a:br>
              <a:rPr lang="ru-RU" sz="3200" dirty="0" smtClean="0">
                <a:solidFill>
                  <a:schemeClr val="bg2">
                    <a:lumMod val="25000"/>
                  </a:schemeClr>
                </a:solidFill>
                <a:latin typeface="Times New Roman" pitchFamily="18" charset="0"/>
                <a:cs typeface="Times New Roman" pitchFamily="18" charset="0"/>
              </a:rPr>
            </a:br>
            <a:r>
              <a:rPr lang="ru-RU" sz="3200" dirty="0" smtClean="0">
                <a:solidFill>
                  <a:schemeClr val="bg2">
                    <a:lumMod val="25000"/>
                  </a:schemeClr>
                </a:solidFill>
                <a:latin typeface="Times New Roman" pitchFamily="18" charset="0"/>
                <a:cs typeface="Times New Roman" pitchFamily="18" charset="0"/>
              </a:rPr>
              <a:t>7. Метод «Песочной терапии»</a:t>
            </a:r>
            <a:endParaRPr lang="ru-RU" sz="3200"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6841220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886" y="-1"/>
            <a:ext cx="9116113" cy="6855317"/>
          </a:xfrm>
        </p:spPr>
      </p:pic>
      <p:sp>
        <p:nvSpPr>
          <p:cNvPr id="2" name="Заголовок 1"/>
          <p:cNvSpPr>
            <a:spLocks noGrp="1"/>
          </p:cNvSpPr>
          <p:nvPr>
            <p:ph type="title"/>
          </p:nvPr>
        </p:nvSpPr>
        <p:spPr>
          <a:xfrm>
            <a:off x="457200" y="274638"/>
            <a:ext cx="8229600" cy="6322714"/>
          </a:xfrm>
        </p:spPr>
        <p:txBody>
          <a:bodyPr>
            <a:normAutofit fontScale="90000"/>
          </a:bodyPr>
          <a:lstStyle/>
          <a:p>
            <a:pPr algn="l"/>
            <a:r>
              <a:rPr lang="ru-RU" sz="3100" dirty="0">
                <a:latin typeface="Times New Roman" pitchFamily="18" charset="0"/>
                <a:cs typeface="Times New Roman" pitchFamily="18" charset="0"/>
              </a:rPr>
              <a:t>Основными объективными показателями окончания периода адаптации являются глубокий сон, хороший аппетит, бодрое эмоциональное состояние, активное поведение ребенка, соответствующая возрасту нормальная прибавка массы тела. Как показывают наблюдения, по мере привыкания к новым условиям у детей сначала восстанавливается аппетит, труднее нормализуется сон (от двух недель до двух-трех месяцев) и длительнее всего сохраняются нарушения эмоционального состояния. Восстановление аппетита и сна не сразу обеспечивает нормальную прибавку массы тела, если сохраняется у ребенка пониженный эмоциональный тонус.</a:t>
            </a:r>
            <a:r>
              <a:rPr lang="ru-RU" dirty="0"/>
              <a:t/>
            </a:r>
            <a:br>
              <a:rPr lang="ru-RU" dirty="0"/>
            </a:br>
            <a:endParaRPr lang="ru-RU" dirty="0"/>
          </a:p>
        </p:txBody>
      </p:sp>
    </p:spTree>
    <p:extLst>
      <p:ext uri="{BB962C8B-B14F-4D97-AF65-F5344CB8AC3E}">
        <p14:creationId xmlns:p14="http://schemas.microsoft.com/office/powerpoint/2010/main" val="3798862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9119681" cy="6858000"/>
          </a:xfrm>
        </p:spPr>
      </p:pic>
      <p:sp>
        <p:nvSpPr>
          <p:cNvPr id="2" name="Заголовок 1"/>
          <p:cNvSpPr>
            <a:spLocks noGrp="1"/>
          </p:cNvSpPr>
          <p:nvPr>
            <p:ph type="title"/>
          </p:nvPr>
        </p:nvSpPr>
        <p:spPr>
          <a:xfrm>
            <a:off x="457200" y="274638"/>
            <a:ext cx="8229600" cy="1498178"/>
          </a:xfrm>
        </p:spPr>
        <p:txBody>
          <a:bodyPr>
            <a:normAutofit/>
          </a:bodyPr>
          <a:lstStyle/>
          <a:p>
            <a:r>
              <a:rPr lang="ru-RU" sz="3200" dirty="0" smtClean="0">
                <a:solidFill>
                  <a:srgbClr val="00B050"/>
                </a:solidFill>
                <a:latin typeface="Times New Roman" pitchFamily="18" charset="0"/>
                <a:cs typeface="Times New Roman" pitchFamily="18" charset="0"/>
              </a:rPr>
              <a:t>Количество воспитанников, поступивших в ДОУ 2012-2013 учебный год</a:t>
            </a:r>
            <a:endParaRPr lang="ru-RU" sz="3200" dirty="0">
              <a:solidFill>
                <a:srgbClr val="00B050"/>
              </a:solidFill>
              <a:latin typeface="Times New Roman" pitchFamily="18" charset="0"/>
              <a:cs typeface="Times New Roman" pitchFamily="18" charset="0"/>
            </a:endParaRPr>
          </a:p>
        </p:txBody>
      </p:sp>
      <p:graphicFrame>
        <p:nvGraphicFramePr>
          <p:cNvPr id="5" name="Диаграмма 4"/>
          <p:cNvGraphicFramePr/>
          <p:nvPr>
            <p:extLst>
              <p:ext uri="{D42A27DB-BD31-4B8C-83A1-F6EECF244321}">
                <p14:modId xmlns:p14="http://schemas.microsoft.com/office/powerpoint/2010/main" val="2493866060"/>
              </p:ext>
            </p:extLst>
          </p:nvPr>
        </p:nvGraphicFramePr>
        <p:xfrm>
          <a:off x="323528" y="1700808"/>
          <a:ext cx="6912768" cy="44644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82999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76288"/>
          </a:xfrm>
        </p:spPr>
      </p:pic>
      <p:sp>
        <p:nvSpPr>
          <p:cNvPr id="2" name="Заголовок 1"/>
          <p:cNvSpPr>
            <a:spLocks noGrp="1"/>
          </p:cNvSpPr>
          <p:nvPr>
            <p:ph type="title"/>
          </p:nvPr>
        </p:nvSpPr>
        <p:spPr>
          <a:xfrm>
            <a:off x="457200" y="274638"/>
            <a:ext cx="7427168" cy="6178698"/>
          </a:xfrm>
        </p:spPr>
        <p:txBody>
          <a:bodyPr>
            <a:normAutofit/>
          </a:bodyPr>
          <a:lstStyle/>
          <a:p>
            <a:pPr algn="l"/>
            <a:r>
              <a:rPr lang="ru-RU" sz="3600" dirty="0" smtClean="0">
                <a:solidFill>
                  <a:srgbClr val="00B050"/>
                </a:solidFill>
                <a:latin typeface="Times New Roman" pitchFamily="18" charset="0"/>
                <a:cs typeface="Times New Roman" pitchFamily="18" charset="0"/>
              </a:rPr>
              <a:t>Вопросы выносимые на педсовет</a:t>
            </a:r>
            <a:br>
              <a:rPr lang="ru-RU" sz="3600" dirty="0" smtClean="0">
                <a:solidFill>
                  <a:srgbClr val="00B050"/>
                </a:solidFill>
                <a:latin typeface="Times New Roman" pitchFamily="18" charset="0"/>
                <a:cs typeface="Times New Roman" pitchFamily="18" charset="0"/>
              </a:rPr>
            </a:br>
            <a:r>
              <a:rPr lang="ru-RU" sz="3600" dirty="0" smtClean="0">
                <a:solidFill>
                  <a:schemeClr val="bg2">
                    <a:lumMod val="25000"/>
                  </a:schemeClr>
                </a:solidFill>
                <a:latin typeface="Times New Roman" pitchFamily="18" charset="0"/>
                <a:cs typeface="Times New Roman" pitchFamily="18" charset="0"/>
              </a:rPr>
              <a:t>1. </a:t>
            </a:r>
            <a:r>
              <a:rPr lang="ru-RU" sz="3600" dirty="0" smtClean="0">
                <a:solidFill>
                  <a:schemeClr val="bg2">
                    <a:lumMod val="25000"/>
                  </a:schemeClr>
                </a:solidFill>
                <a:latin typeface="Times New Roman" pitchFamily="18" charset="0"/>
                <a:cs typeface="Times New Roman" pitchFamily="18" charset="0"/>
              </a:rPr>
              <a:t>Организация приема детей в детский сад</a:t>
            </a:r>
            <a:r>
              <a:rPr lang="ru-RU" sz="3600" dirty="0" smtClean="0">
                <a:solidFill>
                  <a:schemeClr val="bg2">
                    <a:lumMod val="25000"/>
                  </a:schemeClr>
                </a:solidFill>
                <a:latin typeface="Times New Roman" pitchFamily="18" charset="0"/>
                <a:cs typeface="Times New Roman" pitchFamily="18" charset="0"/>
              </a:rPr>
              <a:t/>
            </a:r>
            <a:br>
              <a:rPr lang="ru-RU" sz="3600" dirty="0" smtClean="0">
                <a:solidFill>
                  <a:schemeClr val="bg2">
                    <a:lumMod val="25000"/>
                  </a:schemeClr>
                </a:solidFill>
                <a:latin typeface="Times New Roman" pitchFamily="18" charset="0"/>
                <a:cs typeface="Times New Roman" pitchFamily="18" charset="0"/>
              </a:rPr>
            </a:br>
            <a:r>
              <a:rPr lang="ru-RU" sz="3600" dirty="0" smtClean="0">
                <a:solidFill>
                  <a:schemeClr val="bg2">
                    <a:lumMod val="25000"/>
                  </a:schemeClr>
                </a:solidFill>
                <a:latin typeface="Times New Roman" pitchFamily="18" charset="0"/>
                <a:cs typeface="Times New Roman" pitchFamily="18" charset="0"/>
              </a:rPr>
              <a:t>2. </a:t>
            </a:r>
            <a:r>
              <a:rPr lang="ru-RU" sz="3600" dirty="0" smtClean="0">
                <a:solidFill>
                  <a:schemeClr val="bg2">
                    <a:lumMod val="25000"/>
                  </a:schemeClr>
                </a:solidFill>
                <a:latin typeface="Times New Roman" pitchFamily="18" charset="0"/>
                <a:cs typeface="Times New Roman" pitchFamily="18" charset="0"/>
              </a:rPr>
              <a:t>Приемы и методы педагогического воздействия на разных этапах привыкания детей в условиях ДОУ</a:t>
            </a:r>
            <a:r>
              <a:rPr lang="ru-RU" sz="3600" dirty="0" smtClean="0">
                <a:solidFill>
                  <a:schemeClr val="bg2">
                    <a:lumMod val="25000"/>
                  </a:schemeClr>
                </a:solidFill>
                <a:latin typeface="Times New Roman" pitchFamily="18" charset="0"/>
                <a:cs typeface="Times New Roman" pitchFamily="18" charset="0"/>
              </a:rPr>
              <a:t/>
            </a:r>
            <a:br>
              <a:rPr lang="ru-RU" sz="3600" dirty="0" smtClean="0">
                <a:solidFill>
                  <a:schemeClr val="bg2">
                    <a:lumMod val="25000"/>
                  </a:schemeClr>
                </a:solidFill>
                <a:latin typeface="Times New Roman" pitchFamily="18" charset="0"/>
                <a:cs typeface="Times New Roman" pitchFamily="18" charset="0"/>
              </a:rPr>
            </a:br>
            <a:r>
              <a:rPr lang="ru-RU" sz="3600" dirty="0" smtClean="0">
                <a:solidFill>
                  <a:schemeClr val="bg2">
                    <a:lumMod val="25000"/>
                  </a:schemeClr>
                </a:solidFill>
                <a:latin typeface="Times New Roman" pitchFamily="18" charset="0"/>
                <a:cs typeface="Times New Roman" pitchFamily="18" charset="0"/>
              </a:rPr>
              <a:t>3. </a:t>
            </a:r>
            <a:r>
              <a:rPr lang="ru-RU" sz="3600" dirty="0" smtClean="0">
                <a:solidFill>
                  <a:schemeClr val="bg2">
                    <a:lumMod val="25000"/>
                  </a:schemeClr>
                </a:solidFill>
                <a:latin typeface="Times New Roman" pitchFamily="18" charset="0"/>
                <a:cs typeface="Times New Roman" pitchFamily="18" charset="0"/>
              </a:rPr>
              <a:t>Отчет старшей медсестры о заболеваемости детей ДОУ</a:t>
            </a:r>
            <a:r>
              <a:rPr lang="ru-RU" dirty="0" smtClean="0"/>
              <a:t/>
            </a:r>
            <a:br>
              <a:rPr lang="ru-RU" dirty="0" smtClean="0"/>
            </a:br>
            <a:endParaRPr lang="ru-RU" dirty="0"/>
          </a:p>
        </p:txBody>
      </p:sp>
    </p:spTree>
    <p:extLst>
      <p:ext uri="{BB962C8B-B14F-4D97-AF65-F5344CB8AC3E}">
        <p14:creationId xmlns:p14="http://schemas.microsoft.com/office/powerpoint/2010/main" val="3675815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3320"/>
            <a:ext cx="9138383" cy="6872064"/>
          </a:xfrm>
        </p:spPr>
      </p:pic>
      <p:sp>
        <p:nvSpPr>
          <p:cNvPr id="2" name="Заголовок 1"/>
          <p:cNvSpPr>
            <a:spLocks noGrp="1"/>
          </p:cNvSpPr>
          <p:nvPr>
            <p:ph type="title"/>
          </p:nvPr>
        </p:nvSpPr>
        <p:spPr>
          <a:xfrm>
            <a:off x="251520" y="620688"/>
            <a:ext cx="7272808" cy="5760640"/>
          </a:xfrm>
        </p:spPr>
        <p:txBody>
          <a:bodyPr>
            <a:normAutofit fontScale="90000"/>
          </a:bodyPr>
          <a:lstStyle/>
          <a:p>
            <a:pPr algn="l"/>
            <a:r>
              <a:rPr lang="ru-RU" sz="4000" dirty="0">
                <a:solidFill>
                  <a:srgbClr val="00B050"/>
                </a:solidFill>
                <a:latin typeface="Times New Roman" pitchFamily="18" charset="0"/>
                <a:cs typeface="Times New Roman" pitchFamily="18" charset="0"/>
              </a:rPr>
              <a:t>Адаптация</a:t>
            </a:r>
            <a:r>
              <a:rPr lang="ru-RU" sz="4000" dirty="0">
                <a:solidFill>
                  <a:schemeClr val="bg2">
                    <a:lumMod val="50000"/>
                  </a:schemeClr>
                </a:solidFill>
                <a:latin typeface="Times New Roman" pitchFamily="18" charset="0"/>
                <a:cs typeface="Times New Roman" pitchFamily="18" charset="0"/>
              </a:rPr>
              <a:t> </a:t>
            </a:r>
            <a:r>
              <a:rPr lang="ru-RU" sz="4000" dirty="0">
                <a:solidFill>
                  <a:schemeClr val="bg2">
                    <a:lumMod val="25000"/>
                  </a:schemeClr>
                </a:solidFill>
                <a:latin typeface="Times New Roman" pitchFamily="18" charset="0"/>
                <a:cs typeface="Times New Roman" pitchFamily="18" charset="0"/>
              </a:rPr>
              <a:t>(от лат. </a:t>
            </a:r>
            <a:r>
              <a:rPr lang="ru-RU" sz="4000" dirty="0" err="1">
                <a:solidFill>
                  <a:schemeClr val="bg2">
                    <a:lumMod val="25000"/>
                  </a:schemeClr>
                </a:solidFill>
                <a:latin typeface="Times New Roman" pitchFamily="18" charset="0"/>
                <a:cs typeface="Times New Roman" pitchFamily="18" charset="0"/>
              </a:rPr>
              <a:t>аdaptatio</a:t>
            </a:r>
            <a:r>
              <a:rPr lang="ru-RU" sz="4000" dirty="0">
                <a:solidFill>
                  <a:schemeClr val="bg2">
                    <a:lumMod val="25000"/>
                  </a:schemeClr>
                </a:solidFill>
                <a:latin typeface="Times New Roman" pitchFamily="18" charset="0"/>
                <a:cs typeface="Times New Roman" pitchFamily="18" charset="0"/>
              </a:rPr>
              <a:t> - приспособление, прилаживание) - способность организма приспосабливаться к различным условиям внешней среды</a:t>
            </a:r>
            <a:r>
              <a:rPr lang="ru-RU" sz="4000" dirty="0" smtClean="0">
                <a:solidFill>
                  <a:schemeClr val="bg2">
                    <a:lumMod val="25000"/>
                  </a:schemeClr>
                </a:solidFill>
                <a:latin typeface="Times New Roman" pitchFamily="18" charset="0"/>
                <a:cs typeface="Times New Roman" pitchFamily="18" charset="0"/>
              </a:rPr>
              <a:t>. </a:t>
            </a:r>
            <a:r>
              <a:rPr lang="ru-RU" sz="4000" dirty="0">
                <a:solidFill>
                  <a:schemeClr val="bg2">
                    <a:lumMod val="50000"/>
                  </a:schemeClr>
                </a:solidFill>
                <a:latin typeface="Times New Roman" pitchFamily="18" charset="0"/>
                <a:cs typeface="Times New Roman" pitchFamily="18" charset="0"/>
              </a:rPr>
              <a:t/>
            </a:r>
            <a:br>
              <a:rPr lang="ru-RU" sz="4000" dirty="0">
                <a:solidFill>
                  <a:schemeClr val="bg2">
                    <a:lumMod val="50000"/>
                  </a:schemeClr>
                </a:solidFill>
                <a:latin typeface="Times New Roman" pitchFamily="18" charset="0"/>
                <a:cs typeface="Times New Roman" pitchFamily="18" charset="0"/>
              </a:rPr>
            </a:br>
            <a:r>
              <a:rPr lang="ru-RU" sz="4000" dirty="0">
                <a:solidFill>
                  <a:srgbClr val="00B050"/>
                </a:solidFill>
                <a:latin typeface="Times New Roman" pitchFamily="18" charset="0"/>
                <a:cs typeface="Times New Roman" pitchFamily="18" charset="0"/>
              </a:rPr>
              <a:t>Социальная адаптация </a:t>
            </a:r>
            <a:r>
              <a:rPr lang="ru-RU" sz="4000" dirty="0">
                <a:solidFill>
                  <a:schemeClr val="bg2">
                    <a:lumMod val="25000"/>
                  </a:schemeClr>
                </a:solidFill>
                <a:latin typeface="Times New Roman" pitchFamily="18" charset="0"/>
                <a:cs typeface="Times New Roman" pitchFamily="18" charset="0"/>
              </a:rPr>
              <a:t>- приспособление человека к условиям новой социальной среды; один из социально-психологических механизмов социализации личности.</a:t>
            </a:r>
            <a:r>
              <a:rPr lang="ru-RU" dirty="0"/>
              <a:t/>
            </a:r>
            <a:br>
              <a:rPr lang="ru-RU" dirty="0"/>
            </a:br>
            <a:endParaRPr lang="ru-RU" dirty="0"/>
          </a:p>
        </p:txBody>
      </p:sp>
    </p:spTree>
    <p:extLst>
      <p:ext uri="{BB962C8B-B14F-4D97-AF65-F5344CB8AC3E}">
        <p14:creationId xmlns:p14="http://schemas.microsoft.com/office/powerpoint/2010/main" val="1059594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439" y="14954"/>
            <a:ext cx="9099794" cy="6843045"/>
          </a:xfrm>
        </p:spPr>
      </p:pic>
      <p:sp>
        <p:nvSpPr>
          <p:cNvPr id="2" name="Заголовок 1"/>
          <p:cNvSpPr>
            <a:spLocks noGrp="1"/>
          </p:cNvSpPr>
          <p:nvPr>
            <p:ph type="title"/>
          </p:nvPr>
        </p:nvSpPr>
        <p:spPr>
          <a:xfrm>
            <a:off x="179512" y="332656"/>
            <a:ext cx="7859216" cy="6178698"/>
          </a:xfrm>
        </p:spPr>
        <p:txBody>
          <a:bodyPr>
            <a:normAutofit fontScale="90000"/>
          </a:bodyPr>
          <a:lstStyle/>
          <a:p>
            <a:pPr algn="l"/>
            <a:r>
              <a:rPr lang="ru-RU" sz="3600" b="1" dirty="0">
                <a:solidFill>
                  <a:srgbClr val="00B050"/>
                </a:solidFill>
                <a:latin typeface="Times New Roman" pitchFamily="18" charset="0"/>
                <a:cs typeface="Times New Roman" pitchFamily="18" charset="0"/>
              </a:rPr>
              <a:t>социальная адаптация</a:t>
            </a:r>
            <a:r>
              <a:rPr lang="ru-RU" sz="3600" dirty="0">
                <a:solidFill>
                  <a:srgbClr val="00B050"/>
                </a:solidFill>
                <a:latin typeface="Times New Roman" pitchFamily="18" charset="0"/>
                <a:cs typeface="Times New Roman" pitchFamily="18" charset="0"/>
              </a:rPr>
              <a:t> </a:t>
            </a:r>
            <a:r>
              <a:rPr lang="ru-RU" sz="3600" dirty="0">
                <a:solidFill>
                  <a:schemeClr val="bg2">
                    <a:lumMod val="25000"/>
                  </a:schemeClr>
                </a:solidFill>
                <a:latin typeface="Times New Roman" pitchFamily="18" charset="0"/>
                <a:cs typeface="Times New Roman" pitchFamily="18" charset="0"/>
              </a:rPr>
              <a:t>– это вхождение ребенка в коллектив сверстников (социальную группу), принятие норм, правил поведения в обществе, приспособление к условиям пребывания в процессе которого формируется самосознание и ролевое поведение, способность к самоконтролю, самообслуживанию, адекватных связей с окружающим.</a:t>
            </a:r>
            <a:r>
              <a:rPr lang="ru-RU" dirty="0"/>
              <a:t/>
            </a:r>
            <a:br>
              <a:rPr lang="ru-RU" dirty="0"/>
            </a:br>
            <a:endParaRPr lang="ru-RU" dirty="0"/>
          </a:p>
        </p:txBody>
      </p:sp>
    </p:spTree>
    <p:extLst>
      <p:ext uri="{BB962C8B-B14F-4D97-AF65-F5344CB8AC3E}">
        <p14:creationId xmlns:p14="http://schemas.microsoft.com/office/powerpoint/2010/main" val="3893329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4636"/>
            <a:ext cx="9073622" cy="6823364"/>
          </a:xfrm>
        </p:spPr>
      </p:pic>
      <p:sp>
        <p:nvSpPr>
          <p:cNvPr id="2" name="Заголовок 1"/>
          <p:cNvSpPr>
            <a:spLocks noGrp="1"/>
          </p:cNvSpPr>
          <p:nvPr>
            <p:ph type="title"/>
          </p:nvPr>
        </p:nvSpPr>
        <p:spPr>
          <a:xfrm>
            <a:off x="457200" y="274638"/>
            <a:ext cx="8229600" cy="5962674"/>
          </a:xfrm>
        </p:spPr>
        <p:txBody>
          <a:bodyPr>
            <a:normAutofit fontScale="90000"/>
          </a:bodyPr>
          <a:lstStyle/>
          <a:p>
            <a:pPr algn="l"/>
            <a:r>
              <a:rPr lang="ru-RU" sz="3600" dirty="0">
                <a:solidFill>
                  <a:schemeClr val="bg2">
                    <a:lumMod val="25000"/>
                  </a:schemeClr>
                </a:solidFill>
                <a:latin typeface="Times New Roman" pitchFamily="18" charset="0"/>
                <a:cs typeface="Times New Roman" pitchFamily="18" charset="0"/>
              </a:rPr>
              <a:t>На процесс адаптации по мнению педагогов влияют: </a:t>
            </a:r>
            <a:r>
              <a:rPr lang="ru-RU" sz="3600" dirty="0" smtClean="0">
                <a:solidFill>
                  <a:schemeClr val="bg2">
                    <a:lumMod val="25000"/>
                  </a:schemeClr>
                </a:solidFill>
                <a:latin typeface="Times New Roman" pitchFamily="18" charset="0"/>
                <a:cs typeface="Times New Roman" pitchFamily="18" charset="0"/>
              </a:rPr>
              <a:t/>
            </a:r>
            <a:br>
              <a:rPr lang="ru-RU" sz="3600" dirty="0" smtClean="0">
                <a:solidFill>
                  <a:schemeClr val="bg2">
                    <a:lumMod val="25000"/>
                  </a:schemeClr>
                </a:solidFill>
                <a:latin typeface="Times New Roman" pitchFamily="18" charset="0"/>
                <a:cs typeface="Times New Roman" pitchFamily="18" charset="0"/>
              </a:rPr>
            </a:br>
            <a:r>
              <a:rPr lang="ru-RU" sz="3600" dirty="0" smtClean="0">
                <a:solidFill>
                  <a:schemeClr val="bg2">
                    <a:lumMod val="25000"/>
                  </a:schemeClr>
                </a:solidFill>
                <a:latin typeface="Times New Roman" pitchFamily="18" charset="0"/>
                <a:cs typeface="Times New Roman" pitchFamily="18" charset="0"/>
              </a:rPr>
              <a:t>состояние </a:t>
            </a:r>
            <a:r>
              <a:rPr lang="ru-RU" sz="3600" dirty="0">
                <a:solidFill>
                  <a:schemeClr val="bg2">
                    <a:lumMod val="25000"/>
                  </a:schemeClr>
                </a:solidFill>
                <a:latin typeface="Times New Roman" pitchFamily="18" charset="0"/>
                <a:cs typeface="Times New Roman" pitchFamily="18" charset="0"/>
              </a:rPr>
              <a:t>здоровья и уровень психического и физического развития ребенка, возраст ребенка, опыт общения, создание атмосферы тепла, уюта, любви, взаимодействие семьи и д/с, создание положительного образа воспитателя, индивидуальный подход, микроклимат группы, </a:t>
            </a:r>
            <a:r>
              <a:rPr lang="ru-RU" sz="3600" dirty="0" err="1">
                <a:solidFill>
                  <a:schemeClr val="bg2">
                    <a:lumMod val="25000"/>
                  </a:schemeClr>
                </a:solidFill>
                <a:latin typeface="Times New Roman" pitchFamily="18" charset="0"/>
                <a:cs typeface="Times New Roman" pitchFamily="18" charset="0"/>
              </a:rPr>
              <a:t>сформированность</a:t>
            </a:r>
            <a:r>
              <a:rPr lang="ru-RU" sz="3600" dirty="0">
                <a:solidFill>
                  <a:schemeClr val="bg2">
                    <a:lumMod val="25000"/>
                  </a:schemeClr>
                </a:solidFill>
                <a:latin typeface="Times New Roman" pitchFamily="18" charset="0"/>
                <a:cs typeface="Times New Roman" pitchFamily="18" charset="0"/>
              </a:rPr>
              <a:t> КГН, уровень тревожности.</a:t>
            </a:r>
            <a:r>
              <a:rPr lang="ru-RU" dirty="0"/>
              <a:t/>
            </a:r>
            <a:br>
              <a:rPr lang="ru-RU" dirty="0"/>
            </a:br>
            <a:endParaRPr lang="ru-RU" dirty="0"/>
          </a:p>
        </p:txBody>
      </p:sp>
    </p:spTree>
    <p:extLst>
      <p:ext uri="{BB962C8B-B14F-4D97-AF65-F5344CB8AC3E}">
        <p14:creationId xmlns:p14="http://schemas.microsoft.com/office/powerpoint/2010/main" val="1218462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9119681" cy="6858000"/>
          </a:xfrm>
        </p:spPr>
      </p:pic>
      <p:sp>
        <p:nvSpPr>
          <p:cNvPr id="2" name="Заголовок 1"/>
          <p:cNvSpPr>
            <a:spLocks noGrp="1"/>
          </p:cNvSpPr>
          <p:nvPr>
            <p:ph type="title"/>
          </p:nvPr>
        </p:nvSpPr>
        <p:spPr>
          <a:xfrm>
            <a:off x="457200" y="274638"/>
            <a:ext cx="8229600" cy="6322714"/>
          </a:xfrm>
        </p:spPr>
        <p:txBody>
          <a:bodyPr>
            <a:normAutofit/>
          </a:bodyPr>
          <a:lstStyle/>
          <a:p>
            <a:pPr algn="l"/>
            <a:r>
              <a:rPr lang="ru-RU" sz="3600" dirty="0" smtClean="0">
                <a:solidFill>
                  <a:srgbClr val="00B050"/>
                </a:solidFill>
                <a:latin typeface="Times New Roman" pitchFamily="18" charset="0"/>
                <a:cs typeface="Times New Roman" pitchFamily="18" charset="0"/>
              </a:rPr>
              <a:t>По мнению ученых (три группы факторов):</a:t>
            </a:r>
            <a:br>
              <a:rPr lang="ru-RU" sz="3600" dirty="0" smtClean="0">
                <a:solidFill>
                  <a:srgbClr val="00B050"/>
                </a:solidFill>
                <a:latin typeface="Times New Roman" pitchFamily="18" charset="0"/>
                <a:cs typeface="Times New Roman" pitchFamily="18" charset="0"/>
              </a:rPr>
            </a:br>
            <a:r>
              <a:rPr lang="ru-RU" sz="3600" dirty="0" smtClean="0">
                <a:solidFill>
                  <a:schemeClr val="bg2">
                    <a:lumMod val="25000"/>
                  </a:schemeClr>
                </a:solidFill>
                <a:latin typeface="Times New Roman" pitchFamily="18" charset="0"/>
                <a:cs typeface="Times New Roman" pitchFamily="18" charset="0"/>
              </a:rPr>
              <a:t>1. Индивидуальные особенности</a:t>
            </a:r>
            <a:br>
              <a:rPr lang="ru-RU" sz="3600" dirty="0" smtClean="0">
                <a:solidFill>
                  <a:schemeClr val="bg2">
                    <a:lumMod val="25000"/>
                  </a:schemeClr>
                </a:solidFill>
                <a:latin typeface="Times New Roman" pitchFamily="18" charset="0"/>
                <a:cs typeface="Times New Roman" pitchFamily="18" charset="0"/>
              </a:rPr>
            </a:br>
            <a:r>
              <a:rPr lang="ru-RU" sz="3600" dirty="0" smtClean="0">
                <a:solidFill>
                  <a:schemeClr val="bg2">
                    <a:lumMod val="25000"/>
                  </a:schemeClr>
                </a:solidFill>
                <a:latin typeface="Times New Roman" pitchFamily="18" charset="0"/>
                <a:cs typeface="Times New Roman" pitchFamily="18" charset="0"/>
              </a:rPr>
              <a:t>2. Ряд психических структур</a:t>
            </a:r>
            <a:br>
              <a:rPr lang="ru-RU" sz="3600" dirty="0" smtClean="0">
                <a:solidFill>
                  <a:schemeClr val="bg2">
                    <a:lumMod val="25000"/>
                  </a:schemeClr>
                </a:solidFill>
                <a:latin typeface="Times New Roman" pitchFamily="18" charset="0"/>
                <a:cs typeface="Times New Roman" pitchFamily="18" charset="0"/>
              </a:rPr>
            </a:br>
            <a:r>
              <a:rPr lang="ru-RU" sz="3600" dirty="0" smtClean="0">
                <a:solidFill>
                  <a:schemeClr val="bg2">
                    <a:lumMod val="25000"/>
                  </a:schemeClr>
                </a:solidFill>
                <a:latin typeface="Times New Roman" pitchFamily="18" charset="0"/>
                <a:cs typeface="Times New Roman" pitchFamily="18" charset="0"/>
              </a:rPr>
              <a:t>3. Факторы, способствующие  развитию симптомов </a:t>
            </a:r>
            <a:r>
              <a:rPr lang="ru-RU" sz="3600" dirty="0" err="1" smtClean="0">
                <a:solidFill>
                  <a:schemeClr val="bg2">
                    <a:lumMod val="25000"/>
                  </a:schemeClr>
                </a:solidFill>
                <a:latin typeface="Times New Roman" pitchFamily="18" charset="0"/>
                <a:cs typeface="Times New Roman" pitchFamily="18" charset="0"/>
              </a:rPr>
              <a:t>дезадаптации</a:t>
            </a:r>
            <a:r>
              <a:rPr lang="ru-RU" dirty="0" smtClean="0">
                <a:solidFill>
                  <a:srgbClr val="00B050"/>
                </a:solidFill>
              </a:rPr>
              <a:t/>
            </a:r>
            <a:br>
              <a:rPr lang="ru-RU" dirty="0" smtClean="0">
                <a:solidFill>
                  <a:srgbClr val="00B050"/>
                </a:solidFill>
              </a:rPr>
            </a:br>
            <a:endParaRPr lang="ru-RU" dirty="0">
              <a:solidFill>
                <a:srgbClr val="00B050"/>
              </a:solidFill>
            </a:endParaRPr>
          </a:p>
        </p:txBody>
      </p:sp>
    </p:spTree>
    <p:extLst>
      <p:ext uri="{BB962C8B-B14F-4D97-AF65-F5344CB8AC3E}">
        <p14:creationId xmlns:p14="http://schemas.microsoft.com/office/powerpoint/2010/main" val="1630129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42" y="1279"/>
            <a:ext cx="9154941" cy="6884516"/>
          </a:xfrm>
        </p:spPr>
      </p:pic>
      <p:sp>
        <p:nvSpPr>
          <p:cNvPr id="2" name="Заголовок 1"/>
          <p:cNvSpPr>
            <a:spLocks noGrp="1"/>
          </p:cNvSpPr>
          <p:nvPr>
            <p:ph type="title"/>
          </p:nvPr>
        </p:nvSpPr>
        <p:spPr>
          <a:xfrm>
            <a:off x="251520" y="692696"/>
            <a:ext cx="8784976" cy="5976664"/>
          </a:xfrm>
        </p:spPr>
        <p:txBody>
          <a:bodyPr>
            <a:normAutofit fontScale="90000"/>
          </a:bodyPr>
          <a:lstStyle/>
          <a:p>
            <a:pPr algn="l"/>
            <a:r>
              <a:rPr lang="ru-RU" sz="3600" dirty="0">
                <a:solidFill>
                  <a:srgbClr val="00B050"/>
                </a:solidFill>
                <a:latin typeface="Times New Roman" pitchFamily="18" charset="0"/>
                <a:cs typeface="Times New Roman" pitchFamily="18" charset="0"/>
              </a:rPr>
              <a:t>На процесс адаптации ребенка влияют:</a:t>
            </a:r>
            <a:br>
              <a:rPr lang="ru-RU" sz="3600" dirty="0">
                <a:solidFill>
                  <a:srgbClr val="00B050"/>
                </a:solidFill>
                <a:latin typeface="Times New Roman" pitchFamily="18" charset="0"/>
                <a:cs typeface="Times New Roman" pitchFamily="18" charset="0"/>
              </a:rPr>
            </a:br>
            <a:r>
              <a:rPr lang="ru-RU" sz="3600" dirty="0">
                <a:latin typeface="Times New Roman" pitchFamily="18" charset="0"/>
                <a:cs typeface="Times New Roman" pitchFamily="18" charset="0"/>
              </a:rPr>
              <a:t>-</a:t>
            </a:r>
            <a:r>
              <a:rPr lang="ru-RU" sz="3600" dirty="0" smtClean="0">
                <a:latin typeface="Times New Roman" pitchFamily="18" charset="0"/>
                <a:cs typeface="Times New Roman" pitchFamily="18" charset="0"/>
              </a:rPr>
              <a:t> </a:t>
            </a:r>
            <a:r>
              <a:rPr lang="ru-RU" sz="3600" dirty="0">
                <a:latin typeface="Times New Roman" pitchFamily="18" charset="0"/>
                <a:cs typeface="Times New Roman" pitchFamily="18" charset="0"/>
              </a:rPr>
              <a:t>достигнутый уровень психического и физического развития,</a:t>
            </a:r>
            <a:br>
              <a:rPr lang="ru-RU" sz="3600" dirty="0">
                <a:latin typeface="Times New Roman" pitchFamily="18" charset="0"/>
                <a:cs typeface="Times New Roman" pitchFamily="18" charset="0"/>
              </a:rPr>
            </a:br>
            <a:r>
              <a:rPr lang="ru-RU" sz="3600" dirty="0" smtClean="0">
                <a:latin typeface="Times New Roman" pitchFamily="18" charset="0"/>
                <a:cs typeface="Times New Roman" pitchFamily="18" charset="0"/>
              </a:rPr>
              <a:t>- </a:t>
            </a:r>
            <a:r>
              <a:rPr lang="ru-RU" sz="3600" dirty="0">
                <a:latin typeface="Times New Roman" pitchFamily="18" charset="0"/>
                <a:cs typeface="Times New Roman" pitchFamily="18" charset="0"/>
              </a:rPr>
              <a:t>состояние </a:t>
            </a:r>
            <a:r>
              <a:rPr lang="ru-RU" sz="3600" dirty="0" smtClean="0">
                <a:latin typeface="Times New Roman" pitchFamily="18" charset="0"/>
                <a:cs typeface="Times New Roman" pitchFamily="18" charset="0"/>
              </a:rPr>
              <a:t>здоровья ребенка,</a:t>
            </a: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r>
              <a:rPr lang="ru-RU" sz="3600" dirty="0" smtClean="0">
                <a:latin typeface="Times New Roman" pitchFamily="18" charset="0"/>
                <a:cs typeface="Times New Roman" pitchFamily="18" charset="0"/>
              </a:rPr>
              <a:t>- </a:t>
            </a:r>
            <a:r>
              <a:rPr lang="ru-RU" sz="3600" dirty="0">
                <a:latin typeface="Times New Roman" pitchFamily="18" charset="0"/>
                <a:cs typeface="Times New Roman" pitchFamily="18" charset="0"/>
              </a:rPr>
              <a:t>степень закаленности</a:t>
            </a:r>
            <a:r>
              <a:rPr lang="ru-RU" sz="3600" dirty="0" smtClean="0">
                <a:latin typeface="Times New Roman" pitchFamily="18" charset="0"/>
                <a:cs typeface="Times New Roman" pitchFamily="18" charset="0"/>
              </a:rPr>
              <a:t>,</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возраст ребенка,</a:t>
            </a: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r>
              <a:rPr lang="ru-RU" sz="3600" dirty="0">
                <a:latin typeface="Times New Roman" pitchFamily="18" charset="0"/>
                <a:cs typeface="Times New Roman" pitchFamily="18" charset="0"/>
              </a:rPr>
              <a:t>-</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сформированность</a:t>
            </a:r>
            <a:r>
              <a:rPr lang="ru-RU" sz="3600" dirty="0" smtClean="0">
                <a:latin typeface="Times New Roman" pitchFamily="18" charset="0"/>
                <a:cs typeface="Times New Roman" pitchFamily="18" charset="0"/>
              </a:rPr>
              <a:t> </a:t>
            </a:r>
            <a:r>
              <a:rPr lang="ru-RU" sz="3600" dirty="0">
                <a:latin typeface="Times New Roman" pitchFamily="18" charset="0"/>
                <a:cs typeface="Times New Roman" pitchFamily="18" charset="0"/>
              </a:rPr>
              <a:t>навыков </a:t>
            </a:r>
            <a:r>
              <a:rPr lang="ru-RU" sz="3600" dirty="0" smtClean="0">
                <a:latin typeface="Times New Roman" pitchFamily="18" charset="0"/>
                <a:cs typeface="Times New Roman" pitchFamily="18" charset="0"/>
              </a:rPr>
              <a:t>самообслуживания</a:t>
            </a:r>
            <a:r>
              <a:rPr lang="ru-RU" sz="3600" dirty="0">
                <a:latin typeface="Times New Roman" pitchFamily="18" charset="0"/>
                <a:cs typeface="Times New Roman" pitchFamily="18" charset="0"/>
              </a:rPr>
              <a:t>, </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коммуникативного </a:t>
            </a:r>
            <a:r>
              <a:rPr lang="ru-RU" sz="3600" dirty="0">
                <a:latin typeface="Times New Roman" pitchFamily="18" charset="0"/>
                <a:cs typeface="Times New Roman" pitchFamily="18" charset="0"/>
              </a:rPr>
              <a:t>общения со взрослыми и сверстниками,</a:t>
            </a:r>
            <a:br>
              <a:rPr lang="ru-RU" sz="3600" dirty="0">
                <a:latin typeface="Times New Roman" pitchFamily="18" charset="0"/>
                <a:cs typeface="Times New Roman" pitchFamily="18" charset="0"/>
              </a:rPr>
            </a:br>
            <a:r>
              <a:rPr lang="ru-RU" sz="3600" dirty="0" smtClean="0">
                <a:latin typeface="Times New Roman" pitchFamily="18" charset="0"/>
                <a:cs typeface="Times New Roman" pitchFamily="18" charset="0"/>
              </a:rPr>
              <a:t>- </a:t>
            </a:r>
            <a:r>
              <a:rPr lang="ru-RU" sz="3600" dirty="0">
                <a:latin typeface="Times New Roman" pitchFamily="18" charset="0"/>
                <a:cs typeface="Times New Roman" pitchFamily="18" charset="0"/>
              </a:rPr>
              <a:t>личностные особенности самого малыша</a:t>
            </a:r>
            <a:r>
              <a:rPr lang="ru-RU" sz="3600" dirty="0" smtClean="0">
                <a:latin typeface="Times New Roman" pitchFamily="18" charset="0"/>
                <a:cs typeface="Times New Roman" pitchFamily="18" charset="0"/>
              </a:rPr>
              <a:t>,</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количество детей и форма воспитания в семье,</a:t>
            </a:r>
            <a:r>
              <a:rPr lang="ru-RU" dirty="0"/>
              <a:t/>
            </a:r>
            <a:br>
              <a:rPr lang="ru-RU" dirty="0"/>
            </a:br>
            <a:r>
              <a:rPr lang="ru-RU" sz="3600" dirty="0">
                <a:latin typeface="Times New Roman" pitchFamily="18" charset="0"/>
                <a:cs typeface="Times New Roman" pitchFamily="18" charset="0"/>
              </a:rPr>
              <a:t>-</a:t>
            </a:r>
            <a:r>
              <a:rPr lang="ru-RU" sz="3600" dirty="0" smtClean="0">
                <a:latin typeface="Times New Roman" pitchFamily="18" charset="0"/>
                <a:cs typeface="Times New Roman" pitchFamily="18" charset="0"/>
              </a:rPr>
              <a:t> </a:t>
            </a:r>
            <a:r>
              <a:rPr lang="ru-RU" sz="3600" dirty="0">
                <a:latin typeface="Times New Roman" pitchFamily="18" charset="0"/>
                <a:cs typeface="Times New Roman" pitchFamily="18" charset="0"/>
              </a:rPr>
              <a:t>уровень </a:t>
            </a:r>
            <a:r>
              <a:rPr lang="ru-RU" sz="3600" dirty="0" smtClean="0">
                <a:latin typeface="Times New Roman" pitchFamily="18" charset="0"/>
                <a:cs typeface="Times New Roman" pitchFamily="18" charset="0"/>
              </a:rPr>
              <a:t>тревожности, </a:t>
            </a:r>
            <a:r>
              <a:rPr lang="ru-RU" sz="3600" dirty="0">
                <a:latin typeface="Times New Roman" pitchFamily="18" charset="0"/>
                <a:cs typeface="Times New Roman" pitchFamily="18" charset="0"/>
              </a:rPr>
              <a:t>личностные </a:t>
            </a:r>
            <a:r>
              <a:rPr lang="ru-RU" sz="3600" dirty="0" smtClean="0">
                <a:latin typeface="Times New Roman" pitchFamily="18" charset="0"/>
                <a:cs typeface="Times New Roman" pitchFamily="18" charset="0"/>
              </a:rPr>
              <a:t>особенности, здоровье </a:t>
            </a:r>
            <a:r>
              <a:rPr lang="ru-RU" sz="3600" dirty="0">
                <a:latin typeface="Times New Roman" pitchFamily="18" charset="0"/>
                <a:cs typeface="Times New Roman" pitchFamily="18" charset="0"/>
              </a:rPr>
              <a:t>родителей.</a:t>
            </a:r>
            <a:r>
              <a:rPr lang="ru-RU" dirty="0"/>
              <a:t/>
            </a:r>
            <a:br>
              <a:rPr lang="ru-RU" dirty="0"/>
            </a:br>
            <a:endParaRPr lang="ru-RU" dirty="0"/>
          </a:p>
        </p:txBody>
      </p:sp>
    </p:spTree>
    <p:extLst>
      <p:ext uri="{BB962C8B-B14F-4D97-AF65-F5344CB8AC3E}">
        <p14:creationId xmlns:p14="http://schemas.microsoft.com/office/powerpoint/2010/main" val="3192608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9119681" cy="6858000"/>
          </a:xfrm>
        </p:spPr>
      </p:pic>
      <p:sp>
        <p:nvSpPr>
          <p:cNvPr id="2" name="Заголовок 1"/>
          <p:cNvSpPr>
            <a:spLocks noGrp="1"/>
          </p:cNvSpPr>
          <p:nvPr>
            <p:ph type="title"/>
          </p:nvPr>
        </p:nvSpPr>
        <p:spPr>
          <a:xfrm>
            <a:off x="251520" y="274638"/>
            <a:ext cx="7848872" cy="5818658"/>
          </a:xfrm>
        </p:spPr>
        <p:txBody>
          <a:bodyPr>
            <a:normAutofit/>
          </a:bodyPr>
          <a:lstStyle/>
          <a:p>
            <a:pPr algn="l"/>
            <a:r>
              <a:rPr lang="ru-RU" sz="2800" dirty="0" smtClean="0">
                <a:solidFill>
                  <a:srgbClr val="00B050"/>
                </a:solidFill>
                <a:latin typeface="Times New Roman" pitchFamily="18" charset="0"/>
                <a:cs typeface="Times New Roman" pitchFamily="18" charset="0"/>
              </a:rPr>
              <a:t>Степень адаптации</a:t>
            </a:r>
            <a:br>
              <a:rPr lang="ru-RU" sz="2800" dirty="0" smtClean="0">
                <a:solidFill>
                  <a:srgbClr val="00B050"/>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1. </a:t>
            </a:r>
            <a:r>
              <a:rPr lang="ru-RU" sz="2800" dirty="0" smtClean="0">
                <a:solidFill>
                  <a:srgbClr val="00B050"/>
                </a:solidFill>
                <a:latin typeface="Times New Roman" pitchFamily="18" charset="0"/>
                <a:cs typeface="Times New Roman" pitchFamily="18" charset="0"/>
              </a:rPr>
              <a:t>Легкая – 3-4 недели. </a:t>
            </a:r>
            <a:r>
              <a:rPr lang="ru-RU" sz="2800" dirty="0">
                <a:solidFill>
                  <a:schemeClr val="bg2">
                    <a:lumMod val="25000"/>
                  </a:schemeClr>
                </a:solidFill>
                <a:latin typeface="Times New Roman" pitchFamily="18" charset="0"/>
                <a:cs typeface="Times New Roman" pitchFamily="18" charset="0"/>
              </a:rPr>
              <a:t>Р</a:t>
            </a:r>
            <a:r>
              <a:rPr lang="ru-RU" sz="2800" dirty="0" smtClean="0">
                <a:solidFill>
                  <a:schemeClr val="bg2">
                    <a:lumMod val="25000"/>
                  </a:schemeClr>
                </a:solidFill>
                <a:latin typeface="Times New Roman" pitchFamily="18" charset="0"/>
                <a:cs typeface="Times New Roman" pitchFamily="18" charset="0"/>
              </a:rPr>
              <a:t>ебенок </a:t>
            </a:r>
            <a:r>
              <a:rPr lang="ru-RU" sz="2800" dirty="0">
                <a:solidFill>
                  <a:schemeClr val="bg2">
                    <a:lumMod val="25000"/>
                  </a:schemeClr>
                </a:solidFill>
                <a:latin typeface="Times New Roman" pitchFamily="18" charset="0"/>
                <a:cs typeface="Times New Roman" pitchFamily="18" charset="0"/>
              </a:rPr>
              <a:t>соответственно норме прибавляет в весе, адекватно ведет себя в коллективе, не болеет в течение первого месяца посещения дошкольного </a:t>
            </a:r>
            <a:r>
              <a:rPr lang="ru-RU" sz="2800" dirty="0" smtClean="0">
                <a:solidFill>
                  <a:schemeClr val="bg2">
                    <a:lumMod val="25000"/>
                  </a:schemeClr>
                </a:solidFill>
                <a:latin typeface="Times New Roman" pitchFamily="18" charset="0"/>
                <a:cs typeface="Times New Roman" pitchFamily="18" charset="0"/>
              </a:rPr>
              <a:t>учреждения.</a:t>
            </a:r>
            <a:br>
              <a:rPr lang="ru-RU" sz="2800" dirty="0" smtClean="0">
                <a:solidFill>
                  <a:schemeClr val="bg2">
                    <a:lumMod val="25000"/>
                  </a:schemeClr>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2. </a:t>
            </a:r>
            <a:r>
              <a:rPr lang="ru-RU" sz="2800" dirty="0" smtClean="0">
                <a:solidFill>
                  <a:srgbClr val="00B050"/>
                </a:solidFill>
                <a:latin typeface="Times New Roman" pitchFamily="18" charset="0"/>
                <a:cs typeface="Times New Roman" pitchFamily="18" charset="0"/>
              </a:rPr>
              <a:t>Средняя – 5-6 недель. </a:t>
            </a:r>
            <a:r>
              <a:rPr lang="ru-RU" sz="2800" dirty="0" smtClean="0">
                <a:solidFill>
                  <a:schemeClr val="bg2">
                    <a:lumMod val="25000"/>
                  </a:schemeClr>
                </a:solidFill>
                <a:latin typeface="Times New Roman" pitchFamily="18" charset="0"/>
                <a:cs typeface="Times New Roman" pitchFamily="18" charset="0"/>
              </a:rPr>
              <a:t>Ребенок </a:t>
            </a:r>
            <a:r>
              <a:rPr lang="ru-RU" sz="2800" dirty="0">
                <a:solidFill>
                  <a:schemeClr val="bg2">
                    <a:lumMod val="25000"/>
                  </a:schemeClr>
                </a:solidFill>
                <a:latin typeface="Times New Roman" pitchFamily="18" charset="0"/>
                <a:cs typeface="Times New Roman" pitchFamily="18" charset="0"/>
              </a:rPr>
              <a:t>на короткое время теряет в весе; может наступить однократное заболевание длительностью 5-7 дней, есть признаки психического </a:t>
            </a:r>
            <a:r>
              <a:rPr lang="ru-RU" sz="2800" dirty="0" smtClean="0">
                <a:solidFill>
                  <a:schemeClr val="bg2">
                    <a:lumMod val="25000"/>
                  </a:schemeClr>
                </a:solidFill>
                <a:latin typeface="Times New Roman" pitchFamily="18" charset="0"/>
                <a:cs typeface="Times New Roman" pitchFamily="18" charset="0"/>
              </a:rPr>
              <a:t>стресса.</a:t>
            </a:r>
            <a:br>
              <a:rPr lang="ru-RU" sz="2800" dirty="0" smtClean="0">
                <a:solidFill>
                  <a:schemeClr val="bg2">
                    <a:lumMod val="25000"/>
                  </a:schemeClr>
                </a:solidFill>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3. </a:t>
            </a:r>
            <a:r>
              <a:rPr lang="ru-RU" sz="2800" dirty="0" smtClean="0">
                <a:solidFill>
                  <a:srgbClr val="00B050"/>
                </a:solidFill>
                <a:latin typeface="Times New Roman" pitchFamily="18" charset="0"/>
                <a:cs typeface="Times New Roman" pitchFamily="18" charset="0"/>
              </a:rPr>
              <a:t>Тяжелая – от 2 и до 6 месяцев. </a:t>
            </a:r>
            <a:r>
              <a:rPr lang="ru-RU" sz="2800" dirty="0" smtClean="0">
                <a:solidFill>
                  <a:schemeClr val="bg2">
                    <a:lumMod val="25000"/>
                  </a:schemeClr>
                </a:solidFill>
                <a:latin typeface="Times New Roman" pitchFamily="18" charset="0"/>
                <a:cs typeface="Times New Roman" pitchFamily="18" charset="0"/>
              </a:rPr>
              <a:t>Ребенок </a:t>
            </a:r>
            <a:r>
              <a:rPr lang="ru-RU" sz="2800" dirty="0">
                <a:solidFill>
                  <a:schemeClr val="bg2">
                    <a:lumMod val="25000"/>
                  </a:schemeClr>
                </a:solidFill>
                <a:latin typeface="Times New Roman" pitchFamily="18" charset="0"/>
                <a:cs typeface="Times New Roman" pitchFamily="18" charset="0"/>
              </a:rPr>
              <a:t>часто болеет, теряет уже полученные навыки; может наступить как физическое, так и психическое истощение </a:t>
            </a:r>
            <a:r>
              <a:rPr lang="ru-RU" sz="2800" dirty="0" smtClean="0">
                <a:solidFill>
                  <a:schemeClr val="bg2">
                    <a:lumMod val="25000"/>
                  </a:schemeClr>
                </a:solidFill>
                <a:latin typeface="Times New Roman" pitchFamily="18" charset="0"/>
                <a:cs typeface="Times New Roman" pitchFamily="18" charset="0"/>
              </a:rPr>
              <a:t>организма.</a:t>
            </a:r>
            <a:endParaRPr lang="ru-RU" sz="2800"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28378049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215</Words>
  <Application>Microsoft Office PowerPoint</Application>
  <PresentationFormat>Экран (4:3)</PresentationFormat>
  <Paragraphs>16</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Педагогический совет</vt:lpstr>
      <vt:lpstr>Количество воспитанников, поступивших в ДОУ 2012-2013 учебный год</vt:lpstr>
      <vt:lpstr>Вопросы выносимые на педсовет 1. Организация приема детей в детский сад 2. Приемы и методы педагогического воздействия на разных этапах привыкания детей в условиях ДОУ 3. Отчет старшей медсестры о заболеваемости детей ДОУ </vt:lpstr>
      <vt:lpstr>Адаптация (от лат. аdaptatio - приспособление, прилаживание) - способность организма приспосабливаться к различным условиям внешней среды.  Социальная адаптация - приспособление человека к условиям новой социальной среды; один из социально-психологических механизмов социализации личности. </vt:lpstr>
      <vt:lpstr>социальная адаптация – это вхождение ребенка в коллектив сверстников (социальную группу), принятие норм, правил поведения в обществе, приспособление к условиям пребывания в процессе которого формируется самосознание и ролевое поведение, способность к самоконтролю, самообслуживанию, адекватных связей с окружающим. </vt:lpstr>
      <vt:lpstr>На процесс адаптации по мнению педагогов влияют:  состояние здоровья и уровень психического и физического развития ребенка, возраст ребенка, опыт общения, создание атмосферы тепла, уюта, любви, взаимодействие семьи и д/с, создание положительного образа воспитателя, индивидуальный подход, микроклимат группы, сформированность КГН, уровень тревожности. </vt:lpstr>
      <vt:lpstr>По мнению ученых (три группы факторов): 1. Индивидуальные особенности 2. Ряд психических структур 3. Факторы, способствующие  развитию симптомов дезадаптации </vt:lpstr>
      <vt:lpstr>На процесс адаптации ребенка влияют: - достигнутый уровень психического и физического развития, - состояние здоровья ребенка, - степень закаленности, - возраст ребенка, - сформированность навыков самообслуживания,  коммуникативного общения со взрослыми и сверстниками, - личностные особенности самого малыша, - количество детей и форма воспитания в семье, - уровень тревожности, личностные особенности, здоровье родителей. </vt:lpstr>
      <vt:lpstr>Степень адаптации 1. Легкая – 3-4 недели. Ребенок соответственно норме прибавляет в весе, адекватно ведет себя в коллективе, не болеет в течение первого месяца посещения дошкольного учреждения. 2. Средняя – 5-6 недель. Ребенок на короткое время теряет в весе; может наступить однократное заболевание длительностью 5-7 дней, есть признаки психического стресса. 3. Тяжелая – от 2 и до 6 месяцев. Ребенок часто болеет, теряет уже полученные навыки; может наступить как физическое, так и психическое истощение организма.</vt:lpstr>
      <vt:lpstr>Проявление адаптации на психоэмоциональном уровне 1. Отрицательные эмоции 2. Страх 3. Гнев 4. Положительные эмоции 5. Социальные контакты 6. Познавательная деятельность 7. Социальные навыки 8. Особенности  речи 9. Двигательная активность 10. Сон 11. Аппетит</vt:lpstr>
      <vt:lpstr>Признаки затруднения Неготовность перехода с семьи, отказ от контакта, нарушение режима, болезненность, гиперопека, снижение веса и аппетита, физическое и психическое истощение, потеря имеющихся навыков, агрессия, слезы, капризы, не желание общаться. </vt:lpstr>
      <vt:lpstr>Работа с родителями выработать единый стиль в воспитании и общении с ребенком в д/с и семье, консультации и практическая помощь родителям по воспитанию детей, беседы и анкетирование, родительские собрания, рассказ о поведении и питании, информирование, анкетирование </vt:lpstr>
      <vt:lpstr>Формы, технологии работы в период адаптации детей 1. Образовательная деятельность по ИЗО 2. Сохранение семейных форм воспитания 3. Семейное фото 4. Игровые технологии 5.  Общение со старшими дошкольниками 6. Метод «Сказка» 7. Метод «Песочной терапии»</vt:lpstr>
      <vt:lpstr>Основными объективными показателями окончания периода адаптации являются глубокий сон, хороший аппетит, бодрое эмоциональное состояние, активное поведение ребенка, соответствующая возрасту нормальная прибавка массы тела. Как показывают наблюдения, по мере привыкания к новым условиям у детей сначала восстанавливается аппетит, труднее нормализуется сон (от двух недель до двух-трех месяцев) и длительнее всего сохраняются нарушения эмоционального состояния. Восстановление аппетита и сна не сразу обеспечивает нормальную прибавку массы тела, если сохраняется у ребенка пониженный эмоциональный тонус.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Педагогический совет</dc:title>
  <dc:creator>Пользователь</dc:creator>
  <cp:lastModifiedBy>Пользователь</cp:lastModifiedBy>
  <cp:revision>15</cp:revision>
  <dcterms:created xsi:type="dcterms:W3CDTF">2013-04-07T15:36:18Z</dcterms:created>
  <dcterms:modified xsi:type="dcterms:W3CDTF">2013-04-09T04:26:37Z</dcterms:modified>
</cp:coreProperties>
</file>