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319" r:id="rId3"/>
    <p:sldId id="313" r:id="rId4"/>
    <p:sldId id="314" r:id="rId5"/>
    <p:sldId id="315" r:id="rId6"/>
    <p:sldId id="316" r:id="rId7"/>
    <p:sldId id="317" r:id="rId8"/>
    <p:sldId id="318" r:id="rId9"/>
    <p:sldId id="264" r:id="rId10"/>
    <p:sldId id="274" r:id="rId11"/>
    <p:sldId id="320" r:id="rId12"/>
    <p:sldId id="298" r:id="rId13"/>
    <p:sldId id="284" r:id="rId14"/>
    <p:sldId id="273" r:id="rId15"/>
    <p:sldId id="271" r:id="rId16"/>
    <p:sldId id="312" r:id="rId17"/>
    <p:sldId id="275" r:id="rId18"/>
    <p:sldId id="276" r:id="rId19"/>
    <p:sldId id="277" r:id="rId20"/>
    <p:sldId id="302" r:id="rId21"/>
    <p:sldId id="303" r:id="rId22"/>
    <p:sldId id="304" r:id="rId23"/>
    <p:sldId id="305" r:id="rId24"/>
    <p:sldId id="306" r:id="rId25"/>
    <p:sldId id="310" r:id="rId26"/>
    <p:sldId id="307" r:id="rId27"/>
    <p:sldId id="301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9841C-1604-4BB7-9DE5-778495C4101C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45FF224-2EE3-4A73-9C9E-5946CB63627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Вариативность дошкольного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AD442A-FAD9-4415-B045-827325262B2D}" type="parTrans" cxnId="{4A6D5231-0104-4E49-BE82-19CCB6AB0D1C}">
      <dgm:prSet/>
      <dgm:spPr/>
      <dgm:t>
        <a:bodyPr/>
        <a:lstStyle/>
        <a:p>
          <a:endParaRPr lang="ru-RU"/>
        </a:p>
      </dgm:t>
    </dgm:pt>
    <dgm:pt modelId="{264E87D3-8385-4F1D-A35B-54EA63B5FC4D}" type="sibTrans" cxnId="{4A6D5231-0104-4E49-BE82-19CCB6AB0D1C}">
      <dgm:prSet/>
      <dgm:spPr/>
      <dgm:t>
        <a:bodyPr/>
        <a:lstStyle/>
        <a:p>
          <a:endParaRPr lang="ru-RU"/>
        </a:p>
      </dgm:t>
    </dgm:pt>
    <dgm:pt modelId="{C4BDC45E-2DA5-4E24-8D83-11E6BAA841B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Преобладание занятий как основной формы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5EBF521-E3FB-4DCB-A081-11FEC1E8D47E}" type="parTrans" cxnId="{01E6631B-E99D-47B4-9523-161B3D4B6E5A}">
      <dgm:prSet/>
      <dgm:spPr/>
      <dgm:t>
        <a:bodyPr/>
        <a:lstStyle/>
        <a:p>
          <a:endParaRPr lang="ru-RU"/>
        </a:p>
      </dgm:t>
    </dgm:pt>
    <dgm:pt modelId="{259F1DDB-71A8-460D-A588-9C88BB131C95}" type="sibTrans" cxnId="{01E6631B-E99D-47B4-9523-161B3D4B6E5A}">
      <dgm:prSet/>
      <dgm:spPr/>
      <dgm:t>
        <a:bodyPr/>
        <a:lstStyle/>
        <a:p>
          <a:endParaRPr lang="ru-RU"/>
        </a:p>
      </dgm:t>
    </dgm:pt>
    <dgm:pt modelId="{EE8B4670-D970-4403-B0A8-BF847A28105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Дисбаланс образовательной нагрузки по основным линиям развития ребенка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27095B3-73C4-4267-9968-14A09CDBF920}" type="parTrans" cxnId="{6EFE5B2E-9C2F-4528-BA5C-2A802727A5A8}">
      <dgm:prSet/>
      <dgm:spPr/>
      <dgm:t>
        <a:bodyPr/>
        <a:lstStyle/>
        <a:p>
          <a:endParaRPr lang="ru-RU"/>
        </a:p>
      </dgm:t>
    </dgm:pt>
    <dgm:pt modelId="{C604582D-5F76-4C62-A47D-881F7BC3793F}" type="sibTrans" cxnId="{6EFE5B2E-9C2F-4528-BA5C-2A802727A5A8}">
      <dgm:prSet/>
      <dgm:spPr/>
      <dgm:t>
        <a:bodyPr/>
        <a:lstStyle/>
        <a:p>
          <a:endParaRPr lang="ru-RU"/>
        </a:p>
      </dgm:t>
    </dgm:pt>
    <dgm:pt modelId="{D584B042-C652-4C94-AD4B-40B753F7B315}" type="pres">
      <dgm:prSet presAssocID="{9069841C-1604-4BB7-9DE5-778495C410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845840-75D6-4878-ADB7-61FB6B4EEF06}" type="pres">
      <dgm:prSet presAssocID="{E45FF224-2EE3-4A73-9C9E-5946CB636276}" presName="root" presStyleCnt="0"/>
      <dgm:spPr/>
    </dgm:pt>
    <dgm:pt modelId="{117AFC9A-2FB5-4AAC-BE0D-68E15893BCC0}" type="pres">
      <dgm:prSet presAssocID="{E45FF224-2EE3-4A73-9C9E-5946CB636276}" presName="rootComposite" presStyleCnt="0"/>
      <dgm:spPr/>
    </dgm:pt>
    <dgm:pt modelId="{FB296D7F-5397-409E-B49A-6B8A4464F773}" type="pres">
      <dgm:prSet presAssocID="{E45FF224-2EE3-4A73-9C9E-5946CB636276}" presName="rootText" presStyleLbl="node1" presStyleIdx="0" presStyleCnt="3"/>
      <dgm:spPr/>
      <dgm:t>
        <a:bodyPr/>
        <a:lstStyle/>
        <a:p>
          <a:endParaRPr lang="ru-RU"/>
        </a:p>
      </dgm:t>
    </dgm:pt>
    <dgm:pt modelId="{74F7FF08-CB9C-438E-8F36-BDA8E987B4CD}" type="pres">
      <dgm:prSet presAssocID="{E45FF224-2EE3-4A73-9C9E-5946CB636276}" presName="rootConnector" presStyleLbl="node1" presStyleIdx="0" presStyleCnt="3"/>
      <dgm:spPr/>
      <dgm:t>
        <a:bodyPr/>
        <a:lstStyle/>
        <a:p>
          <a:endParaRPr lang="ru-RU"/>
        </a:p>
      </dgm:t>
    </dgm:pt>
    <dgm:pt modelId="{2C792A70-E6B7-4624-8728-E3674FA6F027}" type="pres">
      <dgm:prSet presAssocID="{E45FF224-2EE3-4A73-9C9E-5946CB636276}" presName="childShape" presStyleCnt="0"/>
      <dgm:spPr/>
    </dgm:pt>
    <dgm:pt modelId="{5B230EB6-DB42-4F64-A4F9-C3A5FC4AD749}" type="pres">
      <dgm:prSet presAssocID="{C4BDC45E-2DA5-4E24-8D83-11E6BAA841BF}" presName="root" presStyleCnt="0"/>
      <dgm:spPr/>
    </dgm:pt>
    <dgm:pt modelId="{429CF7A9-8FB4-4D19-8727-EFAC9C6547BC}" type="pres">
      <dgm:prSet presAssocID="{C4BDC45E-2DA5-4E24-8D83-11E6BAA841BF}" presName="rootComposite" presStyleCnt="0"/>
      <dgm:spPr/>
    </dgm:pt>
    <dgm:pt modelId="{72ED79E2-FD6B-4CBF-90F1-95325DE03F16}" type="pres">
      <dgm:prSet presAssocID="{C4BDC45E-2DA5-4E24-8D83-11E6BAA841BF}" presName="rootText" presStyleLbl="node1" presStyleIdx="1" presStyleCnt="3"/>
      <dgm:spPr/>
      <dgm:t>
        <a:bodyPr/>
        <a:lstStyle/>
        <a:p>
          <a:endParaRPr lang="ru-RU"/>
        </a:p>
      </dgm:t>
    </dgm:pt>
    <dgm:pt modelId="{7E727D79-834A-402E-9533-269336BD89AB}" type="pres">
      <dgm:prSet presAssocID="{C4BDC45E-2DA5-4E24-8D83-11E6BAA841BF}" presName="rootConnector" presStyleLbl="node1" presStyleIdx="1" presStyleCnt="3"/>
      <dgm:spPr/>
      <dgm:t>
        <a:bodyPr/>
        <a:lstStyle/>
        <a:p>
          <a:endParaRPr lang="ru-RU"/>
        </a:p>
      </dgm:t>
    </dgm:pt>
    <dgm:pt modelId="{34084659-C606-4D57-8E5C-3FB958EA70B0}" type="pres">
      <dgm:prSet presAssocID="{C4BDC45E-2DA5-4E24-8D83-11E6BAA841BF}" presName="childShape" presStyleCnt="0"/>
      <dgm:spPr/>
    </dgm:pt>
    <dgm:pt modelId="{6650171E-01D4-4F2D-A32B-A2999896AEC0}" type="pres">
      <dgm:prSet presAssocID="{EE8B4670-D970-4403-B0A8-BF847A281050}" presName="root" presStyleCnt="0"/>
      <dgm:spPr/>
    </dgm:pt>
    <dgm:pt modelId="{4ADA384E-D87A-4579-A8B9-9BBCA623B8D1}" type="pres">
      <dgm:prSet presAssocID="{EE8B4670-D970-4403-B0A8-BF847A281050}" presName="rootComposite" presStyleCnt="0"/>
      <dgm:spPr/>
    </dgm:pt>
    <dgm:pt modelId="{F1945B5B-089F-4234-8A09-5297B07A33F0}" type="pres">
      <dgm:prSet presAssocID="{EE8B4670-D970-4403-B0A8-BF847A281050}" presName="rootText" presStyleLbl="node1" presStyleIdx="2" presStyleCnt="3" custScaleX="105638" custScaleY="115789"/>
      <dgm:spPr/>
      <dgm:t>
        <a:bodyPr/>
        <a:lstStyle/>
        <a:p>
          <a:endParaRPr lang="ru-RU"/>
        </a:p>
      </dgm:t>
    </dgm:pt>
    <dgm:pt modelId="{BC1AF582-106E-4D65-96F3-DE8F4DF77DE9}" type="pres">
      <dgm:prSet presAssocID="{EE8B4670-D970-4403-B0A8-BF847A281050}" presName="rootConnector" presStyleLbl="node1" presStyleIdx="2" presStyleCnt="3"/>
      <dgm:spPr/>
      <dgm:t>
        <a:bodyPr/>
        <a:lstStyle/>
        <a:p>
          <a:endParaRPr lang="ru-RU"/>
        </a:p>
      </dgm:t>
    </dgm:pt>
    <dgm:pt modelId="{94233EDD-F465-44B3-85CD-FB7CEC01C7B1}" type="pres">
      <dgm:prSet presAssocID="{EE8B4670-D970-4403-B0A8-BF847A281050}" presName="childShape" presStyleCnt="0"/>
      <dgm:spPr/>
    </dgm:pt>
  </dgm:ptLst>
  <dgm:cxnLst>
    <dgm:cxn modelId="{BA22D7EA-4F2D-4EB7-8FE4-B12153026CEF}" type="presOf" srcId="{EE8B4670-D970-4403-B0A8-BF847A281050}" destId="{F1945B5B-089F-4234-8A09-5297B07A33F0}" srcOrd="0" destOrd="0" presId="urn:microsoft.com/office/officeart/2005/8/layout/hierarchy3"/>
    <dgm:cxn modelId="{6EFE5B2E-9C2F-4528-BA5C-2A802727A5A8}" srcId="{9069841C-1604-4BB7-9DE5-778495C4101C}" destId="{EE8B4670-D970-4403-B0A8-BF847A281050}" srcOrd="2" destOrd="0" parTransId="{D27095B3-73C4-4267-9968-14A09CDBF920}" sibTransId="{C604582D-5F76-4C62-A47D-881F7BC3793F}"/>
    <dgm:cxn modelId="{05680317-6897-46CA-9009-BFC1DA9463CA}" type="presOf" srcId="{C4BDC45E-2DA5-4E24-8D83-11E6BAA841BF}" destId="{72ED79E2-FD6B-4CBF-90F1-95325DE03F16}" srcOrd="0" destOrd="0" presId="urn:microsoft.com/office/officeart/2005/8/layout/hierarchy3"/>
    <dgm:cxn modelId="{01E6631B-E99D-47B4-9523-161B3D4B6E5A}" srcId="{9069841C-1604-4BB7-9DE5-778495C4101C}" destId="{C4BDC45E-2DA5-4E24-8D83-11E6BAA841BF}" srcOrd="1" destOrd="0" parTransId="{55EBF521-E3FB-4DCB-A081-11FEC1E8D47E}" sibTransId="{259F1DDB-71A8-460D-A588-9C88BB131C95}"/>
    <dgm:cxn modelId="{AF7BA75E-EBEA-4418-A883-834E5165A752}" type="presOf" srcId="{C4BDC45E-2DA5-4E24-8D83-11E6BAA841BF}" destId="{7E727D79-834A-402E-9533-269336BD89AB}" srcOrd="1" destOrd="0" presId="urn:microsoft.com/office/officeart/2005/8/layout/hierarchy3"/>
    <dgm:cxn modelId="{EA90AD9C-E9E4-4B8C-A7E6-ED49A2A132F7}" type="presOf" srcId="{E45FF224-2EE3-4A73-9C9E-5946CB636276}" destId="{74F7FF08-CB9C-438E-8F36-BDA8E987B4CD}" srcOrd="1" destOrd="0" presId="urn:microsoft.com/office/officeart/2005/8/layout/hierarchy3"/>
    <dgm:cxn modelId="{C319B3F9-C8DA-453B-9E7D-86668258F5CA}" type="presOf" srcId="{9069841C-1604-4BB7-9DE5-778495C4101C}" destId="{D584B042-C652-4C94-AD4B-40B753F7B315}" srcOrd="0" destOrd="0" presId="urn:microsoft.com/office/officeart/2005/8/layout/hierarchy3"/>
    <dgm:cxn modelId="{4A6D5231-0104-4E49-BE82-19CCB6AB0D1C}" srcId="{9069841C-1604-4BB7-9DE5-778495C4101C}" destId="{E45FF224-2EE3-4A73-9C9E-5946CB636276}" srcOrd="0" destOrd="0" parTransId="{5AAD442A-FAD9-4415-B045-827325262B2D}" sibTransId="{264E87D3-8385-4F1D-A35B-54EA63B5FC4D}"/>
    <dgm:cxn modelId="{B1D20613-89A2-4232-A968-8A6F88ED1142}" type="presOf" srcId="{E45FF224-2EE3-4A73-9C9E-5946CB636276}" destId="{FB296D7F-5397-409E-B49A-6B8A4464F773}" srcOrd="0" destOrd="0" presId="urn:microsoft.com/office/officeart/2005/8/layout/hierarchy3"/>
    <dgm:cxn modelId="{F2262557-8A25-4856-A785-09F2D3F5994F}" type="presOf" srcId="{EE8B4670-D970-4403-B0A8-BF847A281050}" destId="{BC1AF582-106E-4D65-96F3-DE8F4DF77DE9}" srcOrd="1" destOrd="0" presId="urn:microsoft.com/office/officeart/2005/8/layout/hierarchy3"/>
    <dgm:cxn modelId="{1C3E7DEE-8E39-485D-A7F5-DAAAA57323EA}" type="presParOf" srcId="{D584B042-C652-4C94-AD4B-40B753F7B315}" destId="{5A845840-75D6-4878-ADB7-61FB6B4EEF06}" srcOrd="0" destOrd="0" presId="urn:microsoft.com/office/officeart/2005/8/layout/hierarchy3"/>
    <dgm:cxn modelId="{E326365A-B13B-4D38-84F8-A7C5E8BD33E6}" type="presParOf" srcId="{5A845840-75D6-4878-ADB7-61FB6B4EEF06}" destId="{117AFC9A-2FB5-4AAC-BE0D-68E15893BCC0}" srcOrd="0" destOrd="0" presId="urn:microsoft.com/office/officeart/2005/8/layout/hierarchy3"/>
    <dgm:cxn modelId="{111F1A11-10E4-41B1-95A6-968B2BD0350B}" type="presParOf" srcId="{117AFC9A-2FB5-4AAC-BE0D-68E15893BCC0}" destId="{FB296D7F-5397-409E-B49A-6B8A4464F773}" srcOrd="0" destOrd="0" presId="urn:microsoft.com/office/officeart/2005/8/layout/hierarchy3"/>
    <dgm:cxn modelId="{534B1F88-BFFF-4759-95A4-D5599CBB3B64}" type="presParOf" srcId="{117AFC9A-2FB5-4AAC-BE0D-68E15893BCC0}" destId="{74F7FF08-CB9C-438E-8F36-BDA8E987B4CD}" srcOrd="1" destOrd="0" presId="urn:microsoft.com/office/officeart/2005/8/layout/hierarchy3"/>
    <dgm:cxn modelId="{21B1DACF-E064-40F0-99ED-7B5D45670C71}" type="presParOf" srcId="{5A845840-75D6-4878-ADB7-61FB6B4EEF06}" destId="{2C792A70-E6B7-4624-8728-E3674FA6F027}" srcOrd="1" destOrd="0" presId="urn:microsoft.com/office/officeart/2005/8/layout/hierarchy3"/>
    <dgm:cxn modelId="{557067FB-5451-4E7A-97D9-663CEED70D51}" type="presParOf" srcId="{D584B042-C652-4C94-AD4B-40B753F7B315}" destId="{5B230EB6-DB42-4F64-A4F9-C3A5FC4AD749}" srcOrd="1" destOrd="0" presId="urn:microsoft.com/office/officeart/2005/8/layout/hierarchy3"/>
    <dgm:cxn modelId="{12C5CEEF-E34B-4F19-A54D-F9C1B13BA022}" type="presParOf" srcId="{5B230EB6-DB42-4F64-A4F9-C3A5FC4AD749}" destId="{429CF7A9-8FB4-4D19-8727-EFAC9C6547BC}" srcOrd="0" destOrd="0" presId="urn:microsoft.com/office/officeart/2005/8/layout/hierarchy3"/>
    <dgm:cxn modelId="{5A637FAC-D2C5-4527-9B3D-C153707F60CF}" type="presParOf" srcId="{429CF7A9-8FB4-4D19-8727-EFAC9C6547BC}" destId="{72ED79E2-FD6B-4CBF-90F1-95325DE03F16}" srcOrd="0" destOrd="0" presId="urn:microsoft.com/office/officeart/2005/8/layout/hierarchy3"/>
    <dgm:cxn modelId="{F3EF2973-A0DB-4F0C-857B-1C3354654EA4}" type="presParOf" srcId="{429CF7A9-8FB4-4D19-8727-EFAC9C6547BC}" destId="{7E727D79-834A-402E-9533-269336BD89AB}" srcOrd="1" destOrd="0" presId="urn:microsoft.com/office/officeart/2005/8/layout/hierarchy3"/>
    <dgm:cxn modelId="{347B5E87-4FA0-4E77-8BF6-259FA16BC660}" type="presParOf" srcId="{5B230EB6-DB42-4F64-A4F9-C3A5FC4AD749}" destId="{34084659-C606-4D57-8E5C-3FB958EA70B0}" srcOrd="1" destOrd="0" presId="urn:microsoft.com/office/officeart/2005/8/layout/hierarchy3"/>
    <dgm:cxn modelId="{6CB63ECD-3275-48A3-A1CF-157AC3D51536}" type="presParOf" srcId="{D584B042-C652-4C94-AD4B-40B753F7B315}" destId="{6650171E-01D4-4F2D-A32B-A2999896AEC0}" srcOrd="2" destOrd="0" presId="urn:microsoft.com/office/officeart/2005/8/layout/hierarchy3"/>
    <dgm:cxn modelId="{1457C58B-7A09-4520-A132-5BED23D7E250}" type="presParOf" srcId="{6650171E-01D4-4F2D-A32B-A2999896AEC0}" destId="{4ADA384E-D87A-4579-A8B9-9BBCA623B8D1}" srcOrd="0" destOrd="0" presId="urn:microsoft.com/office/officeart/2005/8/layout/hierarchy3"/>
    <dgm:cxn modelId="{854FE897-1EE3-4000-9A2C-FB14515D84B5}" type="presParOf" srcId="{4ADA384E-D87A-4579-A8B9-9BBCA623B8D1}" destId="{F1945B5B-089F-4234-8A09-5297B07A33F0}" srcOrd="0" destOrd="0" presId="urn:microsoft.com/office/officeart/2005/8/layout/hierarchy3"/>
    <dgm:cxn modelId="{F34B13E9-C4FD-4934-9E4E-40133BC078E2}" type="presParOf" srcId="{4ADA384E-D87A-4579-A8B9-9BBCA623B8D1}" destId="{BC1AF582-106E-4D65-96F3-DE8F4DF77DE9}" srcOrd="1" destOrd="0" presId="urn:microsoft.com/office/officeart/2005/8/layout/hierarchy3"/>
    <dgm:cxn modelId="{239127DC-D1EF-458F-9B76-93CE4B75D9A4}" type="presParOf" srcId="{6650171E-01D4-4F2D-A32B-A2999896AEC0}" destId="{94233EDD-F465-44B3-85CD-FB7CEC01C7B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0C12A-DF27-40EC-9194-889E18FCD64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84A29-0D40-4F3B-9D0C-B1CDEED4B721}">
      <dgm:prSet custT="1"/>
      <dgm:spPr/>
      <dgm:t>
        <a:bodyPr/>
        <a:lstStyle/>
        <a:p>
          <a:pPr algn="ctr"/>
          <a:r>
            <a:rPr lang="ru-RU" sz="900" dirty="0" smtClean="0"/>
            <a:t>   </a:t>
          </a:r>
          <a:r>
            <a:rPr lang="ru-RU" sz="900" i="0" dirty="0" smtClean="0"/>
            <a:t>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От качества работы воспитателя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F265E9EB-EA96-4F5A-955E-D439E753FDD2}" type="parTrans" cxnId="{0E0DCD50-B6E5-494B-8328-443A416BC4B9}">
      <dgm:prSet/>
      <dgm:spPr/>
      <dgm:t>
        <a:bodyPr/>
        <a:lstStyle/>
        <a:p>
          <a:endParaRPr lang="ru-RU"/>
        </a:p>
      </dgm:t>
    </dgm:pt>
    <dgm:pt modelId="{BC0ECCD4-99A0-4EAF-8EDE-1EFF44DB8B3A}" type="sibTrans" cxnId="{0E0DCD50-B6E5-494B-8328-443A416BC4B9}">
      <dgm:prSet/>
      <dgm:spPr/>
      <dgm:t>
        <a:bodyPr/>
        <a:lstStyle/>
        <a:p>
          <a:endParaRPr lang="ru-RU"/>
        </a:p>
      </dgm:t>
    </dgm:pt>
    <dgm:pt modelId="{96201A25-38A3-4D42-994C-E08B144B1BED}">
      <dgm:prSet/>
      <dgm:spPr/>
      <dgm:t>
        <a:bodyPr/>
        <a:lstStyle/>
        <a:p>
          <a:r>
            <a:rPr lang="ru-RU" dirty="0" smtClean="0"/>
            <a:t>От отношений, которые сложились в коллективе</a:t>
          </a:r>
          <a:endParaRPr lang="ru-RU" dirty="0"/>
        </a:p>
      </dgm:t>
    </dgm:pt>
    <dgm:pt modelId="{8EB6DAFD-FB4A-4010-A7DB-3BA7F9819B48}" type="parTrans" cxnId="{4218DB28-7CBB-4355-AE1D-92B530F07899}">
      <dgm:prSet/>
      <dgm:spPr/>
      <dgm:t>
        <a:bodyPr/>
        <a:lstStyle/>
        <a:p>
          <a:endParaRPr lang="ru-RU"/>
        </a:p>
      </dgm:t>
    </dgm:pt>
    <dgm:pt modelId="{0AC77556-E8DA-44DA-AA2A-1F2B83D5FB7D}" type="sibTrans" cxnId="{4218DB28-7CBB-4355-AE1D-92B530F07899}">
      <dgm:prSet/>
      <dgm:spPr/>
      <dgm:t>
        <a:bodyPr/>
        <a:lstStyle/>
        <a:p>
          <a:endParaRPr lang="ru-RU"/>
        </a:p>
      </dgm:t>
    </dgm:pt>
    <dgm:pt modelId="{C43ED27A-07A3-4A7B-8237-CBB28C9D5DC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 условий, которые создает руководитель для творческого поиска новых методов и форм работы с детьми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ECDDB2A-0E25-4EEA-A370-FA1FCAF11903}" type="parTrans" cxnId="{E081B639-772D-4440-A808-8C2A181CE5F6}">
      <dgm:prSet/>
      <dgm:spPr/>
      <dgm:t>
        <a:bodyPr/>
        <a:lstStyle/>
        <a:p>
          <a:endParaRPr lang="ru-RU"/>
        </a:p>
      </dgm:t>
    </dgm:pt>
    <dgm:pt modelId="{13489D04-7243-4D9D-BC4F-4B9E0FFCD412}" type="sibTrans" cxnId="{E081B639-772D-4440-A808-8C2A181CE5F6}">
      <dgm:prSet/>
      <dgm:spPr/>
      <dgm:t>
        <a:bodyPr/>
        <a:lstStyle/>
        <a:p>
          <a:endParaRPr lang="ru-RU"/>
        </a:p>
      </dgm:t>
    </dgm:pt>
    <dgm:pt modelId="{3EF615A1-2502-469D-BB12-52AD522DE61E}">
      <dgm:prSet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От объективной оценки результатов деятельности каждого сотрудника</a:t>
          </a:r>
          <a:r>
            <a:rPr lang="ru-RU" sz="900" dirty="0" smtClean="0"/>
            <a:t>.</a:t>
          </a:r>
          <a:endParaRPr lang="ru-RU" sz="900" dirty="0"/>
        </a:p>
      </dgm:t>
    </dgm:pt>
    <dgm:pt modelId="{74D6274E-16E5-4F68-B1FB-52787BF79BFA}" type="parTrans" cxnId="{FE3284E7-47A1-4BD5-B0E9-6162FFEF3921}">
      <dgm:prSet/>
      <dgm:spPr/>
      <dgm:t>
        <a:bodyPr/>
        <a:lstStyle/>
        <a:p>
          <a:endParaRPr lang="ru-RU"/>
        </a:p>
      </dgm:t>
    </dgm:pt>
    <dgm:pt modelId="{F8154DED-C8D3-4988-95CC-AED23DBA5F8A}" type="sibTrans" cxnId="{FE3284E7-47A1-4BD5-B0E9-6162FFEF3921}">
      <dgm:prSet/>
      <dgm:spPr/>
      <dgm:t>
        <a:bodyPr/>
        <a:lstStyle/>
        <a:p>
          <a:endParaRPr lang="ru-RU"/>
        </a:p>
      </dgm:t>
    </dgm:pt>
    <dgm:pt modelId="{30DC65A8-CBA8-4C50-84D9-FD062778DEE5}" type="pres">
      <dgm:prSet presAssocID="{1C20C12A-DF27-40EC-9194-889E18FCD6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C77ACA-8B95-4F5C-8F1A-496FE9436756}" type="pres">
      <dgm:prSet presAssocID="{3EF615A1-2502-469D-BB12-52AD522DE6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18CEC-F0BA-4E55-B2C3-551B3579D6E3}" type="pres">
      <dgm:prSet presAssocID="{F8154DED-C8D3-4988-95CC-AED23DBA5F8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3BD5257-6451-4BB4-9F44-680640BCF1BC}" type="pres">
      <dgm:prSet presAssocID="{F8154DED-C8D3-4988-95CC-AED23DBA5F8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83C36C2-E126-459E-9549-0DA11ACD8696}" type="pres">
      <dgm:prSet presAssocID="{C43ED27A-07A3-4A7B-8237-CBB28C9D5DC0}" presName="node" presStyleLbl="node1" presStyleIdx="1" presStyleCnt="4" custScaleX="124615" custScaleY="12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1981D-656F-43E6-90F5-7DBDDDD535DA}" type="pres">
      <dgm:prSet presAssocID="{13489D04-7243-4D9D-BC4F-4B9E0FFCD41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25DF42B-5D3F-43D4-B49C-B2B8661D66D2}" type="pres">
      <dgm:prSet presAssocID="{13489D04-7243-4D9D-BC4F-4B9E0FFCD4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A2166DD-5F0C-4335-8C17-F73309E62EF2}" type="pres">
      <dgm:prSet presAssocID="{96201A25-38A3-4D42-994C-E08B144B1B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28C51-0FA3-438B-8B23-8E2C6F52CC11}" type="pres">
      <dgm:prSet presAssocID="{0AC77556-E8DA-44DA-AA2A-1F2B83D5FB7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EC1D187-4E4C-4CB7-8845-0E23221A7344}" type="pres">
      <dgm:prSet presAssocID="{0AC77556-E8DA-44DA-AA2A-1F2B83D5FB7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E0124A2-81E5-448F-AACF-3B9E43179FCA}" type="pres">
      <dgm:prSet presAssocID="{39A84A29-0D40-4F3B-9D0C-B1CDEED4B7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B8547-38C6-4426-B233-B10E4C7257CE}" type="pres">
      <dgm:prSet presAssocID="{BC0ECCD4-99A0-4EAF-8EDE-1EFF44DB8B3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AA1BF38-E297-47B1-849C-6E38C785AB09}" type="pres">
      <dgm:prSet presAssocID="{BC0ECCD4-99A0-4EAF-8EDE-1EFF44DB8B3A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A7214AE-5C7D-4951-93AA-F30753FC4F92}" type="presOf" srcId="{0AC77556-E8DA-44DA-AA2A-1F2B83D5FB7D}" destId="{1EC1D187-4E4C-4CB7-8845-0E23221A7344}" srcOrd="1" destOrd="0" presId="urn:microsoft.com/office/officeart/2005/8/layout/cycle2"/>
    <dgm:cxn modelId="{E081B639-772D-4440-A808-8C2A181CE5F6}" srcId="{1C20C12A-DF27-40EC-9194-889E18FCD642}" destId="{C43ED27A-07A3-4A7B-8237-CBB28C9D5DC0}" srcOrd="1" destOrd="0" parTransId="{2ECDDB2A-0E25-4EEA-A370-FA1FCAF11903}" sibTransId="{13489D04-7243-4D9D-BC4F-4B9E0FFCD412}"/>
    <dgm:cxn modelId="{660624E8-B28C-44D3-9ABC-CE1F41952E25}" type="presOf" srcId="{1C20C12A-DF27-40EC-9194-889E18FCD642}" destId="{30DC65A8-CBA8-4C50-84D9-FD062778DEE5}" srcOrd="0" destOrd="0" presId="urn:microsoft.com/office/officeart/2005/8/layout/cycle2"/>
    <dgm:cxn modelId="{CE58747B-40C5-41B5-BBBE-7FB65314EBF6}" type="presOf" srcId="{13489D04-7243-4D9D-BC4F-4B9E0FFCD412}" destId="{BAB1981D-656F-43E6-90F5-7DBDDDD535DA}" srcOrd="0" destOrd="0" presId="urn:microsoft.com/office/officeart/2005/8/layout/cycle2"/>
    <dgm:cxn modelId="{6F664ADA-01F1-4E16-95E6-609BFD751984}" type="presOf" srcId="{BC0ECCD4-99A0-4EAF-8EDE-1EFF44DB8B3A}" destId="{5AA1BF38-E297-47B1-849C-6E38C785AB09}" srcOrd="1" destOrd="0" presId="urn:microsoft.com/office/officeart/2005/8/layout/cycle2"/>
    <dgm:cxn modelId="{A360BBF0-0D85-41F1-B886-3776D6B86E52}" type="presOf" srcId="{96201A25-38A3-4D42-994C-E08B144B1BED}" destId="{AA2166DD-5F0C-4335-8C17-F73309E62EF2}" srcOrd="0" destOrd="0" presId="urn:microsoft.com/office/officeart/2005/8/layout/cycle2"/>
    <dgm:cxn modelId="{FE3284E7-47A1-4BD5-B0E9-6162FFEF3921}" srcId="{1C20C12A-DF27-40EC-9194-889E18FCD642}" destId="{3EF615A1-2502-469D-BB12-52AD522DE61E}" srcOrd="0" destOrd="0" parTransId="{74D6274E-16E5-4F68-B1FB-52787BF79BFA}" sibTransId="{F8154DED-C8D3-4988-95CC-AED23DBA5F8A}"/>
    <dgm:cxn modelId="{78D65D66-7635-42BD-85D5-C911827D52F3}" type="presOf" srcId="{F8154DED-C8D3-4988-95CC-AED23DBA5F8A}" destId="{03BD5257-6451-4BB4-9F44-680640BCF1BC}" srcOrd="1" destOrd="0" presId="urn:microsoft.com/office/officeart/2005/8/layout/cycle2"/>
    <dgm:cxn modelId="{3416BB54-CA77-482F-996C-E910A0FF2EFC}" type="presOf" srcId="{C43ED27A-07A3-4A7B-8237-CBB28C9D5DC0}" destId="{083C36C2-E126-459E-9549-0DA11ACD8696}" srcOrd="0" destOrd="0" presId="urn:microsoft.com/office/officeart/2005/8/layout/cycle2"/>
    <dgm:cxn modelId="{4218DB28-7CBB-4355-AE1D-92B530F07899}" srcId="{1C20C12A-DF27-40EC-9194-889E18FCD642}" destId="{96201A25-38A3-4D42-994C-E08B144B1BED}" srcOrd="2" destOrd="0" parTransId="{8EB6DAFD-FB4A-4010-A7DB-3BA7F9819B48}" sibTransId="{0AC77556-E8DA-44DA-AA2A-1F2B83D5FB7D}"/>
    <dgm:cxn modelId="{DBFC7494-85D7-4BD4-8B70-962C88F3E316}" type="presOf" srcId="{13489D04-7243-4D9D-BC4F-4B9E0FFCD412}" destId="{C25DF42B-5D3F-43D4-B49C-B2B8661D66D2}" srcOrd="1" destOrd="0" presId="urn:microsoft.com/office/officeart/2005/8/layout/cycle2"/>
    <dgm:cxn modelId="{69CA6509-D877-42B5-8C3D-AA9A2018360C}" type="presOf" srcId="{BC0ECCD4-99A0-4EAF-8EDE-1EFF44DB8B3A}" destId="{3F6B8547-38C6-4426-B233-B10E4C7257CE}" srcOrd="0" destOrd="0" presId="urn:microsoft.com/office/officeart/2005/8/layout/cycle2"/>
    <dgm:cxn modelId="{A1F47CD1-B4FA-40A0-B73C-CCF0226B71AD}" type="presOf" srcId="{39A84A29-0D40-4F3B-9D0C-B1CDEED4B721}" destId="{AE0124A2-81E5-448F-AACF-3B9E43179FCA}" srcOrd="0" destOrd="0" presId="urn:microsoft.com/office/officeart/2005/8/layout/cycle2"/>
    <dgm:cxn modelId="{29C5A2F6-F2E2-4451-9622-46D71D3C85DE}" type="presOf" srcId="{F8154DED-C8D3-4988-95CC-AED23DBA5F8A}" destId="{70418CEC-F0BA-4E55-B2C3-551B3579D6E3}" srcOrd="0" destOrd="0" presId="urn:microsoft.com/office/officeart/2005/8/layout/cycle2"/>
    <dgm:cxn modelId="{D9D3C578-7DFE-4EE5-99A2-55EDB5C60723}" type="presOf" srcId="{0AC77556-E8DA-44DA-AA2A-1F2B83D5FB7D}" destId="{59C28C51-0FA3-438B-8B23-8E2C6F52CC11}" srcOrd="0" destOrd="0" presId="urn:microsoft.com/office/officeart/2005/8/layout/cycle2"/>
    <dgm:cxn modelId="{E799D441-DE90-45CD-AF7C-60F54E6CD67C}" type="presOf" srcId="{3EF615A1-2502-469D-BB12-52AD522DE61E}" destId="{0FC77ACA-8B95-4F5C-8F1A-496FE9436756}" srcOrd="0" destOrd="0" presId="urn:microsoft.com/office/officeart/2005/8/layout/cycle2"/>
    <dgm:cxn modelId="{0E0DCD50-B6E5-494B-8328-443A416BC4B9}" srcId="{1C20C12A-DF27-40EC-9194-889E18FCD642}" destId="{39A84A29-0D40-4F3B-9D0C-B1CDEED4B721}" srcOrd="3" destOrd="0" parTransId="{F265E9EB-EA96-4F5A-955E-D439E753FDD2}" sibTransId="{BC0ECCD4-99A0-4EAF-8EDE-1EFF44DB8B3A}"/>
    <dgm:cxn modelId="{9E71B37A-E465-49A6-9FFC-460233A3DBA0}" type="presParOf" srcId="{30DC65A8-CBA8-4C50-84D9-FD062778DEE5}" destId="{0FC77ACA-8B95-4F5C-8F1A-496FE9436756}" srcOrd="0" destOrd="0" presId="urn:microsoft.com/office/officeart/2005/8/layout/cycle2"/>
    <dgm:cxn modelId="{F45F73C8-89A6-4B97-BD43-C4C62A95EB62}" type="presParOf" srcId="{30DC65A8-CBA8-4C50-84D9-FD062778DEE5}" destId="{70418CEC-F0BA-4E55-B2C3-551B3579D6E3}" srcOrd="1" destOrd="0" presId="urn:microsoft.com/office/officeart/2005/8/layout/cycle2"/>
    <dgm:cxn modelId="{78BF5089-CF97-4170-B469-627DB3984717}" type="presParOf" srcId="{70418CEC-F0BA-4E55-B2C3-551B3579D6E3}" destId="{03BD5257-6451-4BB4-9F44-680640BCF1BC}" srcOrd="0" destOrd="0" presId="urn:microsoft.com/office/officeart/2005/8/layout/cycle2"/>
    <dgm:cxn modelId="{EC33D8C0-07C3-4F93-BCFE-CD731E9BB9B9}" type="presParOf" srcId="{30DC65A8-CBA8-4C50-84D9-FD062778DEE5}" destId="{083C36C2-E126-459E-9549-0DA11ACD8696}" srcOrd="2" destOrd="0" presId="urn:microsoft.com/office/officeart/2005/8/layout/cycle2"/>
    <dgm:cxn modelId="{3DA784BB-B782-4C8B-A6F6-A74AE7AB68C3}" type="presParOf" srcId="{30DC65A8-CBA8-4C50-84D9-FD062778DEE5}" destId="{BAB1981D-656F-43E6-90F5-7DBDDDD535DA}" srcOrd="3" destOrd="0" presId="urn:microsoft.com/office/officeart/2005/8/layout/cycle2"/>
    <dgm:cxn modelId="{C23CC249-A90F-4250-B2D4-3355C44D0BD1}" type="presParOf" srcId="{BAB1981D-656F-43E6-90F5-7DBDDDD535DA}" destId="{C25DF42B-5D3F-43D4-B49C-B2B8661D66D2}" srcOrd="0" destOrd="0" presId="urn:microsoft.com/office/officeart/2005/8/layout/cycle2"/>
    <dgm:cxn modelId="{DAEF02DD-D1EC-4C66-AC2A-C0C5A126682E}" type="presParOf" srcId="{30DC65A8-CBA8-4C50-84D9-FD062778DEE5}" destId="{AA2166DD-5F0C-4335-8C17-F73309E62EF2}" srcOrd="4" destOrd="0" presId="urn:microsoft.com/office/officeart/2005/8/layout/cycle2"/>
    <dgm:cxn modelId="{77A3221D-02C9-44CF-8010-DF5806B1A078}" type="presParOf" srcId="{30DC65A8-CBA8-4C50-84D9-FD062778DEE5}" destId="{59C28C51-0FA3-438B-8B23-8E2C6F52CC11}" srcOrd="5" destOrd="0" presId="urn:microsoft.com/office/officeart/2005/8/layout/cycle2"/>
    <dgm:cxn modelId="{1DFC2D6E-68B8-418E-9A64-8ACB26E80DD6}" type="presParOf" srcId="{59C28C51-0FA3-438B-8B23-8E2C6F52CC11}" destId="{1EC1D187-4E4C-4CB7-8845-0E23221A7344}" srcOrd="0" destOrd="0" presId="urn:microsoft.com/office/officeart/2005/8/layout/cycle2"/>
    <dgm:cxn modelId="{B42D317A-4827-4956-8038-A3CCC53080EE}" type="presParOf" srcId="{30DC65A8-CBA8-4C50-84D9-FD062778DEE5}" destId="{AE0124A2-81E5-448F-AACF-3B9E43179FCA}" srcOrd="6" destOrd="0" presId="urn:microsoft.com/office/officeart/2005/8/layout/cycle2"/>
    <dgm:cxn modelId="{B8662800-CEB3-40B7-967A-7043CDD14BB1}" type="presParOf" srcId="{30DC65A8-CBA8-4C50-84D9-FD062778DEE5}" destId="{3F6B8547-38C6-4426-B233-B10E4C7257CE}" srcOrd="7" destOrd="0" presId="urn:microsoft.com/office/officeart/2005/8/layout/cycle2"/>
    <dgm:cxn modelId="{E5E171B4-C138-46B3-AED9-6E61BD2A23B3}" type="presParOf" srcId="{3F6B8547-38C6-4426-B233-B10E4C7257CE}" destId="{5AA1BF38-E297-47B1-849C-6E38C785AB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38042-3A73-4702-9C18-5A300AF998B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B8B29-EA36-4D97-801C-FF2BE3976F2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качество образовательного процесса  (элементами которого являются содержание, организация, дети, педагоги, взаимодействие педагогов и детей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060D5ED-873E-484E-AAE8-0D75D482A942}" type="parTrans" cxnId="{83C7D9E9-7BA6-406B-B1C2-E9CFE26BAF2B}">
      <dgm:prSet/>
      <dgm:spPr/>
      <dgm:t>
        <a:bodyPr/>
        <a:lstStyle/>
        <a:p>
          <a:endParaRPr lang="ru-RU"/>
        </a:p>
      </dgm:t>
    </dgm:pt>
    <dgm:pt modelId="{A50A6BDE-D61B-4152-B608-AB5AB15987F3}" type="sibTrans" cxnId="{83C7D9E9-7BA6-406B-B1C2-E9CFE26BAF2B}">
      <dgm:prSet/>
      <dgm:spPr/>
      <dgm:t>
        <a:bodyPr/>
        <a:lstStyle/>
        <a:p>
          <a:endParaRPr lang="ru-RU"/>
        </a:p>
      </dgm:t>
    </dgm:pt>
    <dgm:pt modelId="{112A684B-56BE-4B69-B2F0-F1EFB740713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качество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ресурсо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обеспечения (ресурсы и условия, необходимые для образовательного процесса);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CFC3E11-D3B9-49F4-B97E-A86D65EAADF1}" type="parTrans" cxnId="{7B9F693A-EAF5-4998-95CF-5F8510D257A2}">
      <dgm:prSet/>
      <dgm:spPr/>
      <dgm:t>
        <a:bodyPr/>
        <a:lstStyle/>
        <a:p>
          <a:endParaRPr lang="ru-RU"/>
        </a:p>
      </dgm:t>
    </dgm:pt>
    <dgm:pt modelId="{7C1F79C2-A1DC-49A0-B3AA-56BAF2B85073}" type="sibTrans" cxnId="{7B9F693A-EAF5-4998-95CF-5F8510D257A2}">
      <dgm:prSet/>
      <dgm:spPr/>
      <dgm:t>
        <a:bodyPr/>
        <a:lstStyle/>
        <a:p>
          <a:endParaRPr lang="ru-RU"/>
        </a:p>
      </dgm:t>
    </dgm:pt>
    <dgm:pt modelId="{01F44CCF-CCB3-4080-AC02-02EFE46B39C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качество управления;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ECA9B31-AB1B-41A6-A0B7-FA30AB222365}" type="parTrans" cxnId="{5C42B05A-9CA5-46C2-9DB1-0427B00DFBAC}">
      <dgm:prSet/>
      <dgm:spPr/>
      <dgm:t>
        <a:bodyPr/>
        <a:lstStyle/>
        <a:p>
          <a:endParaRPr lang="ru-RU"/>
        </a:p>
      </dgm:t>
    </dgm:pt>
    <dgm:pt modelId="{50931C3C-9B60-427C-9F54-B29145FCB0A8}" type="sibTrans" cxnId="{5C42B05A-9CA5-46C2-9DB1-0427B00DFBAC}">
      <dgm:prSet/>
      <dgm:spPr/>
      <dgm:t>
        <a:bodyPr/>
        <a:lstStyle/>
        <a:p>
          <a:endParaRPr lang="ru-RU"/>
        </a:p>
      </dgm:t>
    </dgm:pt>
    <dgm:pt modelId="{D51A13C8-52D4-4710-A681-D61D29DCBAC5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качество результатов работы образовательной системы в дошкольном учреждении 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8B9FAB7-802D-48E3-922D-1564339497EA}" type="parTrans" cxnId="{C685D090-21C1-4117-838C-1ADCF9611334}">
      <dgm:prSet/>
      <dgm:spPr/>
      <dgm:t>
        <a:bodyPr/>
        <a:lstStyle/>
        <a:p>
          <a:endParaRPr lang="ru-RU"/>
        </a:p>
      </dgm:t>
    </dgm:pt>
    <dgm:pt modelId="{AB1C86EA-B6BC-4CC4-A8ED-13B53D2FE3C2}" type="sibTrans" cxnId="{C685D090-21C1-4117-838C-1ADCF9611334}">
      <dgm:prSet/>
      <dgm:spPr/>
      <dgm:t>
        <a:bodyPr/>
        <a:lstStyle/>
        <a:p>
          <a:endParaRPr lang="ru-RU"/>
        </a:p>
      </dgm:t>
    </dgm:pt>
    <dgm:pt modelId="{D5C69C4B-06A0-4140-BA02-410ABEAF03F6}" type="pres">
      <dgm:prSet presAssocID="{48D38042-3A73-4702-9C18-5A300AF998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38ED3-DC52-4BC6-BC5C-9917D34812BA}" type="pres">
      <dgm:prSet presAssocID="{2D1B8B29-EA36-4D97-801C-FF2BE3976F22}" presName="Name5" presStyleLbl="vennNode1" presStyleIdx="0" presStyleCnt="4" custScaleX="210056" custScaleY="219609" custLinFactNeighborX="19594" custLinFactNeighborY="-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45829-E1CC-4822-9EFA-F7D0096483A8}" type="pres">
      <dgm:prSet presAssocID="{A50A6BDE-D61B-4152-B608-AB5AB15987F3}" presName="space" presStyleCnt="0"/>
      <dgm:spPr/>
    </dgm:pt>
    <dgm:pt modelId="{8D598498-9A73-43A8-8DCB-3453E768A61F}" type="pres">
      <dgm:prSet presAssocID="{112A684B-56BE-4B69-B2F0-F1EFB7407134}" presName="Name5" presStyleLbl="vennNode1" presStyleIdx="1" presStyleCnt="4" custScaleX="175246" custScaleY="189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5EE70-9A91-4A1C-8CFD-A73895A09E55}" type="pres">
      <dgm:prSet presAssocID="{7C1F79C2-A1DC-49A0-B3AA-56BAF2B85073}" presName="space" presStyleCnt="0"/>
      <dgm:spPr/>
    </dgm:pt>
    <dgm:pt modelId="{A2303738-CDEE-4B40-91C6-DEC273FAED7C}" type="pres">
      <dgm:prSet presAssocID="{01F44CCF-CCB3-4080-AC02-02EFE46B39C1}" presName="Name5" presStyleLbl="vennNode1" presStyleIdx="2" presStyleCnt="4" custScaleX="150764" custScaleY="163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B6240-EDB7-4602-A515-C09309C13533}" type="pres">
      <dgm:prSet presAssocID="{50931C3C-9B60-427C-9F54-B29145FCB0A8}" presName="space" presStyleCnt="0"/>
      <dgm:spPr/>
    </dgm:pt>
    <dgm:pt modelId="{8B07FE50-74EE-4D54-9925-928B1448A349}" type="pres">
      <dgm:prSet presAssocID="{D51A13C8-52D4-4710-A681-D61D29DCBAC5}" presName="Name5" presStyleLbl="vennNode1" presStyleIdx="3" presStyleCnt="4" custScaleX="178560" custScaleY="179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46952-9C2E-4899-BC0F-9675DC23DAEF}" type="presOf" srcId="{01F44CCF-CCB3-4080-AC02-02EFE46B39C1}" destId="{A2303738-CDEE-4B40-91C6-DEC273FAED7C}" srcOrd="0" destOrd="0" presId="urn:microsoft.com/office/officeart/2005/8/layout/venn3"/>
    <dgm:cxn modelId="{5C42B05A-9CA5-46C2-9DB1-0427B00DFBAC}" srcId="{48D38042-3A73-4702-9C18-5A300AF998B7}" destId="{01F44CCF-CCB3-4080-AC02-02EFE46B39C1}" srcOrd="2" destOrd="0" parTransId="{9ECA9B31-AB1B-41A6-A0B7-FA30AB222365}" sibTransId="{50931C3C-9B60-427C-9F54-B29145FCB0A8}"/>
    <dgm:cxn modelId="{7997B366-7FF7-446A-A7F1-CC08767F2544}" type="presOf" srcId="{D51A13C8-52D4-4710-A681-D61D29DCBAC5}" destId="{8B07FE50-74EE-4D54-9925-928B1448A349}" srcOrd="0" destOrd="0" presId="urn:microsoft.com/office/officeart/2005/8/layout/venn3"/>
    <dgm:cxn modelId="{C685D090-21C1-4117-838C-1ADCF9611334}" srcId="{48D38042-3A73-4702-9C18-5A300AF998B7}" destId="{D51A13C8-52D4-4710-A681-D61D29DCBAC5}" srcOrd="3" destOrd="0" parTransId="{68B9FAB7-802D-48E3-922D-1564339497EA}" sibTransId="{AB1C86EA-B6BC-4CC4-A8ED-13B53D2FE3C2}"/>
    <dgm:cxn modelId="{6CCA8327-DCA0-4AB8-8E29-89E6F0BA77EB}" type="presOf" srcId="{2D1B8B29-EA36-4D97-801C-FF2BE3976F22}" destId="{24F38ED3-DC52-4BC6-BC5C-9917D34812BA}" srcOrd="0" destOrd="0" presId="urn:microsoft.com/office/officeart/2005/8/layout/venn3"/>
    <dgm:cxn modelId="{83C7D9E9-7BA6-406B-B1C2-E9CFE26BAF2B}" srcId="{48D38042-3A73-4702-9C18-5A300AF998B7}" destId="{2D1B8B29-EA36-4D97-801C-FF2BE3976F22}" srcOrd="0" destOrd="0" parTransId="{4060D5ED-873E-484E-AAE8-0D75D482A942}" sibTransId="{A50A6BDE-D61B-4152-B608-AB5AB15987F3}"/>
    <dgm:cxn modelId="{E992B1DD-C07E-41D4-A08B-F0EEAE7ED58D}" type="presOf" srcId="{112A684B-56BE-4B69-B2F0-F1EFB7407134}" destId="{8D598498-9A73-43A8-8DCB-3453E768A61F}" srcOrd="0" destOrd="0" presId="urn:microsoft.com/office/officeart/2005/8/layout/venn3"/>
    <dgm:cxn modelId="{5C3C3F63-7EE3-4EA2-9C47-701E34C02A9A}" type="presOf" srcId="{48D38042-3A73-4702-9C18-5A300AF998B7}" destId="{D5C69C4B-06A0-4140-BA02-410ABEAF03F6}" srcOrd="0" destOrd="0" presId="urn:microsoft.com/office/officeart/2005/8/layout/venn3"/>
    <dgm:cxn modelId="{7B9F693A-EAF5-4998-95CF-5F8510D257A2}" srcId="{48D38042-3A73-4702-9C18-5A300AF998B7}" destId="{112A684B-56BE-4B69-B2F0-F1EFB7407134}" srcOrd="1" destOrd="0" parTransId="{ACFC3E11-D3B9-49F4-B97E-A86D65EAADF1}" sibTransId="{7C1F79C2-A1DC-49A0-B3AA-56BAF2B85073}"/>
    <dgm:cxn modelId="{DAA1DE29-1845-44A2-8971-8A8D2E66A6CE}" type="presParOf" srcId="{D5C69C4B-06A0-4140-BA02-410ABEAF03F6}" destId="{24F38ED3-DC52-4BC6-BC5C-9917D34812BA}" srcOrd="0" destOrd="0" presId="urn:microsoft.com/office/officeart/2005/8/layout/venn3"/>
    <dgm:cxn modelId="{0685BC79-620C-41BD-A4BC-655298310439}" type="presParOf" srcId="{D5C69C4B-06A0-4140-BA02-410ABEAF03F6}" destId="{F9445829-E1CC-4822-9EFA-F7D0096483A8}" srcOrd="1" destOrd="0" presId="urn:microsoft.com/office/officeart/2005/8/layout/venn3"/>
    <dgm:cxn modelId="{806721E0-45C6-4BA6-B2E9-A5A9F9C0F032}" type="presParOf" srcId="{D5C69C4B-06A0-4140-BA02-410ABEAF03F6}" destId="{8D598498-9A73-43A8-8DCB-3453E768A61F}" srcOrd="2" destOrd="0" presId="urn:microsoft.com/office/officeart/2005/8/layout/venn3"/>
    <dgm:cxn modelId="{FC3D888C-4E62-4ACA-A75B-001C4DED8F0E}" type="presParOf" srcId="{D5C69C4B-06A0-4140-BA02-410ABEAF03F6}" destId="{26C5EE70-9A91-4A1C-8CFD-A73895A09E55}" srcOrd="3" destOrd="0" presId="urn:microsoft.com/office/officeart/2005/8/layout/venn3"/>
    <dgm:cxn modelId="{A53C0089-2D5C-403E-8EC8-23CCE06B992F}" type="presParOf" srcId="{D5C69C4B-06A0-4140-BA02-410ABEAF03F6}" destId="{A2303738-CDEE-4B40-91C6-DEC273FAED7C}" srcOrd="4" destOrd="0" presId="urn:microsoft.com/office/officeart/2005/8/layout/venn3"/>
    <dgm:cxn modelId="{DA8126AF-F7D1-4C23-B237-55966EB44194}" type="presParOf" srcId="{D5C69C4B-06A0-4140-BA02-410ABEAF03F6}" destId="{9EBB6240-EDB7-4602-A515-C09309C13533}" srcOrd="5" destOrd="0" presId="urn:microsoft.com/office/officeart/2005/8/layout/venn3"/>
    <dgm:cxn modelId="{104F91E4-C8BE-44B9-918D-8D67DB8B509C}" type="presParOf" srcId="{D5C69C4B-06A0-4140-BA02-410ABEAF03F6}" destId="{8B07FE50-74EE-4D54-9925-928B1448A34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96D7F-5397-409E-B49A-6B8A4464F773}">
      <dsp:nvSpPr>
        <dsp:cNvPr id="0" name=""/>
        <dsp:cNvSpPr/>
      </dsp:nvSpPr>
      <dsp:spPr>
        <a:xfrm>
          <a:off x="4586" y="1536561"/>
          <a:ext cx="1711523" cy="855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Вариативность дошкольного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50" y="1561625"/>
        <a:ext cx="1661395" cy="805633"/>
      </dsp:txXfrm>
    </dsp:sp>
    <dsp:sp modelId="{72ED79E2-FD6B-4CBF-90F1-95325DE03F16}">
      <dsp:nvSpPr>
        <dsp:cNvPr id="0" name=""/>
        <dsp:cNvSpPr/>
      </dsp:nvSpPr>
      <dsp:spPr>
        <a:xfrm>
          <a:off x="2143990" y="1536561"/>
          <a:ext cx="1711523" cy="855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Преобладание занятий как основной формы обучения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9054" y="1561625"/>
        <a:ext cx="1661395" cy="805633"/>
      </dsp:txXfrm>
    </dsp:sp>
    <dsp:sp modelId="{F1945B5B-089F-4234-8A09-5297B07A33F0}">
      <dsp:nvSpPr>
        <dsp:cNvPr id="0" name=""/>
        <dsp:cNvSpPr/>
      </dsp:nvSpPr>
      <dsp:spPr>
        <a:xfrm>
          <a:off x="4283394" y="1536561"/>
          <a:ext cx="1808019" cy="9908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Дисбаланс образовательной нагрузки по основным линиям развития ребенка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2416" y="1565583"/>
        <a:ext cx="1749975" cy="932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77ACA-8B95-4F5C-8F1A-496FE9436756}">
      <dsp:nvSpPr>
        <dsp:cNvPr id="0" name=""/>
        <dsp:cNvSpPr/>
      </dsp:nvSpPr>
      <dsp:spPr>
        <a:xfrm>
          <a:off x="3326167" y="1645"/>
          <a:ext cx="1404416" cy="140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От объективной оценки результатов деятельности каждого сотрудника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531839" y="207317"/>
        <a:ext cx="993072" cy="993072"/>
      </dsp:txXfrm>
    </dsp:sp>
    <dsp:sp modelId="{70418CEC-F0BA-4E55-B2C3-551B3579D6E3}">
      <dsp:nvSpPr>
        <dsp:cNvPr id="0" name=""/>
        <dsp:cNvSpPr/>
      </dsp:nvSpPr>
      <dsp:spPr>
        <a:xfrm rot="2700000">
          <a:off x="4565299" y="1141092"/>
          <a:ext cx="274618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77364" y="1206763"/>
        <a:ext cx="192233" cy="284394"/>
      </dsp:txXfrm>
    </dsp:sp>
    <dsp:sp modelId="{083C36C2-E126-459E-9549-0DA11ACD8696}">
      <dsp:nvSpPr>
        <dsp:cNvPr id="0" name=""/>
        <dsp:cNvSpPr/>
      </dsp:nvSpPr>
      <dsp:spPr>
        <a:xfrm>
          <a:off x="4644183" y="1293090"/>
          <a:ext cx="1750113" cy="1803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условий, которые создает руководитель для творческого поиска новых методов и форм работы с детьми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0481" y="1557171"/>
        <a:ext cx="1237517" cy="1275094"/>
      </dsp:txXfrm>
    </dsp:sp>
    <dsp:sp modelId="{BAB1981D-656F-43E6-90F5-7DBDDDD535DA}">
      <dsp:nvSpPr>
        <dsp:cNvPr id="0" name=""/>
        <dsp:cNvSpPr/>
      </dsp:nvSpPr>
      <dsp:spPr>
        <a:xfrm rot="8100000">
          <a:off x="4576291" y="2763362"/>
          <a:ext cx="274618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646611" y="2829033"/>
        <a:ext cx="192233" cy="284394"/>
      </dsp:txXfrm>
    </dsp:sp>
    <dsp:sp modelId="{AA2166DD-5F0C-4335-8C17-F73309E62EF2}">
      <dsp:nvSpPr>
        <dsp:cNvPr id="0" name=""/>
        <dsp:cNvSpPr/>
      </dsp:nvSpPr>
      <dsp:spPr>
        <a:xfrm>
          <a:off x="3326167" y="2983374"/>
          <a:ext cx="1404416" cy="140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 отношений, которые сложились в коллективе</a:t>
          </a:r>
          <a:endParaRPr lang="ru-RU" sz="1300" kern="1200" dirty="0"/>
        </a:p>
      </dsp:txBody>
      <dsp:txXfrm>
        <a:off x="3531839" y="3189046"/>
        <a:ext cx="993072" cy="993072"/>
      </dsp:txXfrm>
    </dsp:sp>
    <dsp:sp modelId="{59C28C51-0FA3-438B-8B23-8E2C6F52CC11}">
      <dsp:nvSpPr>
        <dsp:cNvPr id="0" name=""/>
        <dsp:cNvSpPr/>
      </dsp:nvSpPr>
      <dsp:spPr>
        <a:xfrm rot="13500000">
          <a:off x="3103854" y="2710622"/>
          <a:ext cx="373111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199395" y="2844994"/>
        <a:ext cx="261178" cy="284394"/>
      </dsp:txXfrm>
    </dsp:sp>
    <dsp:sp modelId="{AE0124A2-81E5-448F-AACF-3B9E43179FCA}">
      <dsp:nvSpPr>
        <dsp:cNvPr id="0" name=""/>
        <dsp:cNvSpPr/>
      </dsp:nvSpPr>
      <dsp:spPr>
        <a:xfrm>
          <a:off x="1835303" y="1492510"/>
          <a:ext cx="1404416" cy="140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   </a:t>
          </a:r>
          <a:r>
            <a:rPr lang="ru-RU" sz="900" i="0" kern="1200" dirty="0" smtClean="0"/>
            <a:t> 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От качества работы воспитателя</a:t>
          </a:r>
          <a:endParaRPr lang="ru-RU" sz="1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0975" y="1698182"/>
        <a:ext cx="993072" cy="993072"/>
      </dsp:txXfrm>
    </dsp:sp>
    <dsp:sp modelId="{3F6B8547-38C6-4426-B233-B10E4C7257CE}">
      <dsp:nvSpPr>
        <dsp:cNvPr id="0" name=""/>
        <dsp:cNvSpPr/>
      </dsp:nvSpPr>
      <dsp:spPr>
        <a:xfrm rot="18900000">
          <a:off x="3088921" y="1219757"/>
          <a:ext cx="373111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105313" y="1354129"/>
        <a:ext cx="261178" cy="284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8ED3-DC52-4BC6-BC5C-9917D34812BA}">
      <dsp:nvSpPr>
        <dsp:cNvPr id="0" name=""/>
        <dsp:cNvSpPr/>
      </dsp:nvSpPr>
      <dsp:spPr>
        <a:xfrm>
          <a:off x="39865" y="981585"/>
          <a:ext cx="1953890" cy="20427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1191" tIns="15240" rIns="5119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качество образовательного процесса  (элементами которого являются содержание, организация, дети, педагоги, взаимодействие педагогов и детей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06" y="1280739"/>
        <a:ext cx="1381608" cy="1444441"/>
      </dsp:txXfrm>
    </dsp:sp>
    <dsp:sp modelId="{8D598498-9A73-43A8-8DCB-3453E768A61F}">
      <dsp:nvSpPr>
        <dsp:cNvPr id="0" name=""/>
        <dsp:cNvSpPr/>
      </dsp:nvSpPr>
      <dsp:spPr>
        <a:xfrm>
          <a:off x="1771268" y="1152128"/>
          <a:ext cx="1630095" cy="1759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1191" tIns="15240" rIns="5119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качество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ресурсо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обеспечения (ресурсы и условия, необходимые для образовательного процесса);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9990" y="1409836"/>
        <a:ext cx="1152651" cy="1244327"/>
      </dsp:txXfrm>
    </dsp:sp>
    <dsp:sp modelId="{A2303738-CDEE-4B40-91C6-DEC273FAED7C}">
      <dsp:nvSpPr>
        <dsp:cNvPr id="0" name=""/>
        <dsp:cNvSpPr/>
      </dsp:nvSpPr>
      <dsp:spPr>
        <a:xfrm>
          <a:off x="3215329" y="1270883"/>
          <a:ext cx="1402370" cy="1522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1191" tIns="15240" rIns="5119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качество управления;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0701" y="1493809"/>
        <a:ext cx="991626" cy="1076380"/>
      </dsp:txXfrm>
    </dsp:sp>
    <dsp:sp modelId="{8B07FE50-74EE-4D54-9925-928B1448A349}">
      <dsp:nvSpPr>
        <dsp:cNvPr id="0" name=""/>
        <dsp:cNvSpPr/>
      </dsp:nvSpPr>
      <dsp:spPr>
        <a:xfrm>
          <a:off x="4431664" y="1195255"/>
          <a:ext cx="1660921" cy="16734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1191" tIns="15240" rIns="5119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качество результатов работы образовательной системы в дошкольном учреждении 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4900" y="1440332"/>
        <a:ext cx="1174449" cy="118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AB6D2-D8C8-42EF-9185-B69769AD022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95C08B-AF1D-4FF7-BD69-037EFCBAA0E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8143056" cy="1584176"/>
          </a:xfrm>
        </p:spPr>
        <p:txBody>
          <a:bodyPr/>
          <a:lstStyle/>
          <a:p>
            <a:pPr algn="ctr"/>
            <a:r>
              <a:rPr lang="ru-RU" sz="4000" b="0" i="1" cap="all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 качества дошкольного образования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5769847" y="4981133"/>
            <a:ext cx="530345" cy="46409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Picture 2" descr="C:\Documents and Settings\Рита\Мои документы\Мои рисунки\443602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Таким образом, качество дошкольного образования это интеграция:</a:t>
            </a: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Гарантированной реализации минимальных стандартов образования, т.е. качества образовательного процесса в дошкольном образовательном учреждении, позволяющего ребенку как субъекту образовательного процесса гарантированно достичь уровня образованности, обеспечивающего переход на следующую образовательную ступень – начальной школы.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2.Способности субъектов образования ставить цели в различных контекстах и достигать их: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качества полноценного,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возрастосообразного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развития ребенка, сохранения его здоровья;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качества профессионально-личностных достижений педагогов дошкольного образовательного учреждения;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качества управления системой дошкольного образования;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3.Способности отвечать требованиям и ожиданиям основных и косвенных потребителей и заинтересованных сторон, т.е. качества результатов дошкольного образования, удовлетворяющего ожиданиям и запросам потребителей (в первую очередь – родителей) и соответствующего государственным нормативам.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4.Стремления к совершенствованию, т.е. стремления не только к реальному, но и к потенциальному качеству образования в  дошкольном образовательном учреждении.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Следовательно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качество дошкольного образования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– обобщенная мера эффективности деятельности дошкольного образовательного учреждения, проявляющаяся в гарантировании уровня предоставляемых образовательных услуг, который удовлетворяет ожидания и запросы потребителей и соответствует государственным нормативам.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4838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A04DA3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ФГТ введены для обеспечения каждому ребенку того самого равного старта, который позволит ему успешно обучаться в школе, необходимо определенным образом стандартизировать содержание дошкольного образования, в каком бы образовательном учреждении (или в семье) ребенок его ни получал. </a:t>
            </a:r>
          </a:p>
        </p:txBody>
      </p:sp>
    </p:spTree>
    <p:extLst>
      <p:ext uri="{BB962C8B-B14F-4D97-AF65-F5344CB8AC3E}">
        <p14:creationId xmlns:p14="http://schemas.microsoft.com/office/powerpoint/2010/main" val="10944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788"/>
            <a:ext cx="808990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0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вдения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ФГТ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75796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От чего же зависит 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качество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ДОУ?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40572"/>
              </p:ext>
            </p:extLst>
          </p:nvPr>
        </p:nvGraphicFramePr>
        <p:xfrm>
          <a:off x="395536" y="198884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5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8038744"/>
              </p:ext>
            </p:extLst>
          </p:nvPr>
        </p:nvGraphicFramePr>
        <p:xfrm>
          <a:off x="133164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качество образования - это объект мониторинга в дошкольном учреждении,  представляет  в виде четырех блоков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: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Calibri"/>
              </a:rPr>
              <a:t>Качество условий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Качество реализации образовательной программы ДОУ.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Наличие материальных и методических условий для реализации образовательной программы ДОУ.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Квалификация педагогов (с учетом наличия авторских разработок).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>
                <a:solidFill>
                  <a:prstClr val="black"/>
                </a:solidFill>
                <a:latin typeface="Calibri"/>
              </a:rPr>
              <a:t>Наличие условия для сохранения здоровья детей.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000" i="1" u="sng" dirty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Факторы, влияющие на качество дошкольного образования, могут быть разделены  на две группы – внутренние и внешние.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4176464" cy="360040"/>
          </a:xfrm>
        </p:spPr>
        <p:txBody>
          <a:bodyPr/>
          <a:lstStyle/>
          <a:p>
            <a:r>
              <a:rPr lang="ru-RU" sz="1800" i="1" dirty="0">
                <a:latin typeface="Times New Roman"/>
                <a:ea typeface="Calibri"/>
              </a:rPr>
              <a:t>Внутренние</a:t>
            </a:r>
            <a:r>
              <a:rPr lang="ru-RU" sz="1800" dirty="0">
                <a:latin typeface="Times New Roman"/>
                <a:ea typeface="Calibri"/>
              </a:rPr>
              <a:t> </a:t>
            </a:r>
            <a:r>
              <a:rPr lang="ru-RU" sz="1800" i="1" dirty="0">
                <a:latin typeface="Times New Roman"/>
                <a:ea typeface="Calibri"/>
              </a:rPr>
              <a:t>факторы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64705"/>
            <a:ext cx="4391471" cy="504055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/>
                <a:ea typeface="Calibri"/>
              </a:rPr>
              <a:t>Внешние факторы</a:t>
            </a:r>
            <a:r>
              <a:rPr lang="ru-RU" sz="2000" dirty="0">
                <a:latin typeface="Times New Roman"/>
                <a:ea typeface="Calibri"/>
              </a:rPr>
              <a:t> 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1052736"/>
            <a:ext cx="4248472" cy="50405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те, которые входят в само определение качества дошкольного образования. То есть, насколько соответствует установленным требованиям (тому, что должно быть) фактические образовательная программа,  условия ее реализации и результаты ее освоения. 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Данные факторы являются  в значительной степени контролируемыми и поддающимися регулированию.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Например, при установлении соответствия разработанной и реализуемой образовательным учреждением основной общеобразовательной программы дошкольного образования федеральным государственным требованиям к структуре основной общеобразовательной программы дошкольного образования (или ФГОС дошкольного образования) необходимо учитывать, по сути, степень ее соответствия (или просто соответствие):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- принципу интеграции образовательных областей;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- принципу развивающего образования;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- комплексно-тематическому принципу построения образовательного процесса;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- специфике условий осуществления образовательного процесса;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- виду и приоритетным направлениям деятельности ДОУ;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- личностно-ориентированному характеру образования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и т.п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9" y="1196752"/>
            <a:ext cx="4042792" cy="5163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те, которые связаны с внешними обстоятельствами или внешней по отношению к дошкольному образованию средой.  Они влияют в той или иной степени на качество дошкольного образования,  но являются плохо контролируемыми и регулируемыми. Среди них можно выделить: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влияние семьи;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социально-экономические  факторы (например, значительная дифференциация регионов РФ по социально-экономическим условиям);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конкурентные факторы (наличие или отсутствие конкуренции);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индивидуальные особенности детей (как физические, так и психологические);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уровень развития детей на «входе» в дошкольное образование (так называемые исходные данные)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 др.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9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Далее - при установлении соответствия фактических условий реализации основной общеобразовательной программы дошкольного образования требованиям к условиям реализации основной общеобразовательной программы дошкольного образования (или ФГОС дошкольного образования) необходимо учитывать степень  их соответствия (в некоторых случаях просто наличие) следующего: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обеспеченность кадрами и уровень их квалификации;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наличие необходимой нормативной правовой базы;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состояние предметно-развивающей среды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др. 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 установлении соответствия фактических  результатов основной общеобразовательной программы дошкольного образования требованиям к  планируемым результатам освоения основной общеобразовательной программы дошкольного образования (или ФГОС дошкольного образования) необходимо учитывать степень    </a:t>
            </a:r>
            <a:r>
              <a:rPr lang="ru-RU" sz="1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(или просто наличие) 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- интегративных качеств.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Все вышеперечисленное может быть отнесено как к параметрам, характеризующим качество дошкольного образования, так и к внутренним факторам, влияющим на его качество. Регулирование данных факторов – компетенция, в первую очередь,  самих образовательных учреждений и их учредителей. 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buClr>
                <a:srgbClr val="A04DA3"/>
              </a:buClr>
            </a:pPr>
            <a:endParaRPr lang="ru-RU" sz="12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Света\Desktop\DCIM\106_PANA\P1060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582" y="2276872"/>
            <a:ext cx="2112610" cy="1585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E:\осень2012\P1013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47" y="3212976"/>
            <a:ext cx="2112235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осень2012\P1013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80" y="4077072"/>
            <a:ext cx="2671373" cy="2003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1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08912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Качество образования – комплексная характеристика образования, выражающая степень его соответствия федеральным государственным  образовательным стандартам и федеральным государственным требованиями или потребностям заказчика в том числе степень достижения планируемых результатов образовательной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E:\осень2012\P1013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" y="3573016"/>
            <a:ext cx="3631479" cy="27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оспитатель года\P1013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343920" cy="25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503096" cy="12961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 – наиболее полная реализация права граждан РФ на получение качественного дошкольного образования.</a:t>
            </a:r>
            <a:br>
              <a:rPr lang="ru-RU" sz="24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632520" cy="306430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задачи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-выбрать  единый подход к пониманию качества дошкольного образования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-обеспечить согласованность деятельности и системы дошкольного образования, в том числе образовательных организаций, органов управления образованием, организаций, осуществляющих научно- методическое, методическое, ресурсное и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информационно</a:t>
            </a:r>
          </a:p>
          <a:p>
            <a:pPr algn="l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технологическое обеспечение образовательной деятельности и управления системой образования, оценку качества образования, на всех уровнях управления образованием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2808312"/>
          </a:xfrm>
        </p:spPr>
        <p:txBody>
          <a:bodyPr/>
          <a:lstStyle/>
          <a:p>
            <a:r>
              <a:rPr lang="ru-RU" sz="2800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и показатели оценки качества дошкольного образования на уровне дошкольного образовательного </a:t>
            </a:r>
            <a:r>
              <a:rPr lang="ru-RU" sz="2800" i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sz="2800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E:\воспитатель года\PB163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9" y="3861048"/>
            <a:ext cx="3151427" cy="2363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оспитатель года\DSCN1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6689"/>
            <a:ext cx="37444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930080" cy="1080120"/>
          </a:xfrm>
        </p:spPr>
        <p:txBody>
          <a:bodyPr/>
          <a:lstStyle/>
          <a:p>
            <a:r>
              <a:rPr lang="ru-RU" sz="28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Качество образовательных программ и их методического обеспечения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858072" cy="4176464"/>
          </a:xfrm>
        </p:spPr>
        <p:txBody>
          <a:bodyPr>
            <a:normAutofit fontScale="25000" lnSpcReduction="20000"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2.1.ОП ДОУ разработана  педагогами в соответствии с ФГТ к структуре основной общеобразовательной программы;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2.2.Содержание ОП обеспечивает всестороннее развитие ребенка по основным направлениям: физическое, познавательно-речевое, социально-личностное, художественно-эстетическое;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2.3.В ОП раскрыто содержание компонента ДОУ, учитывающее развитие индивидуальности ребенка в различных видах деятельности;0-3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2.4.В ОП дошкольного учреждения результат образования воспитанников определен с учетом становления начал   ключевых компетентностей детей: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деятельностной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, коммуникативной, социальной, информационной и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здоровьесберегающей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2.5.Программно-методическое обеспечение образовательного процесса обеспечивает физическое, познавательно-речевое, социально- личностное, художественно-эстетическое развитие воспитанников;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2.6.Программно-методическое обеспечение образовательного процесса издано и рекомендовано не ранее 90-х годов.0-3</a:t>
            </a:r>
            <a:r>
              <a:rPr lang="en-US" sz="5600" dirty="0">
                <a:solidFill>
                  <a:schemeClr val="accent3">
                    <a:lumMod val="50000"/>
                  </a:schemeClr>
                </a:solidFill>
                <a:latin typeface="Book Antiqua"/>
              </a:rPr>
              <a:t>  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5600" dirty="0">
              <a:solidFill>
                <a:schemeClr val="accent3">
                  <a:lumMod val="50000"/>
                </a:schemeClr>
              </a:solidFill>
              <a:latin typeface="Book Antiqua"/>
            </a:endParaRPr>
          </a:p>
          <a:p>
            <a:pPr marL="137160" lvl="0">
              <a:buClr>
                <a:prstClr val="white">
                  <a:shade val="95000"/>
                </a:prstClr>
              </a:buClr>
              <a:buSzPct val="65000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Максимальный балл  - 18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792088"/>
          </a:xfrm>
        </p:spPr>
        <p:txBody>
          <a:bodyPr/>
          <a:lstStyle/>
          <a:p>
            <a:r>
              <a:rPr lang="ru-RU" sz="20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Сохранение физического и психического здоровья воспитанников ДОУ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642048" cy="2945616"/>
          </a:xfrm>
        </p:spPr>
        <p:txBody>
          <a:bodyPr>
            <a:normAutofit fontScale="25000" lnSpcReduction="20000"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3.1.Наличие стратегии дошкольного учреждения по реализации муниципальных программ («Здоровый дошкольник» и др.);0-3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3.2.Снижение количества заболеваний детей (за последние 3 года);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3.3.Увеличение количества дней, фактически проведенных воспитанниками в детском саду (за последние 3 года);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3.4.Отсутствие отрицательной динамики карантинов по инфекционным заболеваниям ( за последние 3 года);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3.5. Осуществление наблюдения и контроля состояния психофизического здоровья детей (программы сохранения и укрепления здоровья воспитанников, система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оздоровительной работы, система закаливания и др.);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3.6. Процент выполнения натуральных норм питания по основным продуктам;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3.7. Соблюдение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гигиенического режима в образовательном учреждении (подтверждается отсутствием невыполненных предписаний органов СЭН);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3.8. Отсутствие случаев детского травматизма во время пребывания в ДОУ; 0-3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3.9. Осуществление динамики состояния здоровья и физического развития каждого ребенка. 0-3</a:t>
            </a:r>
            <a:endParaRPr lang="en-US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5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Максимальный балл - 27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6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8218112" cy="1080120"/>
          </a:xfrm>
        </p:spPr>
        <p:txBody>
          <a:bodyPr/>
          <a:lstStyle/>
          <a:p>
            <a:r>
              <a:rPr lang="ru-RU" sz="2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Обеспечение доступности качественного образования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7776864" cy="439248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7.1   Процент охвата детей дополнительными образовательными услугами; 0-3           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7.2. Поддержка и помощь семье в воспитании детей, не посещающих детский сад   в режиме кратковременного пребывания, патронаж ребенка в семье,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консультирование родителей и др.; 0-3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Book Antiqua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7.3.  Наличие дополнительных образовательных услуг, в том числе на  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внебюджетной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основе; 0-3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7.4. Наличие коллегиальных обсуждений педагогов, специалистов и родителей            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для выработки оптимального пути развития ребенка (проводятся  консилиумы и другие формы сотрудничества); 0-3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7.5. Использование разнообразных форм обучения родителей педагогическим знаниям (школы, тренинги и др.); 0-3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7.6. Наличие динамики повышения уровня удовлетворенности родителей деятельностью ДОУ. 0-3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Book Antiqua"/>
              </a:rPr>
              <a:t>                                                               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Максимальный балл - 18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Book Antiqua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32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864096"/>
          </a:xfrm>
        </p:spPr>
        <p:txBody>
          <a:bodyPr/>
          <a:lstStyle/>
          <a:p>
            <a:r>
              <a:rPr lang="ru-RU" sz="18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Ключевые компетентности как   показатели успешности ребенка и результат качества образовательных услуг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7992888" cy="475252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8.1.        Наличие динамики развития детей раннего и дошкольного возраста,  отражающей уровень социальной компетентности, как успешное (активное, результативное) установление отношений с разными людьми, понимание  ребенком своих чувств, желаний, действий, проявление которых наблюдается в отношении к окружающей действительности;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8.2. Наличие динамики развития детей раннего и дошкольного возраста, отражающей уровень коммуникативной компетентности;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8.3.Наличие динамики развития детей раннего и дошкольного возраста, отражающей уровень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деятельностной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компетентности;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8.4.Наличие динамики развития детей раннего и дошкольного возраста, отражающей уровень информационной компетентности;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8.5.Наличие динамики развития детей раннего и дошкольного возраста, отражающей уровень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здоровьесберегающей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компетентности;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8.6. Наличие в ДОУ системы комплексной психолого-педагогической диагностики,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отражающей динамику развития индивидуальных особенностей детей 5-7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лет;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8.7.Наличие в ДОУ системы комплексной психолого-педагогической диагностики,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отражающей динамику развития психических процессов детей раннего и  дошкольного возрастов; 0-3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8.8.Наличие психологического сопровождения детей с особыми   образовательными потребностями. 0-3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Book Antiqua"/>
              </a:rPr>
              <a:t>    </a:t>
            </a:r>
            <a:r>
              <a:rPr lang="ru-RU" sz="1400" dirty="0">
                <a:solidFill>
                  <a:prstClr val="white"/>
                </a:solidFill>
                <a:latin typeface="Times New Roman"/>
              </a:rPr>
              <a:t>Максимальный балл - 24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930080" cy="672104"/>
          </a:xfrm>
        </p:spPr>
        <p:txBody>
          <a:bodyPr/>
          <a:lstStyle/>
          <a:p>
            <a:r>
              <a:rPr lang="ru-RU" sz="2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Участие в федеральных, региональных, муниципальных, мероприятиях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704664"/>
            <a:ext cx="7835208" cy="2812568"/>
          </a:xfrm>
        </p:spPr>
        <p:txBody>
          <a:bodyPr>
            <a:normAutofit fontScale="77500" lnSpcReduction="20000"/>
          </a:bodyPr>
          <a:lstStyle/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10. 1 . Участие дошкольного учреждения в федеральных, региональных, муниципальных фестивалях, смотрах, конкурсах и т.п.; 0-3</a:t>
            </a:r>
          </a:p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endParaRPr lang="ru-RU" sz="25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10.2. Участие педагогов в конференциях, совещаниях, выставках, смотрах, фестивалях; 0-3</a:t>
            </a:r>
          </a:p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endParaRPr lang="ru-RU" sz="2500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10.3. Получение призовых мест за последние 3 года. 0-3</a:t>
            </a:r>
            <a:endParaRPr lang="en-US" sz="2500" dirty="0">
              <a:solidFill>
                <a:schemeClr val="accent3">
                  <a:lumMod val="75000"/>
                </a:schemeClr>
              </a:solidFill>
              <a:latin typeface="Book Antiqua"/>
            </a:endParaRPr>
          </a:p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endParaRPr lang="en-US" sz="2500" dirty="0">
              <a:solidFill>
                <a:schemeClr val="accent3">
                  <a:lumMod val="75000"/>
                </a:schemeClr>
              </a:solidFill>
              <a:latin typeface="Book Antiqua"/>
            </a:endParaRPr>
          </a:p>
          <a:p>
            <a:pPr marL="73152" lvl="0">
              <a:buClr>
                <a:prstClr val="white">
                  <a:shade val="95000"/>
                </a:prstClr>
              </a:buClr>
              <a:buSzPct val="65000"/>
            </a:pPr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Максимальный балл - 9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4021056"/>
          </a:xfrm>
        </p:spPr>
        <p:txBody>
          <a:bodyPr>
            <a:normAutofit/>
          </a:bodyPr>
          <a:lstStyle/>
          <a:p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ИТОГО:</a:t>
            </a:r>
            <a:b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Критериев- 10</a:t>
            </a:r>
            <a:b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Показателей- 63</a:t>
            </a:r>
            <a:b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Максимальное количество баллов - 189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50405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i="1" dirty="0" smtClean="0">
                <a:effectLst/>
                <a:latin typeface="Times New Roman"/>
                <a:ea typeface="Calibri"/>
                <a:cs typeface="Times New Roman"/>
              </a:rPr>
              <a:t>Качество </a:t>
            </a:r>
            <a:r>
              <a:rPr lang="ru-RU" sz="4800" i="1" dirty="0">
                <a:effectLst/>
                <a:latin typeface="Times New Roman"/>
                <a:ea typeface="Calibri"/>
                <a:cs typeface="Times New Roman"/>
              </a:rPr>
              <a:t>дошкольного образования -это качество жизни ребёнка</a:t>
            </a: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4000" dirty="0">
                <a:effectLst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ea typeface="Calibri"/>
                <a:cs typeface="Times New Roman"/>
              </a:rPr>
            </a:b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Сайт МБДОУ детский сад 12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8965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регламент оценки качества в ходе аттестации ДОУ</a:t>
            </a:r>
            <a:b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  оценки качества образования</a:t>
            </a:r>
            <a:r>
              <a:rPr lang="ru-RU" sz="1800" dirty="0">
                <a:solidFill>
                  <a:srgbClr val="775F55"/>
                </a:solidFill>
              </a:rPr>
              <a:t/>
            </a:r>
            <a:br>
              <a:rPr lang="ru-RU" sz="1800" dirty="0">
                <a:solidFill>
                  <a:srgbClr val="775F55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Качество результатов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в ДОУ системы стандартизированной диагностики, отражающей соответствие уровня развития ребенка возрастным ориентирам. 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Соответствие уровня развития детей возрастным ориентирам по данным диагностики ДОУ 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в ДОУ системы диагностики, отражающей динамику индивидуального развития детей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Наличие динамики развития детей (изменение соотношения детей, соответствующих и не соответствующих по показателям своего развития возрастным ориентирам).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в ДОУ психолого-педагогического сопровождения детей с особой исходной ситуацией развития.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Соответствие «модельного события»  и его рефлексии образовательной программе ДОУ.         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показателей здоровья детей.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Удовлетворенность родителей  качеством предоставляемого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31224" cy="636680"/>
          </a:xfrm>
        </p:spPr>
        <p:txBody>
          <a:bodyPr>
            <a:normAutofit/>
          </a:bodyPr>
          <a:lstStyle/>
          <a:p>
            <a:pPr marL="320040" lvl="0" indent="-320040" algn="ctr">
              <a:spcBef>
                <a:spcPts val="7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Качество условий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образовательной программы ДОУ.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материальных и методических условий для реализации образовательной программы ДОУ.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педагогов (с учетом наличия авторских разработок).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условия для сохранения здоровья детей.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3607" y="1196752"/>
            <a:ext cx="45719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крупной и мелкой моторики, отнесение ребёнка к группе здоровья.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Значительную часть критериев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познавательно-речевого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развития составляют психические познавательные процессы (память, внимание, мышление, воображение), т.к. они определяют личностное развитие ребёнка.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Наряду с ними выделены такие критерии как общее развитие речи (звукопроизношение, связная речь, фонематический анализ) и математика (операция построения графических моделей, состав числа, решение арифметических задач), т.к. они наиболее востребованы при поступлении ребёнка в школу.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Социально-личностное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характеризуется уровнем развития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произвольности поведения, мотивации, самооценки.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представлено уровнем развития креативности, целостно-художественного мышления, музыкального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7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программ: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Соответствие Закону РФ «Об образовании», Типовому положению о ДОУ, Уставу ДОУ. Быть рекомендованными к использованию в ДОУ Федеральным экспертным советом МОН РФ.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Светский характер содержания.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Построение программы на принципе личностно-ориентированного взаимодействия взрослых с детьми.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Ориентированность на общечеловеческую культуру и соответствие российским культурным традициям, содержать региональный компонент.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Развивающий характер программы.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Программа должна предусматривать организацию жизни детей в трех формах: занятия, совместная и самостоятельная, нерегламентированные виды деятельности.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В программе должно быть заложено оптимальное сочетание индивидуальной и совместной деятельности детей, предусматривать специфические  виды деятельности дошкольника (игра, изобразительная, музыкальная, театрализованная и т.д.).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Программа должна предусматривать возможность дифференцированного и индивидуального подхода к детям, включать описание развивающей среды, обеспечивать оптимальную нагрузку на ребенка.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При сочетании программ не должно быть дублирования содержания, противоречия к принципах их построения.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Авторские программы (разработанные  в ДОУ)  должны пройти соответствующую экспертизу.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8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ребенка на этапе завершения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компетентность; 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творческие способности (креативность);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 любознательность (исследовательский интерес); 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инициативность (самостоятельность, свобода, независимость);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Calibri"/>
              </a:rPr>
              <a:t>коммуникативность</a:t>
            </a:r>
            <a:r>
              <a:rPr lang="ru-RU" sz="1900" dirty="0">
                <a:solidFill>
                  <a:prstClr val="black"/>
                </a:solidFill>
                <a:latin typeface="Calibri"/>
              </a:rPr>
              <a:t> (социальные навыки),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 образ «Я» (базовое доверие, чувство защищенности);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 ответственность; </a:t>
            </a:r>
          </a:p>
          <a:p>
            <a:pPr marL="319088" lvl="0" indent="-319088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</a:pPr>
            <a:r>
              <a:rPr lang="ru-RU" sz="1900" dirty="0">
                <a:solidFill>
                  <a:prstClr val="black"/>
                </a:solidFill>
                <a:latin typeface="Calibri"/>
              </a:rPr>
              <a:t>произвольность</a:t>
            </a:r>
            <a:r>
              <a:rPr lang="ru-RU" sz="29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E:\Сайт МБДОУ детский сад 12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3000265" cy="2250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развивающей среды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Принцип дистанции, позиции при взаимодействии педагога с ребенком.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Принцип активности (ребенок должен быть творцом своего предметного окружения).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Принцип стабильности – динамичности.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Принцип комплексирования и гибкого зонирования.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Принцип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эмоциогенности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среды, индивидуальной комфортности и эмоционального благополучия каждого ребенка и взрослого.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Принцип сочетания привычных и неординарных элементов в эстетической организации среды.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Принцип открытости – закрытости.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Принцип учёта половых и возрастных различий детей.</a:t>
            </a:r>
          </a:p>
          <a:p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Сайт МБДОУ детский сад 12\DSCN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834222"/>
            <a:ext cx="2566864" cy="1925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Качество дошкольного   образования</a:t>
            </a:r>
            <a:r>
              <a:rPr lang="ru-RU" sz="2200" b="1" dirty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-   это такая организация педагогического процесса в детском саду, при которой уровень  воспитанности и развития каждого ребенка увеличивается в соответствии с учетом его личностных  возрастных и физических особенностей в процессе воспитания и обучения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E:\Сайт МБДОУ детский сад 12\Фото 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54" y="1654957"/>
            <a:ext cx="5921482" cy="48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1929</Words>
  <Application>Microsoft Office PowerPoint</Application>
  <PresentationFormat>Экран (4:3)</PresentationFormat>
  <Paragraphs>201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Оценка качества дошкольного образования</vt:lpstr>
      <vt:lpstr>Цель – наиболее полная реализация права граждан РФ на получение качественного дошкольного образования. </vt:lpstr>
      <vt:lpstr>Примерный регламент оценки качества в ходе аттестации ДОУ Критерии  оценки качества образования </vt:lpstr>
      <vt:lpstr>Качество условий</vt:lpstr>
      <vt:lpstr>  </vt:lpstr>
      <vt:lpstr>Критерии оценки программ:</vt:lpstr>
      <vt:lpstr>Возрастные характеристики ребенка на этапе завершения дошкольного образования</vt:lpstr>
      <vt:lpstr>Критерии оценки развивающей среды в ДОУ</vt:lpstr>
      <vt:lpstr>  Качество дошкольного   образования  -   это такая организация педагогического процесса в детском саду, при которой уровень  воспитанности и развития каждого ребенка увеличивается в соответствии с учетом его личностных  возрастных и физических особенностей в процессе воспитания и обучения.</vt:lpstr>
      <vt:lpstr>Таким образом, качество дошкольного образования это интеграция: </vt:lpstr>
      <vt:lpstr>Презентация PowerPoint</vt:lpstr>
      <vt:lpstr>Презентация PowerPoint</vt:lpstr>
      <vt:lpstr>Причина вдения ФГТ</vt:lpstr>
      <vt:lpstr> От чего же зависит качество ДОУ?</vt:lpstr>
      <vt:lpstr>Презентация PowerPoint</vt:lpstr>
      <vt:lpstr>Презентация PowerPoint</vt:lpstr>
      <vt:lpstr> Факторы, влияющие на качество дошкольного образования, могут быть разделены  на две группы – внутренние и внешние.  </vt:lpstr>
      <vt:lpstr>Презентация PowerPoint</vt:lpstr>
      <vt:lpstr>Презентация PowerPoint</vt:lpstr>
      <vt:lpstr>Критерии и показатели оценки качества дошкольного образования на уровне дошкольного образовательного учреждения  </vt:lpstr>
      <vt:lpstr>Качество образовательных программ и их методического обеспечения</vt:lpstr>
      <vt:lpstr>Сохранение физического и психического здоровья воспитанников ДОУ</vt:lpstr>
      <vt:lpstr>Обеспечение доступности качественного образования</vt:lpstr>
      <vt:lpstr>Ключевые компетентности как   показатели успешности ребенка и результат качества образовательных услуг</vt:lpstr>
      <vt:lpstr>Участие в федеральных, региональных, муниципальных, мероприятиях</vt:lpstr>
      <vt:lpstr>ИТОГО:  Критериев- 10  Показателей- 63  Максимальное количество баллов - 189</vt:lpstr>
      <vt:lpstr>Качество дошкольного образования -это качество жизни ребёнка.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35</cp:revision>
  <dcterms:created xsi:type="dcterms:W3CDTF">2013-03-28T14:01:41Z</dcterms:created>
  <dcterms:modified xsi:type="dcterms:W3CDTF">2013-03-29T05:38:34Z</dcterms:modified>
</cp:coreProperties>
</file>