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82" r:id="rId19"/>
    <p:sldId id="283" r:id="rId20"/>
    <p:sldId id="273" r:id="rId21"/>
    <p:sldId id="274" r:id="rId22"/>
    <p:sldId id="275" r:id="rId23"/>
    <p:sldId id="276" r:id="rId24"/>
    <p:sldId id="277" r:id="rId25"/>
    <p:sldId id="279" r:id="rId26"/>
    <p:sldId id="284" r:id="rId27"/>
    <p:sldId id="285" r:id="rId28"/>
    <p:sldId id="278" r:id="rId29"/>
    <p:sldId id="286" r:id="rId30"/>
    <p:sldId id="287" r:id="rId31"/>
    <p:sldId id="280" r:id="rId32"/>
    <p:sldId id="281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259632" y="1052736"/>
            <a:ext cx="727280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00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4653136"/>
            <a:ext cx="3992488" cy="1752600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22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Криулина</a:t>
            </a:r>
            <a: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Любовь Витальевна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МКОУ СОШ№7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22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Старомарьевка</a:t>
            </a:r>
            <a:endParaRPr lang="ru-RU" sz="22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051496" y="804864"/>
            <a:ext cx="605300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Мастер-класс по теме: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Развитие критического мышления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на</a:t>
            </a:r>
            <a:r>
              <a:rPr kumimoji="0" lang="ru-RU" sz="2800" b="1" i="1" u="sng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уроке</a:t>
            </a: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чтения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 формированием УУД</a:t>
            </a: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800" b="0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4440672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2204864"/>
            <a:ext cx="2664296" cy="2359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703282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Познавательные УУД</a:t>
            </a:r>
            <a:r>
              <a:rPr lang="ru-RU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ru-RU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endParaRPr lang="ru-RU" u="sn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1357298"/>
            <a:ext cx="6829444" cy="4768865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развиваем умения извлекать информацию из схем, иллюстраций, текстов;</a:t>
            </a:r>
          </a:p>
          <a:p>
            <a:pPr lvl="0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представлять информацию в виде схем;</a:t>
            </a:r>
          </a:p>
          <a:p>
            <a:pPr lvl="0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выявлять сущность, особенности объектов; </a:t>
            </a:r>
          </a:p>
          <a:p>
            <a:pPr lvl="0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умение на основе анализа объектов делать выводы</a:t>
            </a:r>
          </a:p>
          <a:p>
            <a:pPr lvl="0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умение обобщать и классифицировать по признакам</a:t>
            </a:r>
          </a:p>
          <a:p>
            <a:pPr lvl="0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умение делать выводы в результате совместной работы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умение находить ответы на вопросы по иллюстрации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071570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chemeClr val="accent3">
                    <a:lumMod val="50000"/>
                  </a:schemeClr>
                </a:solidFill>
              </a:rPr>
              <a:t>Коммуникативные УУД</a:t>
            </a:r>
            <a:r>
              <a:rPr lang="ru-RU" u="sng" dirty="0" smtClean="0"/>
              <a:t/>
            </a:r>
            <a:br>
              <a:rPr lang="ru-RU" u="sng" dirty="0" smtClean="0"/>
            </a:b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600200"/>
            <a:ext cx="7758138" cy="4525963"/>
          </a:xfrm>
        </p:spPr>
        <p:txBody>
          <a:bodyPr/>
          <a:lstStyle/>
          <a:p>
            <a:pPr lvl="0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умение слушать и понимать других;</a:t>
            </a:r>
          </a:p>
          <a:p>
            <a:pPr lvl="0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умение строить речевые высказывания в соответствии с поставленными задачами;</a:t>
            </a:r>
          </a:p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умение оформлять свои мысли в устной форме;</a:t>
            </a:r>
          </a:p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умение работать в паре и в группах 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46158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chemeClr val="accent6">
                    <a:lumMod val="75000"/>
                  </a:schemeClr>
                </a:solidFill>
              </a:rPr>
              <a:t>Регулятивные УУД</a:t>
            </a:r>
            <a:r>
              <a:rPr lang="ru-RU" u="sng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u="sng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5918" y="1285860"/>
            <a:ext cx="6900882" cy="4840303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развиваем умение высказывать свое предположение на основе работы с текстом;</a:t>
            </a:r>
          </a:p>
          <a:p>
            <a:pPr lvl="0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умение оценивать учебные действия в соответствии с поставленной задачей;</a:t>
            </a:r>
          </a:p>
          <a:p>
            <a:pPr lvl="0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прогнозировать предстоящую работу, (составлять план);</a:t>
            </a:r>
          </a:p>
          <a:p>
            <a:pPr lvl="0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умение осуществлять познавательную и личностную рефлексию;</a:t>
            </a:r>
          </a:p>
          <a:p>
            <a:pPr lvl="0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умение определять цель деятельности на уроке;</a:t>
            </a:r>
          </a:p>
          <a:p>
            <a:pPr lvl="0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умение осуществлять самоконтроль и взаимоконтроль</a:t>
            </a:r>
          </a:p>
          <a:p>
            <a:pPr lvl="0"/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703282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FF0000"/>
                </a:solidFill>
              </a:rPr>
              <a:t>Личностные УУД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600200"/>
            <a:ext cx="7258072" cy="4525963"/>
          </a:xfrm>
        </p:spPr>
        <p:txBody>
          <a:bodyPr>
            <a:normAutofit lnSpcReduction="10000"/>
          </a:bodyPr>
          <a:lstStyle/>
          <a:p>
            <a:pPr lvl="0"/>
            <a:r>
              <a:rPr lang="ru-RU" b="1" dirty="0" smtClean="0">
                <a:solidFill>
                  <a:srgbClr val="FF0000"/>
                </a:solidFill>
              </a:rPr>
              <a:t>формируем мотивацию к обучению и целенаправленной познавательной деятельности;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формируем умение оценивать поступки в соответствии с определенной ситуацией;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Развиваем умения выказывать свое отношение к героям, выражать свои эмоции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2984"/>
            <a:ext cx="8229600" cy="785818"/>
          </a:xfrm>
        </p:spPr>
        <p:txBody>
          <a:bodyPr>
            <a:noAutofit/>
          </a:bodyPr>
          <a:lstStyle/>
          <a:p>
            <a:r>
              <a:rPr lang="ru-RU" sz="8000" b="1" u="sng" dirty="0" smtClean="0">
                <a:solidFill>
                  <a:srgbClr val="FF0000"/>
                </a:solidFill>
              </a:rPr>
              <a:t>забота</a:t>
            </a:r>
            <a:endParaRPr lang="ru-RU" sz="8000" u="sng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571480"/>
            <a:ext cx="7186634" cy="555468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1. Стадия Вызова</a:t>
            </a:r>
          </a:p>
          <a:p>
            <a:endParaRPr lang="ru-RU" sz="3600" b="1" i="1" dirty="0" smtClean="0">
              <a:solidFill>
                <a:srgbClr val="660066"/>
              </a:solidFill>
            </a:endParaRPr>
          </a:p>
          <a:p>
            <a:pPr>
              <a:buNone/>
            </a:pPr>
            <a:endParaRPr lang="ru-RU" sz="3600" b="1" i="1" dirty="0" smtClean="0">
              <a:solidFill>
                <a:srgbClr val="660066"/>
              </a:solidFill>
            </a:endParaRPr>
          </a:p>
          <a:p>
            <a:r>
              <a:rPr lang="ru-RU" sz="3600" b="1" i="1" dirty="0" smtClean="0">
                <a:solidFill>
                  <a:srgbClr val="660066"/>
                </a:solidFill>
              </a:rPr>
              <a:t>Добрая, трогательная</a:t>
            </a:r>
            <a:endParaRPr lang="ru-RU" sz="3600" b="1" dirty="0" smtClean="0">
              <a:solidFill>
                <a:srgbClr val="660066"/>
              </a:solidFill>
            </a:endParaRPr>
          </a:p>
          <a:p>
            <a:r>
              <a:rPr lang="ru-RU" sz="3600" b="1" i="1" dirty="0" smtClean="0">
                <a:solidFill>
                  <a:srgbClr val="660066"/>
                </a:solidFill>
              </a:rPr>
              <a:t>Окружает, утешает, ободряет</a:t>
            </a:r>
            <a:endParaRPr lang="ru-RU" sz="3600" b="1" dirty="0" smtClean="0">
              <a:solidFill>
                <a:srgbClr val="660066"/>
              </a:solidFill>
            </a:endParaRPr>
          </a:p>
          <a:p>
            <a:r>
              <a:rPr lang="ru-RU" sz="3600" b="1" i="1" dirty="0" smtClean="0">
                <a:solidFill>
                  <a:srgbClr val="660066"/>
                </a:solidFill>
              </a:rPr>
              <a:t>Деятельность,  направленная к благополучию</a:t>
            </a:r>
            <a:endParaRPr lang="ru-RU" sz="3600" b="1" dirty="0" smtClean="0">
              <a:solidFill>
                <a:srgbClr val="660066"/>
              </a:solidFill>
            </a:endParaRPr>
          </a:p>
          <a:p>
            <a:r>
              <a:rPr lang="ru-RU" sz="3600" b="1" i="1" dirty="0" smtClean="0">
                <a:solidFill>
                  <a:srgbClr val="660066"/>
                </a:solidFill>
              </a:rPr>
              <a:t>Беспокойство</a:t>
            </a:r>
            <a:endParaRPr lang="ru-RU" sz="3600" b="1" dirty="0" smtClean="0">
              <a:solidFill>
                <a:srgbClr val="660066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r>
              <a:rPr lang="ru-RU" dirty="0" smtClean="0"/>
              <a:t>Слово </a:t>
            </a:r>
            <a:r>
              <a:rPr lang="ru-RU" b="1" i="1" u="sng" dirty="0" smtClean="0">
                <a:solidFill>
                  <a:srgbClr val="FF0000"/>
                </a:solidFill>
              </a:rPr>
              <a:t>кластер</a:t>
            </a:r>
            <a:r>
              <a:rPr lang="ru-RU" dirty="0" smtClean="0"/>
              <a:t> </a:t>
            </a:r>
            <a:r>
              <a:rPr lang="ru-RU" i="1" dirty="0" smtClean="0"/>
              <a:t>в переводе означает</a:t>
            </a:r>
            <a:r>
              <a:rPr lang="ru-RU" dirty="0" smtClean="0"/>
              <a:t> </a:t>
            </a:r>
            <a:r>
              <a:rPr lang="ru-RU" i="1" dirty="0" smtClean="0"/>
              <a:t>пучок, созвездие</a:t>
            </a:r>
            <a:r>
              <a:rPr lang="ru-RU" dirty="0" smtClean="0"/>
              <a:t>.       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786182" y="3286124"/>
            <a:ext cx="2000264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ЗАБОТА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5929322" y="2357430"/>
            <a:ext cx="1285884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929058" y="1785926"/>
            <a:ext cx="1643074" cy="928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ЛЮБОВЬ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2285984" y="2500306"/>
            <a:ext cx="1357322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428728" y="3714752"/>
            <a:ext cx="1785950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ДОБРОТА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4143372" y="5357826"/>
            <a:ext cx="1357322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929322" y="4929198"/>
            <a:ext cx="1571636" cy="928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ЛАСКА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6429388" y="3714752"/>
            <a:ext cx="1428760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428860" y="5072074"/>
            <a:ext cx="1285884" cy="928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r>
              <a:rPr lang="ru-RU" dirty="0" err="1" smtClean="0"/>
              <a:t>Викентий</a:t>
            </a:r>
            <a:r>
              <a:rPr lang="ru-RU" dirty="0" smtClean="0"/>
              <a:t> Вересаев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</a:t>
            </a:r>
          </a:p>
          <a:p>
            <a:pPr>
              <a:buNone/>
            </a:pPr>
            <a:r>
              <a:rPr lang="ru-RU" dirty="0" smtClean="0"/>
              <a:t>                         </a:t>
            </a:r>
            <a:r>
              <a:rPr lang="ru-RU" b="1" dirty="0" smtClean="0"/>
              <a:t>«Братишка»</a:t>
            </a:r>
            <a:endParaRPr lang="ru-RU" dirty="0"/>
          </a:p>
        </p:txBody>
      </p:sp>
      <p:pic>
        <p:nvPicPr>
          <p:cNvPr id="4" name="Рисунок 3" descr="340px-Vikenty_Veresayev_by_Sergey_Malyutin_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810" y="1071546"/>
            <a:ext cx="4494618" cy="3286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Scan0001.t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54156" y="223067"/>
            <a:ext cx="9498156" cy="642064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714356"/>
            <a:ext cx="6972320" cy="5411807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умение строить речевые высказывания в соответствии с поставленными задачами</a:t>
            </a:r>
          </a:p>
          <a:p>
            <a:pPr lvl="0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развиваем умения извлекать информацию из схем, иллюстраций, текстов;</a:t>
            </a:r>
          </a:p>
          <a:p>
            <a:pPr lvl="0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представлять информацию в виде схем;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формируем мотивацию к обучению и целенаправленной познавательной деятельности;</a:t>
            </a:r>
          </a:p>
          <a:p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умение оформлять свои мысли в устной форме;</a:t>
            </a:r>
          </a:p>
          <a:p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умение работать в паре и в группах </a:t>
            </a: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pPr lvl="0"/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642918"/>
            <a:ext cx="6829444" cy="5483245"/>
          </a:xfrm>
          <a:solidFill>
            <a:schemeClr val="bg2">
              <a:lumMod val="75000"/>
            </a:schemeClr>
          </a:solidFill>
        </p:spPr>
        <p:txBody>
          <a:bodyPr>
            <a:normAutofit fontScale="92500" lnSpcReduction="10000"/>
          </a:bodyPr>
          <a:lstStyle/>
          <a:p>
            <a:pPr lvl="0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развиваем умение высказывать свое предположение на основе работы с текстом;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прогнозировать предстоящую работу, (составлять план);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Развиваем умения выказывать свое отношение к героям, выражать свои эмоции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 воспитание нравственного чувства, этического сознания и готовности совершать позитивные поступки, в том числе речевые;</a:t>
            </a:r>
          </a:p>
          <a:p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/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7624" y="980728"/>
            <a:ext cx="72008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Цель</a:t>
            </a: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: </a:t>
            </a:r>
            <a:r>
              <a:rPr lang="ru-RU" sz="3200" b="1" i="1" u="sng" dirty="0" smtClean="0">
                <a:solidFill>
                  <a:srgbClr val="C00000"/>
                </a:solidFill>
              </a:rPr>
              <a:t>осмыслить возможности использования технологии развития критического мышления (ТРКМ) в организации активной и эффективной деятельности в учебном процессе с формированием УУД</a:t>
            </a:r>
            <a:r>
              <a:rPr lang="ru-RU" b="1" i="1" u="sng" dirty="0" smtClean="0">
                <a:solidFill>
                  <a:srgbClr val="C00000"/>
                </a:solidFill>
              </a:rPr>
              <a:t>. </a:t>
            </a:r>
            <a:endParaRPr lang="ru-RU" b="1" i="1" u="sng" dirty="0">
              <a:solidFill>
                <a:srgbClr val="C00000"/>
              </a:solidFill>
            </a:endParaRPr>
          </a:p>
        </p:txBody>
      </p:sp>
      <p:pic>
        <p:nvPicPr>
          <p:cNvPr id="3" name="Рисунок 2" descr="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64088" y="4005064"/>
            <a:ext cx="2232248" cy="22150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571481"/>
            <a:ext cx="6972320" cy="550072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</a:rPr>
              <a:t>2. Стадия осмысления 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</a:rPr>
              <a:t>(чтение с остановками)</a:t>
            </a:r>
          </a:p>
          <a:p>
            <a:r>
              <a:rPr lang="ru-RU" b="1" dirty="0" smtClean="0"/>
              <a:t>- Кто рассказывает эту историю?</a:t>
            </a:r>
            <a:endParaRPr lang="ru-RU" dirty="0" smtClean="0"/>
          </a:p>
          <a:p>
            <a:r>
              <a:rPr lang="ru-RU" b="1" dirty="0" smtClean="0"/>
              <a:t>-Где происходили события?</a:t>
            </a:r>
            <a:endParaRPr lang="ru-RU" dirty="0" smtClean="0"/>
          </a:p>
          <a:p>
            <a:r>
              <a:rPr lang="ru-RU" b="1" dirty="0" smtClean="0"/>
              <a:t>-Где сидели воробьи?</a:t>
            </a:r>
            <a:endParaRPr lang="ru-RU" dirty="0" smtClean="0"/>
          </a:p>
          <a:p>
            <a:r>
              <a:rPr lang="ru-RU" b="1" dirty="0" smtClean="0"/>
              <a:t>-Как они сидели</a:t>
            </a:r>
            <a:r>
              <a:rPr lang="ru-RU" b="1" dirty="0" smtClean="0"/>
              <a:t>?</a:t>
            </a:r>
          </a:p>
          <a:p>
            <a:r>
              <a:rPr lang="ru-RU" b="1" dirty="0" smtClean="0"/>
              <a:t>- Какие были воробьи?</a:t>
            </a:r>
            <a:endParaRPr lang="ru-RU" dirty="0" smtClean="0"/>
          </a:p>
          <a:p>
            <a:r>
              <a:rPr lang="ru-RU" b="1" dirty="0" smtClean="0"/>
              <a:t>- Как мы поняли, что воробьи молоденькие?</a:t>
            </a:r>
            <a:endParaRPr lang="ru-RU" dirty="0" smtClean="0"/>
          </a:p>
          <a:p>
            <a:r>
              <a:rPr lang="ru-RU" b="1" dirty="0" smtClean="0"/>
              <a:t>- Можно их назвать братьями?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500042"/>
            <a:ext cx="7901014" cy="5572165"/>
          </a:xfrm>
        </p:spPr>
        <p:txBody>
          <a:bodyPr/>
          <a:lstStyle/>
          <a:p>
            <a:r>
              <a:rPr lang="ru-RU" b="1" i="1" dirty="0" smtClean="0"/>
              <a:t>-</a:t>
            </a:r>
            <a:r>
              <a:rPr lang="ru-RU" sz="3600" b="1" i="1" dirty="0" smtClean="0"/>
              <a:t>Зачем воробей  перелетел на кадушку?</a:t>
            </a:r>
            <a:endParaRPr lang="ru-RU" sz="3600" dirty="0" smtClean="0"/>
          </a:p>
          <a:p>
            <a:r>
              <a:rPr lang="ru-RU" sz="3600" b="1" i="1" dirty="0" smtClean="0"/>
              <a:t>- Почему только один перелетел, а второй что не хотел пить?</a:t>
            </a:r>
            <a:endParaRPr lang="ru-RU" sz="3600" dirty="0" smtClean="0"/>
          </a:p>
          <a:p>
            <a:r>
              <a:rPr lang="ru-RU" sz="3600" b="1" i="1" dirty="0" smtClean="0"/>
              <a:t>-Какая стояла погода?</a:t>
            </a:r>
            <a:endParaRPr lang="ru-RU" sz="3600" dirty="0" smtClean="0"/>
          </a:p>
          <a:p>
            <a:r>
              <a:rPr lang="ru-RU" sz="3600" b="1" i="1" dirty="0" smtClean="0"/>
              <a:t>-Какими словами это нам показал автор?</a:t>
            </a:r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r>
              <a:rPr lang="ru-RU" i="1" dirty="0" smtClean="0"/>
              <a:t>- </a:t>
            </a:r>
            <a:r>
              <a:rPr lang="ru-RU" sz="3600" b="1" i="1" dirty="0" smtClean="0"/>
              <a:t>Какой вывод сделал автор из поведения старшего брата?</a:t>
            </a:r>
            <a:endParaRPr lang="ru-RU" sz="3600" dirty="0" smtClean="0"/>
          </a:p>
          <a:p>
            <a:r>
              <a:rPr lang="ru-RU" sz="3600" b="1" i="1" dirty="0" smtClean="0"/>
              <a:t>-Какие действия он совершал, чтобы убедить младшего брата?</a:t>
            </a:r>
            <a:endParaRPr lang="ru-RU" sz="3600" dirty="0" smtClean="0"/>
          </a:p>
          <a:p>
            <a:r>
              <a:rPr lang="ru-RU" sz="3600" b="1" i="1" dirty="0" smtClean="0"/>
              <a:t>- Так чего же добивался старший брат?</a:t>
            </a:r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i="1" dirty="0" smtClean="0"/>
              <a:t>-Сразу ли решился младший брат, сесть на край кадушки?</a:t>
            </a:r>
            <a:endParaRPr lang="ru-RU" sz="4000" dirty="0" smtClean="0"/>
          </a:p>
          <a:p>
            <a:r>
              <a:rPr lang="ru-RU" sz="4000" b="1" i="1" dirty="0" smtClean="0"/>
              <a:t>- Чего испугался ?</a:t>
            </a:r>
            <a:endParaRPr lang="ru-RU" sz="4000" dirty="0" smtClean="0"/>
          </a:p>
          <a:p>
            <a:r>
              <a:rPr lang="ru-RU" sz="4000" b="1" i="1" dirty="0" smtClean="0"/>
              <a:t>-Что помогло преодолеть страх?</a:t>
            </a:r>
            <a:endParaRPr lang="ru-RU" sz="40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СЛОВАРНАЯ РАБОТА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28794" y="1600200"/>
            <a:ext cx="6572296" cy="4525963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Кадушка</a:t>
            </a:r>
            <a:endParaRPr lang="ru-RU" dirty="0" smtClean="0"/>
          </a:p>
          <a:p>
            <a:r>
              <a:rPr lang="ru-RU" b="1" i="1" dirty="0" smtClean="0"/>
              <a:t>Бузина</a:t>
            </a:r>
            <a:endParaRPr lang="ru-RU" dirty="0" smtClean="0"/>
          </a:p>
          <a:p>
            <a:r>
              <a:rPr lang="ru-RU" b="1" i="1" dirty="0" smtClean="0"/>
              <a:t>Сквозящим</a:t>
            </a:r>
            <a:endParaRPr lang="ru-RU" dirty="0" smtClean="0"/>
          </a:p>
          <a:p>
            <a:r>
              <a:rPr lang="ru-RU" b="1" i="1" dirty="0" smtClean="0"/>
              <a:t>Пазухи </a:t>
            </a:r>
            <a:endParaRPr lang="ru-RU" dirty="0" smtClean="0"/>
          </a:p>
          <a:p>
            <a:r>
              <a:rPr lang="ru-RU" b="1" i="1" dirty="0" smtClean="0"/>
              <a:t>Бойко</a:t>
            </a:r>
            <a:endParaRPr lang="ru-RU" dirty="0" smtClean="0"/>
          </a:p>
          <a:p>
            <a:r>
              <a:rPr lang="ru-RU" b="1" i="1" dirty="0" err="1" smtClean="0"/>
              <a:t>трепыхать</a:t>
            </a:r>
            <a:endParaRPr lang="ru-RU" dirty="0" smtClean="0"/>
          </a:p>
          <a:p>
            <a:pPr>
              <a:buNone/>
            </a:pPr>
            <a:r>
              <a:rPr lang="ru-RU" sz="3000" dirty="0" smtClean="0">
                <a:solidFill>
                  <a:srgbClr val="FF0000"/>
                </a:solidFill>
              </a:rPr>
              <a:t>(я знаю - </a:t>
            </a:r>
            <a:r>
              <a:rPr lang="en-US" sz="3000" dirty="0" smtClean="0">
                <a:solidFill>
                  <a:srgbClr val="FF0000"/>
                </a:solidFill>
              </a:rPr>
              <a:t>v</a:t>
            </a:r>
            <a:r>
              <a:rPr lang="ru-RU" sz="3000" dirty="0" smtClean="0">
                <a:solidFill>
                  <a:srgbClr val="FF0000"/>
                </a:solidFill>
              </a:rPr>
              <a:t>;  новое - +;  есть вопрос - ?)</a:t>
            </a:r>
            <a:endParaRPr lang="ru-RU" sz="3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Толковый словарь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071966"/>
          </a:xfrm>
        </p:spPr>
        <p:txBody>
          <a:bodyPr>
            <a:normAutofit fontScale="70000" lnSpcReduction="20000"/>
          </a:bodyPr>
          <a:lstStyle/>
          <a:p>
            <a:r>
              <a:rPr lang="ru-RU" sz="3400" b="1" dirty="0" smtClean="0">
                <a:solidFill>
                  <a:srgbClr val="0070C0"/>
                </a:solidFill>
              </a:rPr>
              <a:t>Кадушка</a:t>
            </a:r>
            <a:r>
              <a:rPr lang="ru-RU" sz="3400" b="1" dirty="0" smtClean="0"/>
              <a:t> </a:t>
            </a:r>
            <a:r>
              <a:rPr lang="ru-RU" sz="3400" b="1" i="1" dirty="0" smtClean="0"/>
              <a:t>- </a:t>
            </a:r>
            <a:r>
              <a:rPr lang="ru-RU" sz="3400" dirty="0" smtClean="0"/>
              <a:t> </a:t>
            </a:r>
            <a:r>
              <a:rPr lang="ru-RU" sz="3400" b="1" i="1" dirty="0" smtClean="0"/>
              <a:t>небольшая деревянная ёмкость обтянутая обручами , то есть деревянная бочечка или её  ещё называют кадка </a:t>
            </a:r>
            <a:endParaRPr lang="ru-RU" sz="3400" dirty="0" smtClean="0"/>
          </a:p>
          <a:p>
            <a:r>
              <a:rPr lang="ru-RU" sz="3400" b="1" dirty="0" smtClean="0">
                <a:solidFill>
                  <a:srgbClr val="0070C0"/>
                </a:solidFill>
              </a:rPr>
              <a:t>Бузина </a:t>
            </a:r>
            <a:r>
              <a:rPr lang="ru-RU" sz="3400" b="1" i="1" dirty="0" smtClean="0"/>
              <a:t>- небольшое дерево или кустарник с красными или черными </a:t>
            </a:r>
            <a:r>
              <a:rPr lang="ru-RU" sz="3400" dirty="0" smtClean="0"/>
              <a:t> </a:t>
            </a:r>
            <a:r>
              <a:rPr lang="ru-RU" sz="3400" b="1" i="1" dirty="0" smtClean="0"/>
              <a:t>ягодами.</a:t>
            </a:r>
            <a:endParaRPr lang="ru-RU" sz="3400" dirty="0" smtClean="0"/>
          </a:p>
          <a:p>
            <a:r>
              <a:rPr lang="ru-RU" sz="3400" b="1" dirty="0" smtClean="0">
                <a:solidFill>
                  <a:srgbClr val="0070C0"/>
                </a:solidFill>
              </a:rPr>
              <a:t>Сквозящим</a:t>
            </a:r>
            <a:r>
              <a:rPr lang="ru-RU" sz="3400" b="1" dirty="0" smtClean="0"/>
              <a:t>  - </a:t>
            </a:r>
            <a:r>
              <a:rPr lang="ru-RU" sz="3400" b="1" i="1" dirty="0" smtClean="0"/>
              <a:t>просвечивать, виднеется </a:t>
            </a:r>
            <a:r>
              <a:rPr lang="ru-RU" sz="3400" b="1" i="1" dirty="0" err="1" smtClean="0"/>
              <a:t>слвозь</a:t>
            </a:r>
            <a:r>
              <a:rPr lang="ru-RU" sz="3400" b="1" i="1" dirty="0" smtClean="0"/>
              <a:t> чего то</a:t>
            </a:r>
            <a:endParaRPr lang="ru-RU" sz="3400" dirty="0" smtClean="0"/>
          </a:p>
          <a:p>
            <a:r>
              <a:rPr lang="ru-RU" sz="3400" b="1" dirty="0" smtClean="0">
                <a:solidFill>
                  <a:srgbClr val="0070C0"/>
                </a:solidFill>
              </a:rPr>
              <a:t>Пазухи</a:t>
            </a:r>
            <a:r>
              <a:rPr lang="ru-RU" sz="3400" b="1" i="1" dirty="0" smtClean="0">
                <a:solidFill>
                  <a:srgbClr val="0070C0"/>
                </a:solidFill>
              </a:rPr>
              <a:t> -  </a:t>
            </a:r>
            <a:r>
              <a:rPr lang="ru-RU" sz="3400" b="1" i="1" dirty="0" smtClean="0"/>
              <a:t>полость в отдельных частях животного организма в данном случае в области клюва</a:t>
            </a:r>
            <a:endParaRPr lang="ru-RU" sz="3400" dirty="0" smtClean="0"/>
          </a:p>
          <a:p>
            <a:r>
              <a:rPr lang="ru-RU" sz="3400" b="1" dirty="0" smtClean="0">
                <a:solidFill>
                  <a:srgbClr val="0070C0"/>
                </a:solidFill>
              </a:rPr>
              <a:t>Бойко </a:t>
            </a:r>
            <a:r>
              <a:rPr lang="ru-RU" sz="3400" b="1" i="1" dirty="0" smtClean="0"/>
              <a:t>- расторопно, ловко, смело, решительно </a:t>
            </a:r>
            <a:endParaRPr lang="ru-RU" sz="3400" dirty="0" smtClean="0"/>
          </a:p>
          <a:p>
            <a:r>
              <a:rPr lang="ru-RU" sz="3400" b="1" dirty="0" err="1" smtClean="0">
                <a:solidFill>
                  <a:srgbClr val="0070C0"/>
                </a:solidFill>
              </a:rPr>
              <a:t>Трепыхать</a:t>
            </a:r>
            <a:r>
              <a:rPr lang="ru-RU" sz="3400" b="1" dirty="0" smtClean="0"/>
              <a:t> </a:t>
            </a:r>
            <a:r>
              <a:rPr lang="ru-RU" sz="3400" b="1" i="1" dirty="0" smtClean="0"/>
              <a:t>–</a:t>
            </a:r>
            <a:r>
              <a:rPr lang="ru-RU" sz="3400" dirty="0" smtClean="0"/>
              <a:t> </a:t>
            </a:r>
            <a:r>
              <a:rPr lang="ru-RU" sz="3400" b="1" i="1" dirty="0" smtClean="0"/>
              <a:t>судорожно дергаться, биться,  дрожать, трепетать в воздухе или на колеблющейся по</a:t>
            </a:r>
            <a:r>
              <a:rPr lang="ru-RU" b="1" i="1" dirty="0" smtClean="0"/>
              <a:t>верхности.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642919"/>
            <a:ext cx="6286544" cy="5214973"/>
          </a:xfrm>
          <a:solidFill>
            <a:schemeClr val="bg2">
              <a:lumMod val="75000"/>
            </a:schemeClr>
          </a:solidFill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умение слушать и понимать других;</a:t>
            </a:r>
          </a:p>
          <a:p>
            <a:pPr lvl="0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умение строить речевые высказывания в соответствии с поставленными задачами;</a:t>
            </a:r>
          </a:p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умение оформлять свои мысли в устной форме;</a:t>
            </a:r>
          </a:p>
          <a:p>
            <a:pPr lvl="0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развиваем умения извлекать информацию текстов;</a:t>
            </a:r>
          </a:p>
          <a:p>
            <a:pPr lvl="0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выявлять сущность, особенности объектов; </a:t>
            </a:r>
          </a:p>
          <a:p>
            <a:pPr lvl="0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умение на основе анализа объектов делать выводы</a:t>
            </a:r>
          </a:p>
          <a:p>
            <a:pPr lvl="0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умение делать выводы в результате совместной работы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развиваем умение высказывать свое предположение на основе работы с текстом;</a:t>
            </a:r>
          </a:p>
          <a:p>
            <a:pPr>
              <a:buNone/>
            </a:pPr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/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/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/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00232" y="500043"/>
            <a:ext cx="6000792" cy="5357850"/>
          </a:xfrm>
          <a:solidFill>
            <a:schemeClr val="bg2">
              <a:lumMod val="75000"/>
            </a:schemeClr>
          </a:solidFill>
        </p:spPr>
        <p:txBody>
          <a:bodyPr>
            <a:normAutofit fontScale="77500" lnSpcReduction="20000"/>
          </a:bodyPr>
          <a:lstStyle/>
          <a:p>
            <a:pPr lvl="0"/>
            <a:r>
              <a:rPr lang="ru-RU" sz="3100" b="1" dirty="0" smtClean="0">
                <a:solidFill>
                  <a:srgbClr val="FF0000"/>
                </a:solidFill>
              </a:rPr>
              <a:t>формируем мотивацию к обучению и целенаправленной познавательной деятельности;</a:t>
            </a:r>
          </a:p>
          <a:p>
            <a:r>
              <a:rPr lang="ru-RU" sz="3100" b="1" dirty="0" smtClean="0">
                <a:solidFill>
                  <a:srgbClr val="FF0000"/>
                </a:solidFill>
              </a:rPr>
              <a:t>формируем умение оценивать поступки в соответствии с определенной ситуацией;</a:t>
            </a:r>
          </a:p>
          <a:p>
            <a:r>
              <a:rPr lang="ru-RU" sz="3100" b="1" dirty="0" smtClean="0">
                <a:solidFill>
                  <a:srgbClr val="FF0000"/>
                </a:solidFill>
              </a:rPr>
              <a:t>развиваем умения выказывать свое отношение к героям, выражать свои эмоции;</a:t>
            </a:r>
          </a:p>
          <a:p>
            <a:r>
              <a:rPr lang="ru-RU" sz="3100" dirty="0" smtClean="0">
                <a:solidFill>
                  <a:srgbClr val="FFFF00"/>
                </a:solidFill>
              </a:rPr>
              <a:t>воспитание нравственного чувства, этического сознания и готовности совершать позитивные поступки, в том числе речевые;</a:t>
            </a:r>
          </a:p>
          <a:p>
            <a:r>
              <a:rPr lang="ru-RU" sz="3100" dirty="0" smtClean="0">
                <a:solidFill>
                  <a:srgbClr val="FFFF00"/>
                </a:solidFill>
              </a:rPr>
              <a:t>воспитание трудолюбия, способности к познанию;</a:t>
            </a:r>
          </a:p>
          <a:p>
            <a:r>
              <a:rPr lang="ru-RU" sz="3100" dirty="0" smtClean="0">
                <a:solidFill>
                  <a:srgbClr val="FFFF00"/>
                </a:solidFill>
              </a:rPr>
              <a:t>эстетическое воспитание.</a:t>
            </a: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pPr lvl="0"/>
            <a:endParaRPr lang="ru-RU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57200" y="428605"/>
            <a:ext cx="8229600" cy="5214974"/>
          </a:xfrm>
        </p:spPr>
        <p:txBody>
          <a:bodyPr/>
          <a:lstStyle/>
          <a:p>
            <a:pPr algn="ctr">
              <a:buNone/>
            </a:pPr>
            <a:endParaRPr lang="ru-RU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III</a:t>
            </a:r>
            <a:r>
              <a:rPr lang="ru-RU" b="1" dirty="0" smtClean="0">
                <a:solidFill>
                  <a:srgbClr val="FF0000"/>
                </a:solidFill>
              </a:rPr>
              <a:t>   Рефлексия</a:t>
            </a:r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3786182" y="3286124"/>
            <a:ext cx="2000264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ЗАБОТА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6000760" y="2285992"/>
            <a:ext cx="2000264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учил</a:t>
            </a:r>
            <a:endParaRPr lang="ru-RU" sz="2400" dirty="0"/>
          </a:p>
        </p:txBody>
      </p:sp>
      <p:sp>
        <p:nvSpPr>
          <p:cNvPr id="7" name="Овал 6"/>
          <p:cNvSpPr/>
          <p:nvPr/>
        </p:nvSpPr>
        <p:spPr>
          <a:xfrm>
            <a:off x="3929058" y="1785926"/>
            <a:ext cx="1643074" cy="928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ЛЮБОВЬ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1285852" y="2500306"/>
            <a:ext cx="2357454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оберегал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1428728" y="3714752"/>
            <a:ext cx="1785950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ДОБРОТА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6072198" y="4929198"/>
            <a:ext cx="1785950" cy="928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ЛАСКА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6429388" y="3714752"/>
            <a:ext cx="1428760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спасал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2000232" y="5072074"/>
            <a:ext cx="1714512" cy="928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ободрял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3857620" y="4857760"/>
            <a:ext cx="2071702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поддерживал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2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500043"/>
            <a:ext cx="6143668" cy="5429287"/>
          </a:xfrm>
          <a:solidFill>
            <a:schemeClr val="bg2">
              <a:lumMod val="75000"/>
            </a:schemeClr>
          </a:solidFill>
        </p:spPr>
        <p:txBody>
          <a:bodyPr>
            <a:noAutofit/>
          </a:bodyPr>
          <a:lstStyle/>
          <a:p>
            <a:pPr lvl="0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умение на основе анализа объектов делать выводы;</a:t>
            </a:r>
          </a:p>
          <a:p>
            <a:pPr lvl="0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умение делать выводы в результате совместной работы;</a:t>
            </a:r>
          </a:p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развиваем умения извлекать информацию из схем, иллюстраций, текстов;</a:t>
            </a:r>
          </a:p>
          <a:p>
            <a:pPr lvl="0"/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умение строить речевые высказывания в соответствии с поставленными задачами;</a:t>
            </a:r>
          </a:p>
          <a:p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умение работать в паре и в группах;</a:t>
            </a:r>
          </a:p>
          <a:p>
            <a:pPr lvl="0"/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умение оценивать учебные действия в соответствии с поставленной задачей;</a:t>
            </a:r>
          </a:p>
          <a:p>
            <a:pPr lvl="0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прогнозировать предстоящую работу, (составлять план);</a:t>
            </a:r>
          </a:p>
          <a:p>
            <a:endParaRPr lang="ru-RU" sz="24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lvl="0"/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5458618"/>
          </a:xfrm>
        </p:spPr>
        <p:txBody>
          <a:bodyPr>
            <a:normAutofit/>
          </a:bodyPr>
          <a:lstStyle/>
          <a:p>
            <a:pPr lvl="0" algn="l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Методические задачи:</a:t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- Познакомиться с технологией развития критического мышления (ТРКМ) 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-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Формирование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УУД на уроке с применением ТРКМ 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- Приобрести практический опыт использования некоторых приемов ТРКМ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- Наметить пути использования ТРКМ в собственной педагогической деятельности. 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500042"/>
            <a:ext cx="6829444" cy="5572164"/>
          </a:xfrm>
          <a:solidFill>
            <a:schemeClr val="bg2">
              <a:lumMod val="75000"/>
            </a:schemeClr>
          </a:solidFill>
        </p:spPr>
        <p:txBody>
          <a:bodyPr>
            <a:normAutofit fontScale="85000" lnSpcReduction="20000"/>
          </a:bodyPr>
          <a:lstStyle/>
          <a:p>
            <a:pPr lvl="0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умение осуществлять познавательную и личностную рефлексию;</a:t>
            </a:r>
          </a:p>
          <a:p>
            <a:pPr lvl="0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умение осуществлять самоконтроль и взаимоконтроль;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формируем умение оценивать поступки в соответствии с определенной ситуацией;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Развиваем умения выказывать свое отношение к героям, выражать свои эмоции;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воспитание нравственного чувства, этического сознания и готовности совершать позитивные поступки, в том числе речевые;</a:t>
            </a:r>
            <a:endParaRPr lang="ru-RU" b="1" dirty="0" smtClean="0">
              <a:solidFill>
                <a:srgbClr val="FFFF00"/>
              </a:solidFill>
            </a:endParaRPr>
          </a:p>
          <a:p>
            <a:pPr lvl="0"/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kern="10" dirty="0" smtClean="0">
                <a:ln w="9525">
                  <a:noFill/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Оцени себя</a:t>
            </a:r>
            <a:br>
              <a:rPr lang="ru-RU" kern="10" dirty="0" smtClean="0">
                <a:ln w="9525">
                  <a:noFill/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714488"/>
            <a:ext cx="8229600" cy="4525963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Сердце 3"/>
          <p:cNvSpPr/>
          <p:nvPr/>
        </p:nvSpPr>
        <p:spPr>
          <a:xfrm>
            <a:off x="857224" y="1500174"/>
            <a:ext cx="2071702" cy="1571637"/>
          </a:xfrm>
          <a:prstGeom prst="hear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Сердце 5"/>
          <p:cNvSpPr/>
          <p:nvPr/>
        </p:nvSpPr>
        <p:spPr>
          <a:xfrm>
            <a:off x="785786" y="3286124"/>
            <a:ext cx="2214578" cy="1857389"/>
          </a:xfrm>
          <a:prstGeom prst="hear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86050" y="1785926"/>
            <a:ext cx="52217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solidFill>
                  <a:srgbClr val="FF0000"/>
                </a:solidFill>
                <a:latin typeface="Calibri" pitchFamily="34" charset="0"/>
              </a:rPr>
              <a:t>Я понял и могу объяснить другим</a:t>
            </a:r>
            <a:endParaRPr lang="ru-RU" sz="28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0800000" flipV="1">
            <a:off x="3428992" y="3714752"/>
            <a:ext cx="39684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solidFill>
                  <a:srgbClr val="0070C0"/>
                </a:solidFill>
                <a:latin typeface="Calibri" pitchFamily="34" charset="0"/>
              </a:rPr>
              <a:t>Остались затруднения</a:t>
            </a:r>
            <a:endParaRPr lang="ru-RU" sz="2800" b="1" dirty="0">
              <a:solidFill>
                <a:srgbClr val="0070C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885070">
            <a:off x="3056430" y="-335387"/>
            <a:ext cx="5782615" cy="4419020"/>
          </a:xfrm>
        </p:spPr>
        <p:txBody>
          <a:bodyPr>
            <a:normAutofit/>
          </a:bodyPr>
          <a:lstStyle/>
          <a:p>
            <a:r>
              <a:rPr lang="ru-RU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МОЛОДЦЫ!</a:t>
            </a:r>
            <a:br>
              <a:rPr lang="ru-RU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86058"/>
            <a:ext cx="3400420" cy="3340105"/>
          </a:xfrm>
        </p:spPr>
        <p:txBody>
          <a:bodyPr/>
          <a:lstStyle/>
          <a:p>
            <a:pPr algn="ctr">
              <a:buNone/>
            </a:pPr>
            <a:r>
              <a:rPr lang="ru-RU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cs typeface="Times New Roman"/>
              </a:rPr>
              <a:t>СПАСИБО </a:t>
            </a:r>
          </a:p>
          <a:p>
            <a:pPr algn="ctr">
              <a:buNone/>
            </a:pPr>
            <a:r>
              <a:rPr lang="ru-RU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cs typeface="Times New Roman"/>
              </a:rPr>
              <a:t>ЗА РАБОТУ</a:t>
            </a:r>
          </a:p>
          <a:p>
            <a:pPr algn="ctr">
              <a:buNone/>
            </a:pPr>
            <a:r>
              <a:rPr lang="ru-RU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cs typeface="Times New Roman"/>
              </a:rPr>
              <a:t> НА УРОКЕ!</a:t>
            </a:r>
          </a:p>
          <a:p>
            <a:endParaRPr lang="ru-RU" dirty="0"/>
          </a:p>
        </p:txBody>
      </p:sp>
      <p:pic>
        <p:nvPicPr>
          <p:cNvPr id="4" name="Picture 7" descr="smilehist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786182" y="2071678"/>
            <a:ext cx="4819656" cy="3000375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988840"/>
            <a:ext cx="8301608" cy="27974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Эпиграф:</a:t>
            </a:r>
            <a:r>
              <a:rPr lang="ru-RU" dirty="0" smtClean="0"/>
              <a:t> </a:t>
            </a:r>
            <a:r>
              <a:rPr lang="ru-RU" i="1" u="sng" dirty="0" smtClean="0">
                <a:solidFill>
                  <a:srgbClr val="C00000"/>
                </a:solidFill>
              </a:rPr>
              <a:t>Умеющие мыслить умеют задавать вопросы.</a:t>
            </a:r>
            <a:br>
              <a:rPr lang="ru-RU" i="1" u="sng" dirty="0" smtClean="0">
                <a:solidFill>
                  <a:srgbClr val="C00000"/>
                </a:solidFill>
              </a:rPr>
            </a:br>
            <a:r>
              <a:rPr lang="ru-RU" i="1" u="sng" dirty="0" smtClean="0">
                <a:solidFill>
                  <a:srgbClr val="C00000"/>
                </a:solidFill>
              </a:rPr>
              <a:t/>
            </a:r>
            <a:br>
              <a:rPr lang="ru-RU" i="1" u="sng" dirty="0" smtClean="0">
                <a:solidFill>
                  <a:srgbClr val="C00000"/>
                </a:solidFill>
              </a:rPr>
            </a:br>
            <a:r>
              <a:rPr lang="ru-RU" sz="2200" dirty="0" err="1" smtClean="0"/>
              <a:t>Сти́вен</a:t>
            </a:r>
            <a:r>
              <a:rPr lang="ru-RU" sz="2200" dirty="0" smtClean="0"/>
              <a:t>  </a:t>
            </a:r>
            <a:r>
              <a:rPr lang="ru-RU" sz="2200" dirty="0" err="1" smtClean="0"/>
              <a:t>Э́двин</a:t>
            </a:r>
            <a:r>
              <a:rPr lang="ru-RU" sz="2200" dirty="0" smtClean="0"/>
              <a:t> Кинг</a:t>
            </a:r>
            <a:br>
              <a:rPr lang="ru-RU" sz="2200" dirty="0" smtClean="0"/>
            </a:br>
            <a:r>
              <a:rPr lang="ru-RU" sz="2200" dirty="0" smtClean="0"/>
              <a:t> (американский писатель 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Stephen-Edwin-K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86512" y="3143248"/>
            <a:ext cx="2344447" cy="3024336"/>
          </a:xfrm>
          <a:prstGeom prst="rect">
            <a:avLst/>
          </a:prstGeom>
        </p:spPr>
      </p:pic>
      <p:pic>
        <p:nvPicPr>
          <p:cNvPr id="4" name="Рисунок 3" descr="Рисунок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620688"/>
            <a:ext cx="1296144" cy="11412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39552" y="692696"/>
            <a:ext cx="8064896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43608" y="1042968"/>
            <a:ext cx="72008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Результат обучения оценивается не количеством сообщенной информации, а качеством усвоения и развития способностей к обучению и самообразованию». </a:t>
            </a:r>
          </a:p>
          <a:p>
            <a:pPr marL="0" marR="0" lvl="0" indent="45720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720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84168" y="3645024"/>
            <a:ext cx="19364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Д.Кудрявцев 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Рисунок 7" descr="knigi-19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488" y="4000504"/>
            <a:ext cx="2057772" cy="1952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Технология «Критическое мышление через чтение и письмо»,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772816"/>
            <a:ext cx="7437512" cy="46805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/>
              <a:t>   </a:t>
            </a:r>
            <a:r>
              <a:rPr lang="ru-RU" sz="2800" dirty="0" smtClean="0"/>
              <a:t> </a:t>
            </a:r>
            <a:r>
              <a:rPr lang="ru-RU" sz="2800" b="1" i="1" dirty="0" smtClean="0"/>
              <a:t>американская технология, в России она начала развиваться с 1997 года. Она основана на обобщении мирового опыта и на достижениях российской педагогики и психологии (идеи Л. С. Выгодского, П. Я. Гальперина, В. В. Давыдова, Д. Б. </a:t>
            </a:r>
            <a:r>
              <a:rPr lang="ru-RU" sz="2800" b="1" i="1" dirty="0" err="1" smtClean="0"/>
              <a:t>Эльконина</a:t>
            </a:r>
            <a:r>
              <a:rPr lang="ru-RU" sz="2800" b="1" i="1" dirty="0" smtClean="0"/>
              <a:t>, </a:t>
            </a:r>
            <a:r>
              <a:rPr lang="ru-RU" sz="2800" b="1" i="1" dirty="0" err="1" smtClean="0"/>
              <a:t>Л.В.Занкова</a:t>
            </a:r>
            <a:r>
              <a:rPr lang="ru-RU" sz="2800" b="1" i="1" dirty="0" smtClean="0"/>
              <a:t>).</a:t>
            </a:r>
            <a:endParaRPr lang="ru-RU" sz="2800" dirty="0" smtClean="0"/>
          </a:p>
          <a:p>
            <a:r>
              <a:rPr lang="ru-RU" sz="2800" b="1" i="1" dirty="0" smtClean="0"/>
              <a:t> </a:t>
            </a:r>
            <a:endParaRPr lang="ru-RU" sz="2800" dirty="0" smtClean="0"/>
          </a:p>
          <a:p>
            <a:pPr>
              <a:buNone/>
            </a:pPr>
            <a:endParaRPr lang="ru-RU" sz="29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71480"/>
            <a:ext cx="8229600" cy="55546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/>
              <a:t>   Технология «Развитие критического мышления» - это целостная система, которая развивает продуктивное творческое мышление, формирует интеллектуальные умения, навыки работы с информацией, учит учиться. Это интерактивная технология, то есть учебный процесс организован на основе взаимодействия учащихся друг с другом, с       педагогом. 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7252336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86644" y="1928802"/>
            <a:ext cx="1568151" cy="1071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571480"/>
            <a:ext cx="7329510" cy="5500727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b="1" i="1" dirty="0" smtClean="0">
                <a:solidFill>
                  <a:schemeClr val="accent2"/>
                </a:solidFill>
              </a:rPr>
              <a:t>Первый этап работы в технологии </a:t>
            </a:r>
            <a:r>
              <a:rPr lang="ru-RU" dirty="0" smtClean="0"/>
              <a:t>называется стадия вызова - «создание мотива к обучению».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 lvl="0"/>
            <a:r>
              <a:rPr lang="ru-RU" b="1" i="1" dirty="0" smtClean="0">
                <a:solidFill>
                  <a:schemeClr val="accent2"/>
                </a:solidFill>
              </a:rPr>
              <a:t>Второй этап </a:t>
            </a:r>
            <a:r>
              <a:rPr lang="ru-RU" dirty="0" smtClean="0"/>
              <a:t>– «осмысление» - </a:t>
            </a:r>
            <a:r>
              <a:rPr lang="ru-RU" dirty="0" smtClean="0"/>
              <a:t>содержательная работа , </a:t>
            </a:r>
            <a:r>
              <a:rPr lang="ru-RU" dirty="0" smtClean="0"/>
              <a:t>в ходе которой и происходит непосредственная работа ученика с текстом, причем работа, направленная, осмысленная. </a:t>
            </a:r>
          </a:p>
          <a:p>
            <a:pPr lvl="0">
              <a:buNone/>
            </a:pPr>
            <a:r>
              <a:rPr lang="ru-RU" dirty="0" smtClean="0"/>
              <a:t> </a:t>
            </a:r>
          </a:p>
          <a:p>
            <a:pPr lvl="0"/>
            <a:r>
              <a:rPr lang="ru-RU" b="1" i="1" dirty="0" smtClean="0">
                <a:solidFill>
                  <a:schemeClr val="accent2"/>
                </a:solidFill>
              </a:rPr>
              <a:t>Третий этап </a:t>
            </a:r>
            <a:r>
              <a:rPr lang="ru-RU" dirty="0" smtClean="0"/>
              <a:t>– «рефлексия» - размышления. Необходимо, чтобы ученики сами смогли проанализировать, удалось ли им достичь поставленных целей.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C00000"/>
                </a:solidFill>
              </a:rPr>
              <a:t>ПриёмыТРКМ</a:t>
            </a:r>
            <a:r>
              <a:rPr lang="ru-RU" b="1" dirty="0" smtClean="0">
                <a:solidFill>
                  <a:srgbClr val="C00000"/>
                </a:solidFill>
              </a:rPr>
              <a:t>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1600200"/>
            <a:ext cx="6829444" cy="4525963"/>
          </a:xfrm>
        </p:spPr>
        <p:txBody>
          <a:bodyPr/>
          <a:lstStyle/>
          <a:p>
            <a:pPr lvl="0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чтение с остановками;</a:t>
            </a:r>
          </a:p>
          <a:p>
            <a:pPr lvl="0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обращение к личному опыту учащихся;</a:t>
            </a:r>
          </a:p>
          <a:p>
            <a:pPr lvl="0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прогнозирование по названию;</a:t>
            </a:r>
          </a:p>
          <a:p>
            <a:pPr lvl="0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кластер;</a:t>
            </a:r>
          </a:p>
          <a:p>
            <a:pPr lvl="0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синквейн;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использование «толстых» и «тонких» вопросов.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AC08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1047</Words>
  <Application>Microsoft Office PowerPoint</Application>
  <PresentationFormat>Экран (4:3)</PresentationFormat>
  <Paragraphs>169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Слайд 2</vt:lpstr>
      <vt:lpstr>Методические задачи:   - Познакомиться с технологией развития критического мышления (ТРКМ)  - Формирование УУД на уроке с применением ТРКМ  - Приобрести практический опыт использования некоторых приемов ТРКМ - Наметить пути использования ТРКМ в собственной педагогической деятельности.  </vt:lpstr>
      <vt:lpstr>Эпиграф: Умеющие мыслить умеют задавать вопросы.  Сти́вен  Э́двин Кинг  (американский писатель )  </vt:lpstr>
      <vt:lpstr>Слайд 5</vt:lpstr>
      <vt:lpstr>Технология «Критическое мышление через чтение и письмо»,</vt:lpstr>
      <vt:lpstr>Слайд 7</vt:lpstr>
      <vt:lpstr>Слайд 8</vt:lpstr>
      <vt:lpstr>ПриёмыТРКМ:</vt:lpstr>
      <vt:lpstr>Познавательные УУД </vt:lpstr>
      <vt:lpstr>Коммуникативные УУД </vt:lpstr>
      <vt:lpstr>Регулятивные УУД </vt:lpstr>
      <vt:lpstr>Личностные УУД </vt:lpstr>
      <vt:lpstr>забота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СЛОВАРНАЯ РАБОТА</vt:lpstr>
      <vt:lpstr>Толковый словарь</vt:lpstr>
      <vt:lpstr>Слайд 26</vt:lpstr>
      <vt:lpstr>Слайд 27</vt:lpstr>
      <vt:lpstr>Слайд 28</vt:lpstr>
      <vt:lpstr>Слайд 29</vt:lpstr>
      <vt:lpstr>Слайд 30</vt:lpstr>
      <vt:lpstr>Оцени себя </vt:lpstr>
      <vt:lpstr>МОЛОДЦЫ!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User</cp:lastModifiedBy>
  <cp:revision>29</cp:revision>
  <dcterms:created xsi:type="dcterms:W3CDTF">2013-08-20T23:50:31Z</dcterms:created>
  <dcterms:modified xsi:type="dcterms:W3CDTF">2013-12-19T16:27:37Z</dcterms:modified>
</cp:coreProperties>
</file>