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7" r:id="rId30"/>
    <p:sldId id="288" r:id="rId31"/>
    <p:sldId id="289" r:id="rId32"/>
    <p:sldId id="290" r:id="rId33"/>
    <p:sldId id="291" r:id="rId34"/>
    <p:sldId id="292" r:id="rId35"/>
    <p:sldId id="285" r:id="rId36"/>
    <p:sldId id="286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1628800"/>
            <a:ext cx="6192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5400" b="1" i="1" dirty="0">
              <a:ln w="18000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6228184" y="4365104"/>
            <a:ext cx="984684" cy="1662220"/>
            <a:chOff x="6228184" y="4365104"/>
            <a:chExt cx="984684" cy="1662220"/>
          </a:xfrm>
        </p:grpSpPr>
        <p:sp>
          <p:nvSpPr>
            <p:cNvPr id="5" name="Овал 4"/>
            <p:cNvSpPr/>
            <p:nvPr/>
          </p:nvSpPr>
          <p:spPr>
            <a:xfrm>
              <a:off x="6228184" y="4365104"/>
              <a:ext cx="432048" cy="432048"/>
            </a:xfrm>
            <a:prstGeom prst="ellipse">
              <a:avLst/>
            </a:prstGeom>
            <a:solidFill>
              <a:schemeClr val="bg1">
                <a:alpha val="4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6844444" y="5290476"/>
              <a:ext cx="368424" cy="368424"/>
            </a:xfrm>
            <a:prstGeom prst="ellipse">
              <a:avLst/>
            </a:prstGeom>
            <a:solidFill>
              <a:schemeClr val="bg1">
                <a:alpha val="4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6508131" y="5843112"/>
              <a:ext cx="184212" cy="184212"/>
            </a:xfrm>
            <a:prstGeom prst="ellipse">
              <a:avLst/>
            </a:prstGeom>
            <a:solidFill>
              <a:schemeClr val="bg1">
                <a:alpha val="4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419872" y="5290476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Кондратьева Ирина Геннадьевна  МБДОУ №3</a:t>
            </a:r>
            <a:endParaRPr lang="ru-RU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7" y="704171"/>
            <a:ext cx="7632849" cy="2347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18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lvl="1"/>
            <a:r>
              <a:rPr lang="ru-RU" sz="6000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Не паникуйте это поможет в самых безвыходных ситуациях</a:t>
            </a:r>
            <a:endParaRPr lang="ru-RU" sz="6000" dirty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1836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Вам не нужно быть великим, чтобы начать. Вам просто следует начать, чтобы стать великим.</a:t>
            </a:r>
            <a:endParaRPr lang="ru-RU" sz="6000" dirty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350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Иногда чёрная полоса становится взлётной…</a:t>
            </a:r>
            <a:endParaRPr lang="ru-RU" sz="6000" dirty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0726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980728"/>
            <a:ext cx="7344816" cy="5145435"/>
          </a:xfrm>
        </p:spPr>
        <p:txBody>
          <a:bodyPr>
            <a:normAutofit fontScale="92500"/>
          </a:bodyPr>
          <a:lstStyle/>
          <a:p>
            <a:r>
              <a:rPr lang="ru-RU" sz="6000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В моём словаре нет слова «невозможно»</a:t>
            </a:r>
          </a:p>
          <a:p>
            <a:pPr marL="0" indent="0">
              <a:buNone/>
            </a:pPr>
            <a:r>
              <a:rPr lang="ru-RU" sz="6000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ru-RU" sz="6000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                                          Наполеон Бонапарт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938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Ты счастлив не потому, что всё хорошо, а потому, что ты счастлив.</a:t>
            </a:r>
            <a:endParaRPr lang="ru-RU" sz="6000" dirty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90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404664"/>
            <a:ext cx="7643192" cy="5721499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Помни! Пряча от наших проблем голову в кустах, мы оставляем незащищёнными другие места</a:t>
            </a:r>
            <a:endParaRPr lang="ru-RU" sz="6000" dirty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6381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0633" y="1700808"/>
            <a:ext cx="7283152" cy="4525963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Не дай трудностям сломать тебя</a:t>
            </a:r>
            <a:endParaRPr lang="ru-RU" sz="6000" dirty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3288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764704"/>
            <a:ext cx="7571184" cy="5616624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То, что ты видишь. Во многом зависит от того, как ты смотришь.</a:t>
            </a:r>
            <a:endParaRPr lang="ru-RU" sz="6000" dirty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818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988840"/>
            <a:ext cx="7643192" cy="4752528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Не думай что можешь…Знай…!</a:t>
            </a:r>
            <a:endParaRPr lang="ru-RU" sz="6000" dirty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5957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1115616" y="5085184"/>
            <a:ext cx="273630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Задания</a:t>
            </a:r>
            <a:endParaRPr lang="ru-RU" sz="5400" dirty="0">
              <a:solidFill>
                <a:srgbClr val="C0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«Найди правильный ответ»</a:t>
            </a:r>
            <a:endParaRPr lang="ru-RU" i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Сколько образовательных областей выделено в ФГТ в качестве структуры обязательной части основной общеразвивающей программы ДОУ:</a:t>
            </a:r>
          </a:p>
          <a:p>
            <a:endParaRPr lang="ru-RU" dirty="0"/>
          </a:p>
          <a:p>
            <a:r>
              <a:rPr lang="ru-RU" dirty="0" smtClean="0">
                <a:solidFill>
                  <a:srgbClr val="FF0000"/>
                </a:solidFill>
              </a:rPr>
              <a:t>          5         7         10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sz="2800" i="1" dirty="0" smtClean="0">
                <a:solidFill>
                  <a:srgbClr val="7030A0"/>
                </a:solidFill>
              </a:rPr>
              <a:t>ответ</a:t>
            </a:r>
            <a:endParaRPr lang="ru-RU" sz="2800" i="1" dirty="0">
              <a:solidFill>
                <a:srgbClr val="7030A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10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881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0523" y="713954"/>
            <a:ext cx="6192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Работаем по ФГТ</a:t>
            </a:r>
            <a:endParaRPr lang="ru-RU" sz="5400" b="1" i="1" dirty="0">
              <a:ln w="22225">
                <a:solidFill>
                  <a:srgbClr val="FF000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 rot="4737650">
            <a:off x="7535507" y="109818"/>
            <a:ext cx="1063210" cy="1794778"/>
            <a:chOff x="6228184" y="4365104"/>
            <a:chExt cx="984684" cy="1662220"/>
          </a:xfrm>
        </p:grpSpPr>
        <p:sp>
          <p:nvSpPr>
            <p:cNvPr id="7" name="Овал 6"/>
            <p:cNvSpPr/>
            <p:nvPr/>
          </p:nvSpPr>
          <p:spPr>
            <a:xfrm>
              <a:off x="6228184" y="4365104"/>
              <a:ext cx="432048" cy="432048"/>
            </a:xfrm>
            <a:prstGeom prst="ellipse">
              <a:avLst/>
            </a:prstGeom>
            <a:solidFill>
              <a:schemeClr val="bg1">
                <a:alpha val="4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6844444" y="5290476"/>
              <a:ext cx="368424" cy="368424"/>
            </a:xfrm>
            <a:prstGeom prst="ellipse">
              <a:avLst/>
            </a:prstGeom>
            <a:solidFill>
              <a:schemeClr val="bg1">
                <a:alpha val="4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6508131" y="5843112"/>
              <a:ext cx="184212" cy="184212"/>
            </a:xfrm>
            <a:prstGeom prst="ellipse">
              <a:avLst/>
            </a:prstGeom>
            <a:solidFill>
              <a:schemeClr val="bg1">
                <a:alpha val="4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" name="Прямоугольник 9"/>
          <p:cNvSpPr/>
          <p:nvPr/>
        </p:nvSpPr>
        <p:spPr>
          <a:xfrm rot="2235220">
            <a:off x="428283" y="4459471"/>
            <a:ext cx="4318863" cy="1325995"/>
          </a:xfrm>
          <a:prstGeom prst="rect">
            <a:avLst/>
          </a:prstGeom>
          <a:solidFill>
            <a:schemeClr val="accent1">
              <a:alpha val="31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82229" y="1814398"/>
            <a:ext cx="6060186" cy="4392488"/>
          </a:xfrm>
          <a:prstGeom prst="roundRect">
            <a:avLst>
              <a:gd name="adj" fmla="val 4531"/>
            </a:avLst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«Кто постигает новое, лелея старое, тот может быть учителем…»</a:t>
            </a:r>
          </a:p>
          <a:p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                                Конфуций</a:t>
            </a:r>
          </a:p>
        </p:txBody>
      </p:sp>
    </p:spTree>
    <p:extLst>
      <p:ext uri="{BB962C8B-B14F-4D97-AF65-F5344CB8AC3E}">
        <p14:creationId xmlns:p14="http://schemas.microsoft.com/office/powerpoint/2010/main" val="274236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4716016" y="4221087"/>
            <a:ext cx="3528392" cy="17855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68660" y="4389010"/>
            <a:ext cx="3528392" cy="1617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339752" y="2612722"/>
            <a:ext cx="3744416" cy="16083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716016" y="1515761"/>
            <a:ext cx="381642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683568" y="1417638"/>
            <a:ext cx="2498576" cy="11106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Содержание дошкольного образования по ФГТ включает в себя 4 направления развития детей. Выберите правильные ответы</a:t>
            </a:r>
            <a:endParaRPr lang="ru-RU" sz="2800" i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effectLst>
            <a:glow rad="101600">
              <a:srgbClr val="00B050">
                <a:alpha val="60000"/>
              </a:srgbClr>
            </a:glow>
          </a:effectLst>
        </p:spPr>
        <p:txBody>
          <a:bodyPr/>
          <a:lstStyle/>
          <a:p>
            <a:r>
              <a:rPr lang="ru-RU" dirty="0" smtClean="0"/>
              <a:t>Физическое                       Коммуникативное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Социально-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личностное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Познавательно-                    Художественно-</a:t>
            </a:r>
          </a:p>
          <a:p>
            <a:pPr marL="0" indent="0">
              <a:buNone/>
            </a:pPr>
            <a:r>
              <a:rPr lang="ru-RU" dirty="0"/>
              <a:t>р</a:t>
            </a:r>
            <a:r>
              <a:rPr lang="ru-RU" dirty="0" smtClean="0"/>
              <a:t>ечевое                                   -эстетическое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465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Кто является объектом педагогики?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     </a:t>
            </a:r>
          </a:p>
          <a:p>
            <a:r>
              <a:rPr lang="ru-RU" dirty="0" smtClean="0"/>
              <a:t>     Воспитатель</a:t>
            </a:r>
          </a:p>
          <a:p>
            <a:r>
              <a:rPr lang="ru-RU" dirty="0" smtClean="0"/>
              <a:t>                                   </a:t>
            </a:r>
          </a:p>
          <a:p>
            <a:r>
              <a:rPr lang="ru-RU" dirty="0" smtClean="0"/>
              <a:t>                                   Ребёнок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Родители</a:t>
            </a:r>
          </a:p>
          <a:p>
            <a:endParaRPr lang="ru-RU" dirty="0" smtClean="0"/>
          </a:p>
          <a:p>
            <a:r>
              <a:rPr lang="ru-RU" dirty="0" smtClean="0"/>
              <a:t>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92657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860032" y="4437112"/>
            <a:ext cx="252028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i="1" dirty="0" smtClean="0">
                <a:solidFill>
                  <a:srgbClr val="7030A0"/>
                </a:solidFill>
              </a:rPr>
              <a:t>Сколько времени отводиться в ходе режимных моментов в соответствии с СанПиН на утреннюю гимнастику детей 4-5 лет?</a:t>
            </a:r>
            <a:endParaRPr lang="ru-RU" sz="2800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5 минут;</a:t>
            </a:r>
          </a:p>
          <a:p>
            <a:r>
              <a:rPr lang="ru-RU" dirty="0" smtClean="0"/>
              <a:t>2) 10 минут;</a:t>
            </a:r>
          </a:p>
          <a:p>
            <a:r>
              <a:rPr lang="ru-RU" dirty="0" smtClean="0"/>
              <a:t>3) 8 минут;</a:t>
            </a:r>
          </a:p>
          <a:p>
            <a:r>
              <a:rPr lang="ru-RU" dirty="0" smtClean="0"/>
              <a:t>4) 15 минут;</a:t>
            </a:r>
          </a:p>
          <a:p>
            <a:endParaRPr lang="ru-RU" dirty="0"/>
          </a:p>
          <a:p>
            <a:r>
              <a:rPr lang="ru-RU" dirty="0" smtClean="0"/>
              <a:t>                                                 8 минут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054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5724128" y="5013176"/>
            <a:ext cx="20882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Сколько времени должны занимать в ходе прогулки подвижные игры и физические упражнения у детей</a:t>
            </a:r>
            <a:br>
              <a:rPr lang="ru-RU" sz="2400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6-7 лет?</a:t>
            </a:r>
            <a:endParaRPr lang="ru-RU" sz="2400" i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30 минут;</a:t>
            </a:r>
          </a:p>
          <a:p>
            <a:r>
              <a:rPr lang="ru-RU" dirty="0" smtClean="0"/>
              <a:t>2) 25 минут;</a:t>
            </a:r>
          </a:p>
          <a:p>
            <a:r>
              <a:rPr lang="ru-RU" dirty="0" smtClean="0"/>
              <a:t>3) 20 минут;</a:t>
            </a:r>
          </a:p>
          <a:p>
            <a:r>
              <a:rPr lang="ru-RU" dirty="0" smtClean="0"/>
              <a:t>4) 40 минут.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30 минут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731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5796136" y="4221088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росте от 850 до 1000мм группа мебели соответствует:</a:t>
            </a:r>
            <a:endParaRPr lang="ru-RU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   1) 0;</a:t>
            </a:r>
          </a:p>
          <a:p>
            <a:pPr marL="0" indent="0">
              <a:buNone/>
            </a:pPr>
            <a:r>
              <a:rPr lang="ru-RU" dirty="0" smtClean="0"/>
              <a:t>        2) 1;</a:t>
            </a:r>
          </a:p>
          <a:p>
            <a:pPr marL="0" indent="0">
              <a:buNone/>
            </a:pPr>
            <a:r>
              <a:rPr lang="ru-RU" dirty="0" smtClean="0"/>
              <a:t>        3) 2;</a:t>
            </a:r>
          </a:p>
          <a:p>
            <a:pPr marL="0" indent="0">
              <a:buNone/>
            </a:pPr>
            <a:r>
              <a:rPr lang="ru-RU" dirty="0" smtClean="0"/>
              <a:t>        4) 00;</a:t>
            </a:r>
          </a:p>
          <a:p>
            <a:pPr marL="0" indent="0">
              <a:buNone/>
            </a:pPr>
            <a:r>
              <a:rPr lang="ru-RU" sz="6000" dirty="0">
                <a:solidFill>
                  <a:srgbClr val="C00000"/>
                </a:solidFill>
              </a:rPr>
              <a:t> </a:t>
            </a:r>
            <a:r>
              <a:rPr lang="ru-RU" sz="6000" dirty="0" smtClean="0">
                <a:solidFill>
                  <a:srgbClr val="C00000"/>
                </a:solidFill>
              </a:rPr>
              <a:t>                                 о                                                                                                 </a:t>
            </a:r>
            <a:endParaRPr lang="ru-RU" sz="6000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293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</a:rPr>
              <a:t>Требования к структуре основной общеобразовательной программы дошкольного образования пункте 2.4.ФГТ говорится о:</a:t>
            </a:r>
            <a:endParaRPr lang="ru-RU" sz="2400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556793"/>
            <a:ext cx="7200800" cy="4752528"/>
          </a:xfrm>
        </p:spPr>
        <p:txBody>
          <a:bodyPr>
            <a:normAutofit lnSpcReduction="10000"/>
          </a:bodyPr>
          <a:lstStyle/>
          <a:p>
            <a:pPr>
              <a:buAutoNum type="arabicParenR"/>
            </a:pPr>
            <a:r>
              <a:rPr lang="ru-RU" sz="2400" dirty="0" smtClean="0"/>
              <a:t>Содержании работы по освоению детьми         образовательных областей; </a:t>
            </a:r>
          </a:p>
          <a:p>
            <a:pPr>
              <a:buAutoNum type="arabicParenR"/>
            </a:pPr>
            <a:endParaRPr lang="ru-RU" sz="2400" dirty="0" smtClean="0"/>
          </a:p>
          <a:p>
            <a:pPr>
              <a:buAutoNum type="arabicParenR"/>
            </a:pPr>
            <a:r>
              <a:rPr lang="ru-RU" sz="2400" dirty="0" smtClean="0"/>
              <a:t>Учёте принципа интеграции в соответствии с возрастными особенностями и возможностями детей;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en-US" sz="2400" dirty="0" smtClean="0"/>
              <a:t>3)</a:t>
            </a:r>
            <a:r>
              <a:rPr lang="ru-RU" sz="2400" dirty="0" smtClean="0"/>
              <a:t>Комплексном подходе к системе мониторинга достижений детьми планируемых результатов освоения Программы;</a:t>
            </a:r>
          </a:p>
          <a:p>
            <a:pPr>
              <a:buAutoNum type="arabicParenR"/>
            </a:pPr>
            <a:endParaRPr lang="ru-RU" sz="2400" dirty="0" smtClean="0"/>
          </a:p>
          <a:p>
            <a:pPr>
              <a:buAutoNum type="arabicParenR"/>
            </a:pPr>
            <a:r>
              <a:rPr lang="ru-RU" sz="2400" dirty="0" smtClean="0"/>
              <a:t>Содержание образовательной области «Труд».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>
              <a:buAutoNum type="arabicParenR"/>
            </a:pPr>
            <a:endParaRPr lang="en-US" sz="2400" dirty="0"/>
          </a:p>
          <a:p>
            <a:pPr>
              <a:buAutoNum type="arabicParenR"/>
            </a:pPr>
            <a:endParaRPr lang="en-US" sz="2400" dirty="0" smtClean="0"/>
          </a:p>
          <a:p>
            <a:pPr>
              <a:buAutoNum type="arabicParenR"/>
            </a:pPr>
            <a:endParaRPr lang="en-US" sz="2400" dirty="0"/>
          </a:p>
          <a:p>
            <a:pPr>
              <a:buAutoNum type="arabicParenR"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394957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1772816"/>
            <a:ext cx="6336704" cy="3384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Документ, обеспечивающий права ребёнка на качественное и доступное дошкольное образование в стране</a:t>
            </a:r>
            <a:endParaRPr lang="ru-RU" sz="2800" i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916832"/>
            <a:ext cx="6336704" cy="4209331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Конституция;</a:t>
            </a:r>
          </a:p>
          <a:p>
            <a:pPr marL="514350" indent="-514350">
              <a:buAutoNum type="arabicParenR"/>
            </a:pPr>
            <a:r>
              <a:rPr lang="ru-RU" dirty="0" smtClean="0"/>
              <a:t>Семейный кодекс;</a:t>
            </a:r>
          </a:p>
          <a:p>
            <a:pPr marL="514350" indent="-514350">
              <a:buAutoNum type="arabicParenR"/>
            </a:pPr>
            <a:r>
              <a:rPr lang="ru-RU" dirty="0" smtClean="0"/>
              <a:t>Закон </a:t>
            </a:r>
            <a:r>
              <a:rPr lang="ru-RU" dirty="0" err="1" smtClean="0"/>
              <a:t>Ро</a:t>
            </a:r>
            <a:r>
              <a:rPr lang="en-US" dirty="0" smtClean="0"/>
              <a:t>c</a:t>
            </a:r>
            <a:r>
              <a:rPr lang="ru-RU" dirty="0" err="1" smtClean="0"/>
              <a:t>сийской</a:t>
            </a:r>
            <a:r>
              <a:rPr lang="ru-RU" dirty="0" smtClean="0"/>
              <a:t> Федерации «об образовании»;</a:t>
            </a:r>
          </a:p>
          <a:p>
            <a:pPr marL="514350" indent="-514350">
              <a:buAutoNum type="arabicParenR"/>
            </a:pPr>
            <a:r>
              <a:rPr lang="ru-RU" dirty="0" smtClean="0"/>
              <a:t>Конвенция о правах ребёнка</a:t>
            </a:r>
          </a:p>
        </p:txBody>
      </p:sp>
    </p:spTree>
    <p:extLst>
      <p:ext uri="{BB962C8B-B14F-4D97-AF65-F5344CB8AC3E}">
        <p14:creationId xmlns:p14="http://schemas.microsoft.com/office/powerpoint/2010/main" val="4283073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такое </a:t>
            </a:r>
            <a:r>
              <a:rPr lang="ru-RU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нвариативная</a:t>
            </a:r>
            <a:r>
              <a:rPr lang="ru-RU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часть основной общеобразовательной программы</a:t>
            </a:r>
            <a:endParaRPr lang="ru-RU" sz="3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2780928"/>
            <a:ext cx="7128792" cy="3345235"/>
          </a:xfrm>
        </p:spPr>
        <p:txBody>
          <a:bodyPr/>
          <a:lstStyle/>
          <a:p>
            <a:r>
              <a:rPr lang="ru-RU" dirty="0" smtClean="0"/>
              <a:t>-Обязательная часть основной программы ДОУ, которая должна быть реализована в любом учреждении дошкольного образования.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42442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Назовите направления развития ребёнка</a:t>
            </a:r>
            <a:endParaRPr lang="ru-RU" sz="3200" i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132856"/>
            <a:ext cx="6984776" cy="3993307"/>
          </a:xfrm>
        </p:spPr>
        <p:txBody>
          <a:bodyPr/>
          <a:lstStyle/>
          <a:p>
            <a:r>
              <a:rPr lang="ru-RU" dirty="0" smtClean="0"/>
              <a:t>Всего 4 направления</a:t>
            </a:r>
          </a:p>
          <a:p>
            <a:pPr marL="514350" indent="-514350">
              <a:buAutoNum type="arabicParenR"/>
            </a:pPr>
            <a:r>
              <a:rPr lang="ru-RU" dirty="0" smtClean="0"/>
              <a:t>Социально-личностное;</a:t>
            </a:r>
          </a:p>
          <a:p>
            <a:pPr marL="514350" indent="-514350">
              <a:buAutoNum type="arabicParenR"/>
            </a:pPr>
            <a:r>
              <a:rPr lang="ru-RU" dirty="0" smtClean="0"/>
              <a:t>Физкультурно-оздоровительное;</a:t>
            </a:r>
          </a:p>
          <a:p>
            <a:pPr marL="514350" indent="-514350">
              <a:buAutoNum type="arabicParenR"/>
            </a:pPr>
            <a:r>
              <a:rPr lang="ru-RU" dirty="0" smtClean="0"/>
              <a:t>Познавательно-речевое;</a:t>
            </a:r>
          </a:p>
          <a:p>
            <a:pPr marL="514350" indent="-514350">
              <a:buAutoNum type="arabicParenR"/>
            </a:pPr>
            <a:r>
              <a:rPr lang="ru-RU" dirty="0" smtClean="0"/>
              <a:t>Художественно-эстетическое.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56029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</a:rPr>
              <a:t>В какой из образовательных областей стоит задача по формированию осторожного отношения к потенциально опасным для человека и окружающего мира природы ситуациям?</a:t>
            </a:r>
            <a:endParaRPr lang="ru-RU" sz="2400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2708920"/>
            <a:ext cx="6336704" cy="3489251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«Безопасность»</a:t>
            </a:r>
            <a:endParaRPr lang="ru-RU" sz="4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11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7200" dirty="0" smtClean="0">
                <a:solidFill>
                  <a:srgbClr val="002060"/>
                </a:solidFill>
              </a:rPr>
              <a:t>   Не бойся идти не           туда - бойся никуда не идти</a:t>
            </a:r>
            <a:endParaRPr lang="ru-RU" sz="7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86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какой из образовательных областей решается задача развития игровой деятельности детей?</a:t>
            </a:r>
            <a:br>
              <a:rPr lang="ru-RU" sz="2400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i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3068960"/>
            <a:ext cx="5760640" cy="3057203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«Социализация»</a:t>
            </a:r>
            <a:endParaRPr lang="ru-RU" sz="4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6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какой образовательной области решается задача формирования патриотических чувств, чувства принадлежности к мировому сообществу?</a:t>
            </a:r>
            <a:endParaRPr lang="ru-RU" sz="2400" i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852936"/>
            <a:ext cx="6768752" cy="3273227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«Социализация»</a:t>
            </a:r>
            <a:endParaRPr lang="ru-RU" sz="4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3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какой из образовательных областей решается задача сенсорного развития ребёнка?</a:t>
            </a:r>
            <a:endParaRPr lang="ru-RU" sz="2400" i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772817"/>
            <a:ext cx="6120680" cy="3816424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sz="4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«Познание»</a:t>
            </a:r>
            <a:endParaRPr lang="ru-RU" sz="4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29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какой образовательной области решается задача практического овладения воспитанниками нормами речи?</a:t>
            </a:r>
            <a:endParaRPr lang="ru-RU" sz="2400" i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564904"/>
            <a:ext cx="6840760" cy="3561259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«</a:t>
            </a:r>
            <a:r>
              <a:rPr lang="ru-RU" sz="4800" dirty="0" smtClean="0">
                <a:solidFill>
                  <a:srgbClr val="FF0000"/>
                </a:solidFill>
              </a:rPr>
              <a:t>Коммуникация</a:t>
            </a:r>
            <a:r>
              <a:rPr lang="ru-RU" sz="5400" dirty="0" smtClean="0">
                <a:solidFill>
                  <a:srgbClr val="FF0000"/>
                </a:solidFill>
              </a:rPr>
              <a:t>»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34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</a:rPr>
              <a:t>В какой из образовательных областей решается задача формирования целостной картины мира, в том числе первичных ценностных представлений?</a:t>
            </a:r>
            <a:endParaRPr lang="ru-RU" sz="2400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420888"/>
            <a:ext cx="6696744" cy="3705275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«Художественная литература»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52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980728"/>
            <a:ext cx="7056784" cy="51454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«Перед человеком к разуму три пути: 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1.Путь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размышления- 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-Самый благородный;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2.Путь подражания-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-Самый лёгкий;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3.Путь личного опыта-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-Самый тяжёлый путь»</a:t>
            </a:r>
          </a:p>
          <a:p>
            <a:pPr marL="0" indent="0">
              <a:buNone/>
            </a:pP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Конфуций.</a:t>
            </a:r>
            <a:endParaRPr lang="ru-RU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30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224" y="260648"/>
            <a:ext cx="8229600" cy="1143000"/>
          </a:xfrm>
        </p:spPr>
        <p:txBody>
          <a:bodyPr>
            <a:normAutofit/>
          </a:bodyPr>
          <a:lstStyle/>
          <a:p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Благодарю за внимание</a:t>
            </a:r>
          </a:p>
          <a:p>
            <a:r>
              <a:rPr lang="ru-RU" sz="4400" dirty="0" smtClean="0">
                <a:solidFill>
                  <a:srgbClr val="FF0000"/>
                </a:solidFill>
              </a:rPr>
              <a:t>Хорошего настроения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26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«Этот мир как эхо в горах: если мы отдаём любовь, то любовь возвращается.»</a:t>
            </a:r>
            <a:endParaRPr lang="ru-RU" sz="6000" dirty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9572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Нет непреодолимых трудностей.</a:t>
            </a:r>
          </a:p>
          <a:p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Есть те, что лень преодолевать…</a:t>
            </a:r>
            <a:endParaRPr lang="ru-RU" sz="6000" dirty="0">
              <a:solidFill>
                <a:schemeClr val="tx2">
                  <a:lumMod val="7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3236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980728"/>
            <a:ext cx="735516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ru-RU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 </a:t>
            </a:r>
            <a:r>
              <a:rPr lang="ru-RU" sz="6000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А ведь белые полосы, как правило всегда длиннее чёрных!...</a:t>
            </a:r>
            <a:endParaRPr lang="ru-RU" sz="6000" dirty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0674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472608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Не бойтесь пробовать… иначе вы никогда не узнаете того, что вы могли бы совершить.</a:t>
            </a:r>
            <a:endParaRPr lang="ru-RU" sz="6000" dirty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4422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Кто хочет добиться цели – ищет возможности, кто не хочет – ищет оправдания.</a:t>
            </a:r>
            <a:endParaRPr lang="ru-RU" sz="6000" dirty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011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Чтобы добиться цели, надо, прежде всего, идти!!!</a:t>
            </a:r>
            <a:endParaRPr lang="ru-RU" sz="6000" dirty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2444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280</TotalTime>
  <Words>667</Words>
  <Application>Microsoft Office PowerPoint</Application>
  <PresentationFormat>Экран (4:3)</PresentationFormat>
  <Paragraphs>116</Paragraphs>
  <Slides>36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0" baseType="lpstr">
      <vt:lpstr>Batang</vt:lpstr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Задания</vt:lpstr>
      <vt:lpstr>Содержание дошкольного образования по ФГТ включает в себя 4 направления развития детей. Выберите правильные ответы</vt:lpstr>
      <vt:lpstr>Кто является объектом педагогики?</vt:lpstr>
      <vt:lpstr>Сколько времени отводиться в ходе режимных моментов в соответствии с СанПиН на утреннюю гимнастику детей 4-5 лет?</vt:lpstr>
      <vt:lpstr>Сколько времени должны занимать в ходе прогулки подвижные игры и физические упражнения у детей 6-7 лет?</vt:lpstr>
      <vt:lpstr>При росте от 850 до 1000мм группа мебели соответствует:</vt:lpstr>
      <vt:lpstr>Требования к структуре основной общеобразовательной программы дошкольного образования пункте 2.4.ФГТ говорится о:</vt:lpstr>
      <vt:lpstr>Документ, обеспечивающий права ребёнка на качественное и доступное дошкольное образование в стране</vt:lpstr>
      <vt:lpstr>Что такое инвариативная часть основной общеобразовательной программы</vt:lpstr>
      <vt:lpstr>Назовите направления развития ребёнка</vt:lpstr>
      <vt:lpstr>В какой из образовательных областей стоит задача по формированию осторожного отношения к потенциально опасным для человека и окружающего мира природы ситуациям?</vt:lpstr>
      <vt:lpstr>В какой из образовательных областей решается задача развития игровой деятельности детей? </vt:lpstr>
      <vt:lpstr>В какой образовательной области решается задача формирования патриотических чувств, чувства принадлежности к мировому сообществу?</vt:lpstr>
      <vt:lpstr>В какой из образовательных областей решается задача сенсорного развития ребёнка?</vt:lpstr>
      <vt:lpstr>В какой образовательной области решается задача практического овладения воспитанниками нормами речи?</vt:lpstr>
      <vt:lpstr>В какой из образовательных областей решается задача формирования целостной картины мира, в том числе первичных ценностных представлений?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User</cp:lastModifiedBy>
  <cp:revision>35</cp:revision>
  <dcterms:created xsi:type="dcterms:W3CDTF">2012-08-02T12:17:38Z</dcterms:created>
  <dcterms:modified xsi:type="dcterms:W3CDTF">2013-04-17T16:37:26Z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237482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