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3" r:id="rId4"/>
    <p:sldId id="264" r:id="rId5"/>
    <p:sldId id="267" r:id="rId6"/>
    <p:sldId id="265" r:id="rId7"/>
    <p:sldId id="266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3" autoAdjust="0"/>
    <p:restoredTop sz="94660"/>
  </p:normalViewPr>
  <p:slideViewPr>
    <p:cSldViewPr>
      <p:cViewPr varScale="1">
        <p:scale>
          <a:sx n="52" d="100"/>
          <a:sy n="52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-fotki.yandex.ru/get/5635/178739025.2c/0_9b248_5ced51a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идут в школ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56992"/>
            <a:ext cx="2016224" cy="19154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1268760"/>
            <a:ext cx="7992888" cy="316835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Готовимся к школе вместе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tuvi2012.com/wp-content/uploads/2012/05/dd8386977c5-14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8" descr="http://www.ivedu.ru/images/photoalbum/album_161/izobrazhenie_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3936437" cy="2952328"/>
          </a:xfrm>
          <a:prstGeom prst="rect">
            <a:avLst/>
          </a:prstGeom>
          <a:noFill/>
        </p:spPr>
      </p:pic>
      <p:pic>
        <p:nvPicPr>
          <p:cNvPr id="8" name="Picture 2" descr="C:\Documents and Settings\учитель\Рабочий стол\фото 6 б\фотки 6 Б\1СЕНТЯБРЯ 6б\IMG_3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356992"/>
            <a:ext cx="3278899" cy="2459174"/>
          </a:xfrm>
          <a:prstGeom prst="rect">
            <a:avLst/>
          </a:prstGeom>
          <a:noFill/>
        </p:spPr>
      </p:pic>
      <p:pic>
        <p:nvPicPr>
          <p:cNvPr id="9" name="Picture 6" descr="http://mdou83.ucoz.ru/Ekskursia_dou/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32656"/>
            <a:ext cx="3323862" cy="249289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9512" y="404664"/>
            <a:ext cx="4968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«Школьное обучение никогда не начинается</a:t>
            </a:r>
            <a:endParaRPr kumimoji="0" lang="ru-RU" sz="16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пустого места, а всегда опирается</a:t>
            </a:r>
            <a:endParaRPr kumimoji="0" lang="ru-RU" sz="16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определенную стадию развития,</a:t>
            </a:r>
            <a:endParaRPr kumimoji="0" lang="ru-RU" sz="16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проделанную ребенком».</a:t>
            </a:r>
            <a:endParaRPr kumimoji="0" lang="ru-RU" sz="16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Л. С. </a:t>
            </a:r>
            <a:r>
              <a:rPr kumimoji="0" lang="ru-RU" sz="1600" b="1" i="0" u="none" strike="noStrike" cap="none" spc="0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Выготский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7" name="Picture 13" descr="b9aca3dcddf24fd6277dad19a7450a7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923233"/>
            <a:ext cx="1296144" cy="790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оля\Новая папка\IMG_3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552109" cy="2664296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067944" y="668275"/>
            <a:ext cx="47525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IrisUPC" pitchFamily="34" charset="-34"/>
              </a:rPr>
              <a:t>Под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IrisUPC" pitchFamily="34" charset="-34"/>
              </a:rPr>
              <a:t>преемственностью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IrisUPC" pitchFamily="34" charset="-34"/>
              </a:rPr>
              <a:t> понимается последовательный переход от одной ступени образования к другой,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IrisUPC" pitchFamily="34" charset="-34"/>
              </a:rPr>
              <a:t>выражающийся в сохранении и постепенном изменении содержания, форм, методов, технологий обучения и воспитания.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IrisUPC" pitchFamily="34" charset="-34"/>
            </a:endParaRPr>
          </a:p>
        </p:txBody>
      </p:sp>
      <p:pic>
        <p:nvPicPr>
          <p:cNvPr id="20485" name="Picture 5" descr="94208d162d37da078121aa7ff10002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21088"/>
            <a:ext cx="2608684" cy="2399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548680"/>
            <a:ext cx="7776864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установление единства стремлений и взглядов на воспитательный процесс между детским садом, семьей и школой;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39552" y="1705256"/>
            <a:ext cx="7848872" cy="71508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выработка общих целей и воспитательных задач, путей достижения намеченных результатов;</a:t>
            </a:r>
            <a:endParaRPr kumimoji="0" lang="ru-RU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9552" y="2570758"/>
            <a:ext cx="7920880" cy="102155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условий для благоприятного взаимодействия всех участников воспитательно-образовательного процесса – воспитателей, учителей, детей и родителей</a:t>
            </a: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39552" y="3933056"/>
            <a:ext cx="7920880" cy="102155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оказание психологической помощи в осознании собственных семейных и социальных ресурсов, способствующих преодолению проблем при поступлении ребенка в школу;</a:t>
            </a:r>
            <a:endParaRPr kumimoji="0" lang="ru-RU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9552" y="5329948"/>
            <a:ext cx="7920880" cy="71508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в семьях позитивного отношения к активной общественной и социальной деятельности детей.</a:t>
            </a:r>
            <a:endParaRPr kumimoji="0" lang="ru-RU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Основные задачи сотрудничества ДОУ и школы</a:t>
            </a:r>
            <a:endParaRPr lang="ru-RU" b="1" dirty="0"/>
          </a:p>
        </p:txBody>
      </p:sp>
      <p:pic>
        <p:nvPicPr>
          <p:cNvPr id="21511" name="Picture 7" descr="1715afe6a4b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1118" y="5589240"/>
            <a:ext cx="992882" cy="1153891"/>
          </a:xfrm>
          <a:prstGeom prst="rect">
            <a:avLst/>
          </a:prstGeom>
          <a:noFill/>
        </p:spPr>
      </p:pic>
      <p:pic>
        <p:nvPicPr>
          <p:cNvPr id="21513" name="Picture 9" descr="ecole_0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54292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00B0F0"/>
            </a:gs>
            <a:gs pos="85000">
              <a:srgbClr val="00FF00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583264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«Самое тяжелое в работе с детьми –это работа с их родителями»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340768"/>
            <a:ext cx="5760640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1.Родители устают на работе </a:t>
            </a: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2. Их ждут домашние дела </a:t>
            </a: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3. Они не хотят показаться невеждами </a:t>
            </a: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4. Они (или государство) платят – вы работайте </a:t>
            </a: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5. Идет систематическая пропаганда «плохого педагога» в средствах массовой информации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9458" name="Picture 2" descr="http://img-fotki.yandex.ru/get/4126/125352602.138/0_b3430_655f4ae8_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2314228" cy="1893039"/>
          </a:xfrm>
          <a:prstGeom prst="rect">
            <a:avLst/>
          </a:prstGeom>
          <a:noFill/>
        </p:spPr>
      </p:pic>
      <p:pic>
        <p:nvPicPr>
          <p:cNvPr id="19474" name="Picture 18" descr="http://img-fotki.yandex.ru/get/6433/41771327.36a/0_896b0_aaa267c2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9188513" cy="3212976"/>
          </a:xfrm>
          <a:prstGeom prst="rect">
            <a:avLst/>
          </a:prstGeom>
          <a:noFill/>
        </p:spPr>
      </p:pic>
      <p:pic>
        <p:nvPicPr>
          <p:cNvPr id="15" name="Picture 8" descr="http://img-fotki.yandex.ru/get/5305/56001699.33e/0_7752f_1896404a_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2852936"/>
            <a:ext cx="2160240" cy="3112069"/>
          </a:xfrm>
          <a:prstGeom prst="rect">
            <a:avLst/>
          </a:prstGeom>
          <a:noFill/>
        </p:spPr>
      </p:pic>
      <p:pic>
        <p:nvPicPr>
          <p:cNvPr id="16" name="Picture 12" descr="http://img-fotki.yandex.ru/get/6309/100773997.418/0_ad14c_71895309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751684"/>
            <a:ext cx="1801663" cy="3106316"/>
          </a:xfrm>
          <a:prstGeom prst="rect">
            <a:avLst/>
          </a:prstGeom>
          <a:noFill/>
        </p:spPr>
      </p:pic>
      <p:pic>
        <p:nvPicPr>
          <p:cNvPr id="17" name="Picture 4" descr="http://img-fotki.yandex.ru/get/6410/125352602.b2/0_9fe13_d9b18023_M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5371754"/>
            <a:ext cx="1728192" cy="1486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85000">
              <a:srgbClr val="92D050">
                <a:alpha val="95000"/>
              </a:srgb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332656"/>
            <a:ext cx="4313232" cy="408623"/>
          </a:xfrm>
          <a:prstGeom prst="round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посещение школьного музея, библиотеки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72000" y="620688"/>
            <a:ext cx="4572000" cy="715089"/>
          </a:xfrm>
          <a:prstGeom prst="round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участие в совместной образовательной деятельности, проектной деятельности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924944"/>
            <a:ext cx="4572000" cy="1021556"/>
          </a:xfrm>
          <a:prstGeom prst="round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встречи и беседы с бывшими воспитанниками детского сада (ученики начальной и средней школы)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4941168"/>
            <a:ext cx="4572000" cy="1021556"/>
          </a:xfrm>
          <a:prstGeom prst="round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посещение дошкольниками курса занятий, организованных при школе (занятия с психологом)</a:t>
            </a:r>
            <a:endParaRPr lang="ru-RU" dirty="0"/>
          </a:p>
        </p:txBody>
      </p:sp>
      <p:pic>
        <p:nvPicPr>
          <p:cNvPr id="1026" name="Picture 2" descr="L:\фото\P1000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2304256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L:\фото\P1000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4793"/>
            <a:ext cx="2088232" cy="1566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L:\фото\P10008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0245" y="4365104"/>
            <a:ext cx="2112235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L:\фото\P10003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941168"/>
            <a:ext cx="2112235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6" descr="L:\фото\Рисунок1.jpg"/>
          <p:cNvPicPr>
            <a:picLocks noChangeAspect="1" noChangeArrowheads="1"/>
          </p:cNvPicPr>
          <p:nvPr/>
        </p:nvPicPr>
        <p:blipFill>
          <a:blip r:embed="rId6" cstate="print"/>
          <a:srcRect l="7942" t="47740" r="22161" b="18429"/>
          <a:stretch>
            <a:fillRect/>
          </a:stretch>
        </p:blipFill>
        <p:spPr bwMode="auto">
          <a:xfrm>
            <a:off x="6588224" y="1985049"/>
            <a:ext cx="2160240" cy="1478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237770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80475"/>
            <a:ext cx="1130424" cy="1177525"/>
          </a:xfrm>
          <a:prstGeom prst="rect">
            <a:avLst/>
          </a:prstGeom>
          <a:noFill/>
        </p:spPr>
      </p:pic>
      <p:pic>
        <p:nvPicPr>
          <p:cNvPr id="1033" name="Picture 9" descr="279894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0"/>
            <a:ext cx="936104" cy="795690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5436096" y="4221088"/>
            <a:ext cx="2554002" cy="408623"/>
          </a:xfrm>
          <a:prstGeom prst="round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совместные праздники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73000">
              <a:srgbClr val="92D050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3968" y="548680"/>
            <a:ext cx="4572000" cy="715089"/>
          </a:xfrm>
          <a:prstGeom prst="round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 совместные родительские собрания с педагогами ДОУ и учителями школы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1628801"/>
            <a:ext cx="4248472" cy="408623"/>
          </a:xfrm>
          <a:prstGeom prst="round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круглые столы, дискуссионные встречи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725144"/>
            <a:ext cx="4091505" cy="408623"/>
          </a:xfrm>
          <a:prstGeom prst="round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семейные вечера, тематические досуги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04" y="3212976"/>
            <a:ext cx="2823858" cy="408623"/>
          </a:xfrm>
          <a:prstGeom prst="round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дни открытых дверей</a:t>
            </a:r>
            <a:endParaRPr lang="ru-RU" dirty="0"/>
          </a:p>
        </p:txBody>
      </p:sp>
      <p:pic>
        <p:nvPicPr>
          <p:cNvPr id="2051" name="Picture 3" descr="L:\фото\P1000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7484" y="1340768"/>
            <a:ext cx="2016224" cy="1512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L:\фото\P1000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340768"/>
            <a:ext cx="2016223" cy="1512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5" name="Picture 7" descr="L:\фото\P1000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861048"/>
            <a:ext cx="1824203" cy="136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6" name="Picture 8" descr="L:\фото\P1000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348880"/>
            <a:ext cx="2136231" cy="1602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7" name="Picture 9" descr="L:\фото\P10004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6851" y="5229200"/>
            <a:ext cx="2081133" cy="136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8" name="Picture 10" descr="L:\фото\DSC032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5157192"/>
            <a:ext cx="2736304" cy="15378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Прямоугольник 16"/>
          <p:cNvSpPr/>
          <p:nvPr/>
        </p:nvSpPr>
        <p:spPr>
          <a:xfrm>
            <a:off x="6804248" y="3861048"/>
            <a:ext cx="15252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здоровья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5301208"/>
            <a:ext cx="189378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безопасности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9" name="Picture 11" descr="L:\фото\P10001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068960"/>
            <a:ext cx="2232248" cy="16741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60" name="Picture 12" descr="L:\фото\P10004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8640"/>
            <a:ext cx="1896211" cy="14221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Picture 2" descr="L:\фото\Отсканировано 26.04.2013 15-25.jpg"/>
          <p:cNvPicPr>
            <a:picLocks noChangeAspect="1" noChangeArrowheads="1"/>
          </p:cNvPicPr>
          <p:nvPr/>
        </p:nvPicPr>
        <p:blipFill>
          <a:blip r:embed="rId10" cstate="print"/>
          <a:srcRect l="20175" t="11386" r="17357" b="60167"/>
          <a:stretch>
            <a:fillRect/>
          </a:stretch>
        </p:blipFill>
        <p:spPr bwMode="auto">
          <a:xfrm>
            <a:off x="2195736" y="332656"/>
            <a:ext cx="2067658" cy="12961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61" name="Picture 13" descr="L:\фото\DSC03395.JPG"/>
          <p:cNvPicPr>
            <a:picLocks noChangeAspect="1" noChangeArrowheads="1"/>
          </p:cNvPicPr>
          <p:nvPr/>
        </p:nvPicPr>
        <p:blipFill>
          <a:blip r:embed="rId11" cstate="print"/>
          <a:srcRect l="25822" t="13514"/>
          <a:stretch>
            <a:fillRect/>
          </a:stretch>
        </p:blipFill>
        <p:spPr bwMode="auto">
          <a:xfrm>
            <a:off x="251768" y="5229200"/>
            <a:ext cx="2087984" cy="136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00B0F0"/>
            </a:gs>
            <a:gs pos="85000">
              <a:srgbClr val="00FF00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323528" y="908720"/>
            <a:ext cx="3456384" cy="52322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личностно-ориентированное взаимодействие взрослых с детьми</a:t>
            </a:r>
            <a:endParaRPr lang="ru-RU" sz="14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323528" y="1772816"/>
            <a:ext cx="3456384" cy="584775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формирование предпосылок учебной деятельности  </a:t>
            </a:r>
            <a:endParaRPr lang="ru-RU" sz="16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323528" y="2780928"/>
            <a:ext cx="3528392" cy="73866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построение образовательного процесса с использованием адекватных возрасту форм работы с детьми, опора на игру </a:t>
            </a:r>
            <a:endParaRPr lang="ru-RU" sz="1400" dirty="0"/>
          </a:p>
        </p:txBody>
      </p:sp>
      <p:sp>
        <p:nvSpPr>
          <p:cNvPr id="6" name="Пятиугольник 5"/>
          <p:cNvSpPr/>
          <p:nvPr/>
        </p:nvSpPr>
        <p:spPr>
          <a:xfrm flipH="1">
            <a:off x="4572000" y="908720"/>
            <a:ext cx="4320480" cy="584775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опора на наличный уровень достижений дошкольного детства</a:t>
            </a:r>
            <a:endParaRPr lang="ru-RU" sz="1600" dirty="0"/>
          </a:p>
        </p:txBody>
      </p:sp>
      <p:sp>
        <p:nvSpPr>
          <p:cNvPr id="7" name="Пятиугольник 6"/>
          <p:cNvSpPr/>
          <p:nvPr/>
        </p:nvSpPr>
        <p:spPr>
          <a:xfrm flipH="1">
            <a:off x="4716016" y="1772816"/>
            <a:ext cx="4176464" cy="584775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направленность процесса обучения на формирование умения учиться </a:t>
            </a:r>
            <a:endParaRPr lang="ru-RU" sz="1600" dirty="0"/>
          </a:p>
        </p:txBody>
      </p:sp>
      <p:sp>
        <p:nvSpPr>
          <p:cNvPr id="8" name="Пятиугольник 7"/>
          <p:cNvSpPr/>
          <p:nvPr/>
        </p:nvSpPr>
        <p:spPr>
          <a:xfrm flipH="1">
            <a:off x="4788024" y="2708920"/>
            <a:ext cx="4104456" cy="73866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сбалансированность репродуктивной и исследовательской, творческой </a:t>
            </a:r>
            <a:r>
              <a:rPr lang="ru-RU" sz="1400" dirty="0" err="1" smtClean="0"/>
              <a:t>деят</a:t>
            </a:r>
            <a:r>
              <a:rPr lang="ru-RU" sz="1400" dirty="0" smtClean="0"/>
              <a:t>., </a:t>
            </a:r>
            <a:r>
              <a:rPr lang="ru-RU" sz="1400" dirty="0" err="1" smtClean="0"/>
              <a:t>коллект</a:t>
            </a:r>
            <a:r>
              <a:rPr lang="ru-RU" sz="1400" dirty="0" smtClean="0"/>
              <a:t>. и индивидуальных форм активности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88640"/>
            <a:ext cx="68566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Соприкосноваение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ступеней  образования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img-fotki.yandex.ru/get/5638/122121027.1b3/0_a4593_9bebce3d_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89040"/>
            <a:ext cx="4248472" cy="2890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75000">
              <a:srgbClr val="00FF00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635/178739025.2c/0_9b248_5ced51a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198884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6" name="Picture 2" descr="0_8f8ee_a39bfd30_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952500" cy="733426"/>
          </a:xfrm>
          <a:prstGeom prst="rect">
            <a:avLst/>
          </a:prstGeom>
          <a:noFill/>
        </p:spPr>
      </p:pic>
      <p:pic>
        <p:nvPicPr>
          <p:cNvPr id="21508" name="Picture 4" descr="0_5daf0_ffc411a5_X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772816"/>
            <a:ext cx="752475" cy="733426"/>
          </a:xfrm>
          <a:prstGeom prst="rect">
            <a:avLst/>
          </a:prstGeom>
          <a:noFill/>
        </p:spPr>
      </p:pic>
      <p:pic>
        <p:nvPicPr>
          <p:cNvPr id="21512" name="Picture 8" descr="http://img-fotki.yandex.ru/get/6422/50543732.21/0_7da0b_4a2a7bf7_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212976"/>
            <a:ext cx="1512168" cy="2651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329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Aleksey2013</dc:creator>
  <cp:lastModifiedBy>Aleksey2013</cp:lastModifiedBy>
  <cp:revision>77</cp:revision>
  <dcterms:created xsi:type="dcterms:W3CDTF">2013-04-23T17:58:11Z</dcterms:created>
  <dcterms:modified xsi:type="dcterms:W3CDTF">2013-05-07T15:56:40Z</dcterms:modified>
</cp:coreProperties>
</file>