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4" r:id="rId3"/>
    <p:sldId id="285" r:id="rId4"/>
    <p:sldId id="287" r:id="rId5"/>
    <p:sldId id="288" r:id="rId6"/>
    <p:sldId id="286" r:id="rId7"/>
    <p:sldId id="305" r:id="rId8"/>
    <p:sldId id="289" r:id="rId9"/>
    <p:sldId id="297" r:id="rId10"/>
    <p:sldId id="290" r:id="rId11"/>
    <p:sldId id="291" r:id="rId12"/>
    <p:sldId id="298" r:id="rId13"/>
    <p:sldId id="293" r:id="rId14"/>
    <p:sldId id="295" r:id="rId15"/>
    <p:sldId id="301" r:id="rId16"/>
    <p:sldId id="303" r:id="rId17"/>
    <p:sldId id="302" r:id="rId18"/>
    <p:sldId id="296" r:id="rId19"/>
    <p:sldId id="299" r:id="rId20"/>
    <p:sldId id="264" r:id="rId21"/>
    <p:sldId id="304" r:id="rId22"/>
    <p:sldId id="294" r:id="rId23"/>
    <p:sldId id="283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682E-4B84-4E00-A719-74B6071C05DA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CA957-FCB3-46E7-AB8D-86078B610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715000" y="5029200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3AC671-0D1F-422E-AB24-0C1B68FB63D2}" type="datetime4">
              <a:rPr lang="ru-RU"/>
              <a:pPr>
                <a:defRPr/>
              </a:pPr>
              <a:t>26 ноября 2013 г.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295400" y="5029200"/>
            <a:ext cx="2895600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Signature of Teacher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00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571472" y="128586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грамоте </a:t>
            </a:r>
          </a:p>
        </p:txBody>
      </p:sp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58" y="4286256"/>
            <a:ext cx="20716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so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359" y="0"/>
            <a:ext cx="270964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000232" y="500042"/>
            <a:ext cx="8229600" cy="5576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ял      ёл      </a:t>
            </a:r>
            <a:r>
              <a:rPr lang="ru-RU" sz="5400" b="1" dirty="0" err="1" smtClean="0">
                <a:solidFill>
                  <a:schemeClr val="bg1"/>
                </a:solidFill>
              </a:rPr>
              <a:t>юл</a:t>
            </a:r>
            <a:r>
              <a:rPr lang="ru-RU" sz="5400" b="1" dirty="0" smtClean="0">
                <a:solidFill>
                  <a:schemeClr val="bg1"/>
                </a:solidFill>
              </a:rPr>
              <a:t>     </a:t>
            </a:r>
            <a:r>
              <a:rPr lang="ru-RU" sz="5400" b="1" dirty="0" err="1" smtClean="0">
                <a:solidFill>
                  <a:schemeClr val="bg1"/>
                </a:solidFill>
              </a:rPr>
              <a:t>ел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err="1" smtClean="0">
                <a:solidFill>
                  <a:schemeClr val="bg1"/>
                </a:solidFill>
              </a:rPr>
              <a:t>ян</a:t>
            </a:r>
            <a:r>
              <a:rPr lang="ru-RU" sz="5400" b="1" dirty="0" smtClean="0">
                <a:solidFill>
                  <a:schemeClr val="bg1"/>
                </a:solidFill>
              </a:rPr>
              <a:t>      </a:t>
            </a:r>
            <a:r>
              <a:rPr lang="ru-RU" sz="5400" b="1" dirty="0" err="1" smtClean="0">
                <a:solidFill>
                  <a:schemeClr val="bg1"/>
                </a:solidFill>
              </a:rPr>
              <a:t>ён</a:t>
            </a:r>
            <a:r>
              <a:rPr lang="ru-RU" sz="5400" b="1" dirty="0" smtClean="0">
                <a:solidFill>
                  <a:schemeClr val="bg1"/>
                </a:solidFill>
              </a:rPr>
              <a:t>      юн     </a:t>
            </a:r>
            <a:r>
              <a:rPr lang="ru-RU" sz="5400" b="1" dirty="0" err="1" smtClean="0">
                <a:solidFill>
                  <a:schemeClr val="bg1"/>
                </a:solidFill>
              </a:rPr>
              <a:t>ен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ям      ём     </a:t>
            </a:r>
            <a:r>
              <a:rPr lang="ru-RU" sz="5400" b="1" dirty="0" err="1" smtClean="0">
                <a:solidFill>
                  <a:schemeClr val="bg1"/>
                </a:solidFill>
              </a:rPr>
              <a:t>юм</a:t>
            </a:r>
            <a:r>
              <a:rPr lang="ru-RU" sz="5400" b="1" dirty="0" smtClean="0">
                <a:solidFill>
                  <a:schemeClr val="bg1"/>
                </a:solidFill>
              </a:rPr>
              <a:t>    </a:t>
            </a:r>
            <a:r>
              <a:rPr lang="ru-RU" sz="5400" b="1" dirty="0" err="1" smtClean="0">
                <a:solidFill>
                  <a:schemeClr val="bg1"/>
                </a:solidFill>
              </a:rPr>
              <a:t>ем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яр       ёр     юр     ер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800" b="1" dirty="0" smtClean="0">
              <a:solidFill>
                <a:srgbClr val="008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8000"/>
                </a:solidFill>
              </a:rPr>
              <a:t>         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8" y="492918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2937226" cy="33575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8926" y="500042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62" y="-214338"/>
            <a:ext cx="3025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07" y="3087737"/>
            <a:ext cx="2428893" cy="377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929355" y="2349073"/>
            <a:ext cx="2214645" cy="45089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287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008" y="3786190"/>
            <a:ext cx="655865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Р перевернулась-</a:t>
            </a:r>
          </a:p>
          <a:p>
            <a:pPr algn="ctr">
              <a:defRPr/>
            </a:pPr>
            <a:r>
              <a:rPr lang="ru-RU" sz="40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Мягким знаком обернулась.</a:t>
            </a:r>
          </a:p>
        </p:txBody>
      </p:sp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3929058" y="5190246"/>
            <a:ext cx="1643042" cy="16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2885971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Нарисуем мягкий знак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Нежно капелькой,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Вот так.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Букву капелька смягчит —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Слово мягко прозвучит.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662" y="-214338"/>
            <a:ext cx="3025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</p:txBody>
      </p:sp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6929454" y="4659562"/>
            <a:ext cx="1857356" cy="188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65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8077200" cy="769441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ель  </a:t>
            </a:r>
            <a:r>
              <a:rPr lang="ru-RU" sz="6600" dirty="0" smtClean="0"/>
              <a:t>       </a:t>
            </a:r>
            <a:r>
              <a:rPr lang="ru-RU" sz="6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ел</a:t>
            </a:r>
            <a:r>
              <a:rPr lang="ru-RU" sz="6600" dirty="0" smtClean="0"/>
              <a:t>    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85720" y="421481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214554"/>
            <a:ext cx="2071702" cy="29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линь</a:t>
            </a:r>
            <a:endParaRPr lang="ru-RU" sz="6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857232"/>
            <a:ext cx="3779561" cy="235745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944082"/>
            <a:ext cx="2071702" cy="29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15304" cy="42862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Мягкий знак 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мягкости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согласных.</a:t>
            </a:r>
          </a:p>
        </p:txBody>
      </p:sp>
      <p:pic>
        <p:nvPicPr>
          <p:cNvPr id="11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6572264" y="4297000"/>
            <a:ext cx="2214546" cy="22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57554" y="1571612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6600" b="1" dirty="0" err="1">
                <a:solidFill>
                  <a:schemeClr val="bg1"/>
                </a:solidFill>
                <a:latin typeface="Constantia" pitchFamily="18" charset="0"/>
              </a:rPr>
              <a:t>мь</a:t>
            </a:r>
            <a:endParaRPr lang="ru-RU" sz="6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28992" y="285728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6600" b="1" dirty="0">
                <a:solidFill>
                  <a:schemeClr val="bg1"/>
                </a:solidFill>
                <a:latin typeface="Constantia" pitchFamily="18" charset="0"/>
              </a:rPr>
              <a:t>ль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7554" y="4071942"/>
            <a:ext cx="15001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just"/>
            <a:r>
              <a:rPr lang="ru-RU" sz="6600" b="1" dirty="0" err="1">
                <a:solidFill>
                  <a:schemeClr val="bg1"/>
                </a:solidFill>
                <a:latin typeface="Constantia" pitchFamily="18" charset="0"/>
              </a:rPr>
              <a:t>нь</a:t>
            </a:r>
            <a:endParaRPr lang="ru-RU" sz="6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7554" y="2857496"/>
            <a:ext cx="1500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6600" b="1" dirty="0" err="1">
                <a:solidFill>
                  <a:schemeClr val="bg1"/>
                </a:solidFill>
                <a:latin typeface="Constantia" pitchFamily="18" charset="0"/>
              </a:rPr>
              <a:t>рь</a:t>
            </a:r>
            <a:endParaRPr lang="ru-RU" sz="6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143625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Как произносятся согласные звуки?</a:t>
            </a:r>
            <a:endParaRPr lang="ru-RU" sz="1200" b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32178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85720" y="421481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/>
      <p:bldP spid="6" grpId="0"/>
      <p:bldP spid="7" grpId="0"/>
      <p:bldP spid="29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42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7167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071810"/>
            <a:ext cx="3286148" cy="228601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25926" t="5556"/>
          <a:stretch>
            <a:fillRect/>
          </a:stretch>
        </p:blipFill>
        <p:spPr>
          <a:xfrm>
            <a:off x="3143240" y="4214818"/>
            <a:ext cx="2643179" cy="224670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929198"/>
            <a:ext cx="2857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Смайлик весёл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4282" y="5572140"/>
            <a:ext cx="118538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42" y="1857364"/>
            <a:ext cx="5872162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Хочу всё знать!</a:t>
            </a:r>
          </a:p>
        </p:txBody>
      </p:sp>
      <p:pic>
        <p:nvPicPr>
          <p:cNvPr id="4" name="Picture 2" descr="Смайлик весёл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>
            <a:off x="428625" y="3143250"/>
            <a:ext cx="3000375" cy="3011488"/>
          </a:xfrm>
        </p:spPr>
      </p:pic>
      <p:pic>
        <p:nvPicPr>
          <p:cNvPr id="5" name="Picture 36" descr="so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359" y="0"/>
            <a:ext cx="270964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15304" cy="42862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Мягкий знак 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мягкости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согласных.</a:t>
            </a:r>
          </a:p>
        </p:txBody>
      </p:sp>
      <p:pic>
        <p:nvPicPr>
          <p:cNvPr id="11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6572264" y="4297000"/>
            <a:ext cx="2214546" cy="22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214686"/>
            <a:ext cx="4000528" cy="200026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 о л </a:t>
            </a:r>
            <a:r>
              <a:rPr lang="ru-RU" sz="5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ь</a:t>
            </a:r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</a:t>
            </a:r>
          </a:p>
          <a:p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 сл., 4 б., 3 </a:t>
            </a:r>
            <a:r>
              <a:rPr lang="ru-RU" sz="4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зв</a:t>
            </a: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sz="6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571480"/>
            <a:ext cx="3286148" cy="228601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072066" y="3214686"/>
            <a:ext cx="3714808" cy="200026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я л 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ь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 сл., 5 б., 5 </a:t>
            </a:r>
            <a:r>
              <a:rPr lang="ru-RU" sz="4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зв</a:t>
            </a:r>
            <a:r>
              <a:rPr lang="ru-RU" sz="4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1480"/>
            <a:ext cx="5747530" cy="5521816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Мягкий знак —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                      хитрый </a:t>
            </a:r>
            <a:r>
              <a:rPr lang="ru-RU" sz="3600" b="1" dirty="0">
                <a:solidFill>
                  <a:srgbClr val="002060"/>
                </a:solidFill>
              </a:rPr>
              <a:t>знак. </a:t>
            </a:r>
          </a:p>
          <a:p>
            <a:pPr algn="l"/>
            <a:r>
              <a:rPr lang="ru-RU" sz="3600" b="1" dirty="0">
                <a:solidFill>
                  <a:srgbClr val="002060"/>
                </a:solidFill>
              </a:rPr>
              <a:t>Не сказать его никак. </a:t>
            </a:r>
          </a:p>
          <a:p>
            <a:pPr algn="l"/>
            <a:r>
              <a:rPr lang="ru-RU" sz="3600" b="1" dirty="0">
                <a:solidFill>
                  <a:srgbClr val="002060"/>
                </a:solidFill>
              </a:rPr>
              <a:t>Он не произносится, </a:t>
            </a:r>
          </a:p>
          <a:p>
            <a:pPr algn="l"/>
            <a:r>
              <a:rPr lang="ru-RU" sz="3600" b="1" dirty="0">
                <a:solidFill>
                  <a:srgbClr val="002060"/>
                </a:solidFill>
              </a:rPr>
              <a:t>Но в слово часто просится.</a:t>
            </a:r>
          </a:p>
          <a:p>
            <a:endParaRPr lang="ru-RU" dirty="0"/>
          </a:p>
        </p:txBody>
      </p:sp>
      <p:pic>
        <p:nvPicPr>
          <p:cNvPr id="17410" name="Picture 2" descr="C:\Documents and Settings\Admin\Рабочий стол\буква ь\11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52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6" descr="so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359" y="0"/>
            <a:ext cx="270964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>
            <a:off x="428625" y="3143250"/>
            <a:ext cx="3000375" cy="301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869" y="130152"/>
            <a:ext cx="8858312" cy="6505598"/>
          </a:xfrm>
          <a:prstGeom prst="roundRect">
            <a:avLst>
              <a:gd name="adj" fmla="val 3487"/>
            </a:avLst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9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6005D"/>
                </a:solidFill>
                <a:latin typeface="Georgia" pitchFamily="18" charset="0"/>
              </a:rPr>
              <a:t>МОЛОДЦЫ !</a:t>
            </a:r>
          </a:p>
        </p:txBody>
      </p:sp>
      <p:pic>
        <p:nvPicPr>
          <p:cNvPr id="14340" name="Picture 6" descr="MCj04280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4299726" cy="343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1500" b="1" dirty="0" smtClean="0">
                <a:solidFill>
                  <a:schemeClr val="bg1"/>
                </a:solidFill>
              </a:rPr>
              <a:t>А М Ё У О Н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500" b="1" dirty="0" smtClean="0">
                <a:solidFill>
                  <a:schemeClr val="bg1"/>
                </a:solidFill>
              </a:rPr>
              <a:t>   Й Ю Л Э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500" b="1" dirty="0" smtClean="0">
                <a:solidFill>
                  <a:schemeClr val="bg1"/>
                </a:solidFill>
              </a:rPr>
              <a:t>       Р Я Ы</a:t>
            </a:r>
          </a:p>
        </p:txBody>
      </p:sp>
      <p:pic>
        <p:nvPicPr>
          <p:cNvPr id="4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8" y="492918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1428750" cy="2024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143250" y="2143125"/>
            <a:ext cx="1428750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428625"/>
            <a:ext cx="1557338" cy="14859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4786313"/>
            <a:ext cx="1557338" cy="14859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500063" y="3357563"/>
            <a:ext cx="2286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dirty="0">
                <a:solidFill>
                  <a:schemeClr val="bg1"/>
                </a:solidFill>
                <a:latin typeface="Calibri" pitchFamily="34" charset="0"/>
              </a:rPr>
              <a:t>    ,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563" y="1000125"/>
            <a:ext cx="214312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000" y="5357813"/>
            <a:ext cx="214313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3" name="WordArt 3"/>
          <p:cNvSpPr>
            <a:spLocks noChangeArrowheads="1" noChangeShapeType="1" noTextEdit="1"/>
          </p:cNvSpPr>
          <p:nvPr/>
        </p:nvSpPr>
        <p:spPr bwMode="auto">
          <a:xfrm>
            <a:off x="5143500" y="2143125"/>
            <a:ext cx="1500188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л</a:t>
            </a:r>
          </a:p>
        </p:txBody>
      </p:sp>
      <p:sp>
        <p:nvSpPr>
          <p:cNvPr id="6154" name="WordArt 2"/>
          <p:cNvSpPr>
            <a:spLocks noChangeArrowheads="1" noChangeShapeType="1" noTextEdit="1"/>
          </p:cNvSpPr>
          <p:nvPr/>
        </p:nvSpPr>
        <p:spPr bwMode="auto">
          <a:xfrm>
            <a:off x="7143750" y="2143125"/>
            <a:ext cx="1285875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Р</a:t>
            </a:r>
          </a:p>
        </p:txBody>
      </p:sp>
      <p:pic>
        <p:nvPicPr>
          <p:cNvPr id="11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14750" y="4857750"/>
            <a:ext cx="14795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4714875" y="2000250"/>
            <a:ext cx="1714500" cy="235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eorgia"/>
              </a:rPr>
              <a:t>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88" y="2571750"/>
            <a:ext cx="1557337" cy="14859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3071813" y="1143000"/>
            <a:ext cx="6254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800" dirty="0">
                <a:solidFill>
                  <a:schemeClr val="bg1"/>
                </a:solidFill>
                <a:latin typeface="Calibri" pitchFamily="34" charset="0"/>
              </a:rPr>
              <a:t>,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63" y="3143250"/>
            <a:ext cx="214312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8" y="492918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4500563" y="3786188"/>
            <a:ext cx="17287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500063" y="428625"/>
            <a:ext cx="1643062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7565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а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625" y="2928938"/>
            <a:ext cx="150018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и</a:t>
            </a:r>
          </a:p>
        </p:txBody>
      </p:sp>
      <p:sp>
        <p:nvSpPr>
          <p:cNvPr id="5125" name="WordArt 4"/>
          <p:cNvSpPr>
            <a:spLocks noChangeArrowheads="1" noChangeShapeType="1" noTextEdit="1"/>
          </p:cNvSpPr>
          <p:nvPr/>
        </p:nvSpPr>
        <p:spPr bwMode="auto">
          <a:xfrm>
            <a:off x="2286000" y="357188"/>
            <a:ext cx="1571620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7292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У</a:t>
            </a:r>
            <a:endParaRPr lang="ru-RU" sz="3600" b="1" i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5126" name="WordArt 4"/>
          <p:cNvSpPr>
            <a:spLocks noChangeArrowheads="1" noChangeShapeType="1" noTextEdit="1"/>
          </p:cNvSpPr>
          <p:nvPr/>
        </p:nvSpPr>
        <p:spPr bwMode="auto">
          <a:xfrm>
            <a:off x="3929063" y="428625"/>
            <a:ext cx="1143000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briola"/>
              </a:rPr>
              <a:t>э</a:t>
            </a:r>
          </a:p>
        </p:txBody>
      </p:sp>
      <p:sp>
        <p:nvSpPr>
          <p:cNvPr id="5127" name="WordArt 4"/>
          <p:cNvSpPr>
            <a:spLocks noChangeArrowheads="1" noChangeShapeType="1" noTextEdit="1"/>
          </p:cNvSpPr>
          <p:nvPr/>
        </p:nvSpPr>
        <p:spPr bwMode="auto">
          <a:xfrm>
            <a:off x="5214938" y="428625"/>
            <a:ext cx="2071687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532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ы</a:t>
            </a:r>
          </a:p>
        </p:txBody>
      </p:sp>
      <p:sp>
        <p:nvSpPr>
          <p:cNvPr id="5128" name="WordArt 4"/>
          <p:cNvSpPr>
            <a:spLocks noChangeArrowheads="1" noChangeShapeType="1" noTextEdit="1"/>
          </p:cNvSpPr>
          <p:nvPr/>
        </p:nvSpPr>
        <p:spPr bwMode="auto">
          <a:xfrm>
            <a:off x="7286625" y="428625"/>
            <a:ext cx="1500188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о</a:t>
            </a:r>
          </a:p>
        </p:txBody>
      </p:sp>
      <p:sp>
        <p:nvSpPr>
          <p:cNvPr id="5129" name="WordArt 4"/>
          <p:cNvSpPr>
            <a:spLocks noChangeArrowheads="1" noChangeShapeType="1" noTextEdit="1"/>
          </p:cNvSpPr>
          <p:nvPr/>
        </p:nvSpPr>
        <p:spPr bwMode="auto">
          <a:xfrm>
            <a:off x="2000232" y="2428868"/>
            <a:ext cx="1500187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Ё</a:t>
            </a:r>
          </a:p>
        </p:txBody>
      </p:sp>
      <p:sp>
        <p:nvSpPr>
          <p:cNvPr id="5130" name="WordArt 4"/>
          <p:cNvSpPr>
            <a:spLocks noChangeArrowheads="1" noChangeShapeType="1" noTextEdit="1"/>
          </p:cNvSpPr>
          <p:nvPr/>
        </p:nvSpPr>
        <p:spPr bwMode="auto">
          <a:xfrm>
            <a:off x="4929190" y="3000372"/>
            <a:ext cx="185737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Я</a:t>
            </a:r>
          </a:p>
        </p:txBody>
      </p:sp>
      <p:sp>
        <p:nvSpPr>
          <p:cNvPr id="5131" name="WordArt 4"/>
          <p:cNvSpPr>
            <a:spLocks noChangeArrowheads="1" noChangeShapeType="1" noTextEdit="1"/>
          </p:cNvSpPr>
          <p:nvPr/>
        </p:nvSpPr>
        <p:spPr bwMode="auto">
          <a:xfrm>
            <a:off x="6858000" y="3000372"/>
            <a:ext cx="2286000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Ю</a:t>
            </a:r>
          </a:p>
        </p:txBody>
      </p:sp>
      <p:pic>
        <p:nvPicPr>
          <p:cNvPr id="12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28625" y="4929188"/>
            <a:ext cx="1571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500430" y="2928934"/>
            <a:ext cx="1500187" cy="2000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е</a:t>
            </a:r>
            <a:endParaRPr lang="ru-RU" sz="36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4500563" y="3786188"/>
            <a:ext cx="17287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625" y="2928938"/>
            <a:ext cx="1500188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и</a:t>
            </a:r>
          </a:p>
        </p:txBody>
      </p:sp>
      <p:sp>
        <p:nvSpPr>
          <p:cNvPr id="5129" name="WordArt 4"/>
          <p:cNvSpPr>
            <a:spLocks noChangeArrowheads="1" noChangeShapeType="1" noTextEdit="1"/>
          </p:cNvSpPr>
          <p:nvPr/>
        </p:nvSpPr>
        <p:spPr bwMode="auto">
          <a:xfrm>
            <a:off x="2000232" y="2428868"/>
            <a:ext cx="1500187" cy="242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Ё</a:t>
            </a:r>
          </a:p>
        </p:txBody>
      </p:sp>
      <p:sp>
        <p:nvSpPr>
          <p:cNvPr id="5130" name="WordArt 4"/>
          <p:cNvSpPr>
            <a:spLocks noChangeArrowheads="1" noChangeShapeType="1" noTextEdit="1"/>
          </p:cNvSpPr>
          <p:nvPr/>
        </p:nvSpPr>
        <p:spPr bwMode="auto">
          <a:xfrm>
            <a:off x="4929190" y="3000372"/>
            <a:ext cx="185737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Я</a:t>
            </a:r>
          </a:p>
        </p:txBody>
      </p:sp>
      <p:sp>
        <p:nvSpPr>
          <p:cNvPr id="5131" name="WordArt 4"/>
          <p:cNvSpPr>
            <a:spLocks noChangeArrowheads="1" noChangeShapeType="1" noTextEdit="1"/>
          </p:cNvSpPr>
          <p:nvPr/>
        </p:nvSpPr>
        <p:spPr bwMode="auto">
          <a:xfrm>
            <a:off x="6858000" y="3000372"/>
            <a:ext cx="2286000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Ю</a:t>
            </a:r>
          </a:p>
        </p:txBody>
      </p:sp>
      <p:pic>
        <p:nvPicPr>
          <p:cNvPr id="12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28625" y="4929188"/>
            <a:ext cx="1571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500430" y="2928934"/>
            <a:ext cx="1500187" cy="2000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125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е</a:t>
            </a:r>
            <a:endParaRPr lang="ru-RU" sz="3600" b="1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957366" y="500042"/>
            <a:ext cx="7186634" cy="5576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err="1" smtClean="0">
                <a:solidFill>
                  <a:schemeClr val="bg1"/>
                </a:solidFill>
              </a:rPr>
              <a:t>ла</a:t>
            </a:r>
            <a:r>
              <a:rPr lang="ru-RU" sz="5400" b="1" dirty="0" smtClean="0">
                <a:solidFill>
                  <a:schemeClr val="bg1"/>
                </a:solidFill>
              </a:rPr>
              <a:t>      ля     </a:t>
            </a:r>
            <a:r>
              <a:rPr lang="ru-RU" sz="5400" b="1" dirty="0" err="1" smtClean="0">
                <a:solidFill>
                  <a:schemeClr val="bg1"/>
                </a:solidFill>
              </a:rPr>
              <a:t>ло</a:t>
            </a:r>
            <a:r>
              <a:rPr lang="ru-RU" sz="5400" b="1" dirty="0" smtClean="0">
                <a:solidFill>
                  <a:schemeClr val="bg1"/>
                </a:solidFill>
              </a:rPr>
              <a:t>      </a:t>
            </a:r>
            <a:r>
              <a:rPr lang="ru-RU" sz="5400" b="1" dirty="0" err="1" smtClean="0">
                <a:solidFill>
                  <a:schemeClr val="bg1"/>
                </a:solidFill>
              </a:rPr>
              <a:t>лё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на      </a:t>
            </a:r>
            <a:r>
              <a:rPr lang="ru-RU" sz="5400" b="1" dirty="0" err="1" smtClean="0">
                <a:solidFill>
                  <a:schemeClr val="bg1"/>
                </a:solidFill>
              </a:rPr>
              <a:t>ня</a:t>
            </a:r>
            <a:r>
              <a:rPr lang="ru-RU" sz="5400" b="1" dirty="0" smtClean="0">
                <a:solidFill>
                  <a:schemeClr val="bg1"/>
                </a:solidFill>
              </a:rPr>
              <a:t>     но      нё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err="1" smtClean="0">
                <a:solidFill>
                  <a:schemeClr val="bg1"/>
                </a:solidFill>
              </a:rPr>
              <a:t>ма</a:t>
            </a:r>
            <a:r>
              <a:rPr lang="ru-RU" sz="5400" b="1" dirty="0" smtClean="0">
                <a:solidFill>
                  <a:schemeClr val="bg1"/>
                </a:solidFill>
              </a:rPr>
              <a:t>     мя     мо     </a:t>
            </a:r>
            <a:r>
              <a:rPr lang="ru-RU" sz="5400" b="1" dirty="0" err="1" smtClean="0">
                <a:solidFill>
                  <a:schemeClr val="bg1"/>
                </a:solidFill>
              </a:rPr>
              <a:t>мё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400" b="1" dirty="0" err="1" smtClean="0">
                <a:solidFill>
                  <a:schemeClr val="bg1"/>
                </a:solidFill>
              </a:rPr>
              <a:t>ра</a:t>
            </a:r>
            <a:r>
              <a:rPr lang="ru-RU" sz="5400" b="1" dirty="0" smtClean="0">
                <a:solidFill>
                  <a:schemeClr val="bg1"/>
                </a:solidFill>
              </a:rPr>
              <a:t>      </a:t>
            </a:r>
            <a:r>
              <a:rPr lang="ru-RU" sz="5400" b="1" dirty="0" err="1" smtClean="0">
                <a:solidFill>
                  <a:schemeClr val="bg1"/>
                </a:solidFill>
              </a:rPr>
              <a:t>ря</a:t>
            </a:r>
            <a:r>
              <a:rPr lang="ru-RU" sz="5400" b="1" dirty="0" smtClean="0">
                <a:solidFill>
                  <a:schemeClr val="bg1"/>
                </a:solidFill>
              </a:rPr>
              <a:t>      </a:t>
            </a:r>
            <a:r>
              <a:rPr lang="ru-RU" sz="5400" b="1" dirty="0" err="1" smtClean="0">
                <a:solidFill>
                  <a:schemeClr val="bg1"/>
                </a:solidFill>
              </a:rPr>
              <a:t>ро</a:t>
            </a:r>
            <a:r>
              <a:rPr lang="ru-RU" sz="5400" b="1" dirty="0" smtClean="0">
                <a:solidFill>
                  <a:schemeClr val="bg1"/>
                </a:solidFill>
              </a:rPr>
              <a:t>      рё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800" b="1" dirty="0" smtClean="0">
              <a:solidFill>
                <a:srgbClr val="008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8000"/>
                </a:solidFill>
              </a:rPr>
              <a:t>         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8" y="492918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642918"/>
            <a:ext cx="621510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лэ      </a:t>
            </a:r>
            <a:r>
              <a:rPr lang="ru-RU" sz="5400" b="1" dirty="0" err="1" smtClean="0">
                <a:solidFill>
                  <a:schemeClr val="bg1"/>
                </a:solidFill>
              </a:rPr>
              <a:t>ле</a:t>
            </a:r>
            <a:r>
              <a:rPr lang="ru-RU" sz="5400" b="1" dirty="0" smtClean="0">
                <a:solidFill>
                  <a:schemeClr val="bg1"/>
                </a:solidFill>
              </a:rPr>
              <a:t>     </a:t>
            </a:r>
            <a:r>
              <a:rPr lang="ru-RU" sz="5400" b="1" dirty="0" err="1" smtClean="0">
                <a:solidFill>
                  <a:schemeClr val="bg1"/>
                </a:solidFill>
              </a:rPr>
              <a:t>лу</a:t>
            </a:r>
            <a:r>
              <a:rPr lang="ru-RU" sz="5400" b="1" dirty="0" smtClean="0">
                <a:solidFill>
                  <a:schemeClr val="bg1"/>
                </a:solidFill>
              </a:rPr>
              <a:t>    </a:t>
            </a:r>
            <a:r>
              <a:rPr lang="ru-RU" sz="5400" b="1" dirty="0" err="1" smtClean="0">
                <a:solidFill>
                  <a:schemeClr val="bg1"/>
                </a:solidFill>
              </a:rPr>
              <a:t>лю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нэ</a:t>
            </a:r>
            <a:r>
              <a:rPr lang="ru-RU" sz="5400" b="1" dirty="0" smtClean="0">
                <a:solidFill>
                  <a:schemeClr val="bg1"/>
                </a:solidFill>
              </a:rPr>
              <a:t>      не     ну    ню</a:t>
            </a:r>
          </a:p>
          <a:p>
            <a:pPr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мэ</a:t>
            </a:r>
            <a:r>
              <a:rPr lang="ru-RU" sz="5400" b="1" dirty="0" smtClean="0">
                <a:solidFill>
                  <a:schemeClr val="bg1"/>
                </a:solidFill>
              </a:rPr>
              <a:t>     </a:t>
            </a:r>
            <a:r>
              <a:rPr lang="ru-RU" sz="5400" b="1" dirty="0" err="1" smtClean="0">
                <a:solidFill>
                  <a:schemeClr val="bg1"/>
                </a:solidFill>
              </a:rPr>
              <a:t>ме</a:t>
            </a:r>
            <a:r>
              <a:rPr lang="ru-RU" sz="5400" b="1" dirty="0" smtClean="0">
                <a:solidFill>
                  <a:schemeClr val="bg1"/>
                </a:solidFill>
              </a:rPr>
              <a:t>    </a:t>
            </a:r>
            <a:r>
              <a:rPr lang="ru-RU" sz="5400" b="1" dirty="0" err="1" smtClean="0">
                <a:solidFill>
                  <a:schemeClr val="bg1"/>
                </a:solidFill>
              </a:rPr>
              <a:t>му</a:t>
            </a:r>
            <a:r>
              <a:rPr lang="ru-RU" sz="5400" b="1" dirty="0" smtClean="0">
                <a:solidFill>
                  <a:schemeClr val="bg1"/>
                </a:solidFill>
              </a:rPr>
              <a:t>    мю  </a:t>
            </a:r>
          </a:p>
          <a:p>
            <a:pPr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рэ</a:t>
            </a:r>
            <a:r>
              <a:rPr lang="ru-RU" sz="5400" b="1" dirty="0" smtClean="0">
                <a:solidFill>
                  <a:schemeClr val="bg1"/>
                </a:solidFill>
              </a:rPr>
              <a:t>      ре     </a:t>
            </a:r>
            <a:r>
              <a:rPr lang="ru-RU" sz="5400" b="1" dirty="0" err="1" smtClean="0">
                <a:solidFill>
                  <a:schemeClr val="bg1"/>
                </a:solidFill>
              </a:rPr>
              <a:t>ру</a:t>
            </a:r>
            <a:r>
              <a:rPr lang="ru-RU" sz="5400" b="1" dirty="0" smtClean="0">
                <a:solidFill>
                  <a:schemeClr val="bg1"/>
                </a:solidFill>
              </a:rPr>
              <a:t>     </a:t>
            </a:r>
            <a:r>
              <a:rPr lang="ru-RU" sz="5400" b="1" dirty="0" err="1" smtClean="0">
                <a:solidFill>
                  <a:schemeClr val="bg1"/>
                </a:solidFill>
              </a:rPr>
              <a:t>рю</a:t>
            </a:r>
            <a:endParaRPr lang="ru-RU" sz="5400" dirty="0"/>
          </a:p>
        </p:txBody>
      </p:sp>
      <p:pic>
        <p:nvPicPr>
          <p:cNvPr id="4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8" y="4929188"/>
            <a:ext cx="14795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192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Хочу всё знать!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Ь      Мягкий знак –  показатель мягкости  согласных.</vt:lpstr>
      <vt:lpstr>Слайд 18</vt:lpstr>
      <vt:lpstr>Слайд 19</vt:lpstr>
      <vt:lpstr>Ь      Мягкий знак –  показатель мягкости  согласных.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попал в букварь. Мягкий знак принёс глухарЬ.</dc:title>
  <dc:creator>Надя</dc:creator>
  <cp:lastModifiedBy>Александр</cp:lastModifiedBy>
  <cp:revision>57</cp:revision>
  <dcterms:created xsi:type="dcterms:W3CDTF">2012-01-21T20:07:02Z</dcterms:created>
  <dcterms:modified xsi:type="dcterms:W3CDTF">2013-11-26T00:04:11Z</dcterms:modified>
</cp:coreProperties>
</file>