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62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5656-801D-4538-BB96-65B01A3B7D34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C24B-AE3C-4872-A037-7EDAB85A804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5656-801D-4538-BB96-65B01A3B7D34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C24B-AE3C-4872-A037-7EDAB85A80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5656-801D-4538-BB96-65B01A3B7D34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C24B-AE3C-4872-A037-7EDAB85A80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5656-801D-4538-BB96-65B01A3B7D34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C24B-AE3C-4872-A037-7EDAB85A80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5656-801D-4538-BB96-65B01A3B7D34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347C24B-AE3C-4872-A037-7EDAB85A804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5656-801D-4538-BB96-65B01A3B7D34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C24B-AE3C-4872-A037-7EDAB85A80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5656-801D-4538-BB96-65B01A3B7D34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C24B-AE3C-4872-A037-7EDAB85A80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5656-801D-4538-BB96-65B01A3B7D34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C24B-AE3C-4872-A037-7EDAB85A80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5656-801D-4538-BB96-65B01A3B7D34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C24B-AE3C-4872-A037-7EDAB85A80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5656-801D-4538-BB96-65B01A3B7D34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C24B-AE3C-4872-A037-7EDAB85A80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C5656-801D-4538-BB96-65B01A3B7D34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C24B-AE3C-4872-A037-7EDAB85A804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AC5656-801D-4538-BB96-65B01A3B7D34}" type="datetimeFigureOut">
              <a:rPr lang="ru-RU" smtClean="0"/>
              <a:t>22.11.2011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347C24B-AE3C-4872-A037-7EDAB85A804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09318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ru-RU" sz="4400" b="1" dirty="0" smtClean="0"/>
          </a:p>
          <a:p>
            <a:pPr algn="ctr">
              <a:buNone/>
            </a:pPr>
            <a:r>
              <a:rPr lang="ru-RU" sz="4400" b="1" dirty="0" smtClean="0"/>
              <a:t>Федеральные государственные требования к условиям реализации основной общеобразовательной</a:t>
            </a:r>
            <a:endParaRPr lang="ru-RU" sz="4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Требования к учебно-материальному обеспечению содержат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bg1"/>
                </a:solidFill>
              </a:rPr>
              <a:t> </a:t>
            </a:r>
            <a:r>
              <a:rPr lang="ru-RU" i="1" dirty="0" smtClean="0">
                <a:solidFill>
                  <a:schemeClr val="bg1"/>
                </a:solidFill>
              </a:rPr>
              <a:t>Учет </a:t>
            </a:r>
            <a:r>
              <a:rPr lang="ru-RU" i="1" dirty="0" err="1" smtClean="0">
                <a:solidFill>
                  <a:schemeClr val="bg1"/>
                </a:solidFill>
              </a:rPr>
              <a:t>полоролевой</a:t>
            </a:r>
            <a:r>
              <a:rPr lang="ru-RU" i="1" dirty="0" smtClean="0">
                <a:solidFill>
                  <a:schemeClr val="bg1"/>
                </a:solidFill>
              </a:rPr>
              <a:t> специфики и обеспечение предметно-развивающей среды как общим, так и специфичным материалом для девочек и мальчиков;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Создание </a:t>
            </a:r>
            <a:r>
              <a:rPr lang="ru-RU" i="1" dirty="0" smtClean="0">
                <a:solidFill>
                  <a:schemeClr val="bg1"/>
                </a:solidFill>
              </a:rPr>
              <a:t>предметно-развивающей среды с учетом принципа интеграции образовательных областей. Материалы и оборудование для одной образовательной области могут использоваться и в ходе реализации других </a:t>
            </a:r>
            <a:r>
              <a:rPr lang="ru-RU" i="1" dirty="0" smtClean="0">
                <a:solidFill>
                  <a:schemeClr val="bg1"/>
                </a:solidFill>
              </a:rPr>
              <a:t>областей.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/>
              <a:t>Требования к играм, игрушкам, дидактическому материалу, издательской продукции, включающие: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sz="2900" i="1" dirty="0" smtClean="0">
                <a:solidFill>
                  <a:schemeClr val="bg1"/>
                </a:solidFill>
              </a:rPr>
              <a:t>В качестве ориентиров для подбора игр, игрушек, дидактического материала, издательской продукции (далее - игрушки и оборудование) выступают общие закономерности развития ребенка на каждом возрастном этапе;</a:t>
            </a:r>
            <a:endParaRPr lang="ru-RU" sz="2900" dirty="0" smtClean="0">
              <a:solidFill>
                <a:schemeClr val="bg1"/>
              </a:solidFill>
            </a:endParaRPr>
          </a:p>
          <a:p>
            <a:r>
              <a:rPr lang="ru-RU" sz="2900" i="1" dirty="0" smtClean="0">
                <a:solidFill>
                  <a:schemeClr val="bg1"/>
                </a:solidFill>
              </a:rPr>
              <a:t>Подбор </a:t>
            </a:r>
            <a:r>
              <a:rPr lang="ru-RU" sz="2900" i="1" dirty="0" smtClean="0">
                <a:solidFill>
                  <a:schemeClr val="bg1"/>
                </a:solidFill>
              </a:rPr>
              <a:t>оборудования осуществляется для тех видов деятельности ребенка, которые в наибольшей степени способствуют решению развивающих задач на уровне дошкольного образования (игровая, продуктивная, познавательно-исследовательская, коммуникативная, трудовая, музыкально-художественная деятельности, восприятие художественной литературы), а также с целью активизации двигательной активности ребенка;</a:t>
            </a:r>
            <a:endParaRPr lang="ru-RU" sz="2900" dirty="0" smtClean="0">
              <a:solidFill>
                <a:schemeClr val="bg1"/>
              </a:solidFill>
            </a:endParaRPr>
          </a:p>
          <a:p>
            <a:r>
              <a:rPr lang="ru-RU" sz="2900" i="1" dirty="0" smtClean="0">
                <a:solidFill>
                  <a:schemeClr val="bg1"/>
                </a:solidFill>
              </a:rPr>
              <a:t>Оборудование </a:t>
            </a:r>
            <a:r>
              <a:rPr lang="ru-RU" sz="2900" i="1" dirty="0" smtClean="0">
                <a:solidFill>
                  <a:schemeClr val="bg1"/>
                </a:solidFill>
              </a:rPr>
              <a:t>должно отвечать санитарно-эпидемиологическим правилам и нормативам, гигиеническим, педагогическим и эстетическим требованиям;</a:t>
            </a:r>
            <a:endParaRPr lang="ru-RU" sz="29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2900" i="1" dirty="0" smtClean="0">
                <a:solidFill>
                  <a:schemeClr val="bg1"/>
                </a:solidFill>
              </a:rPr>
              <a:t> </a:t>
            </a:r>
            <a:endParaRPr lang="ru-RU" sz="2900" i="1" u="sng" dirty="0" smtClean="0">
              <a:solidFill>
                <a:schemeClr val="bg1"/>
              </a:solidFill>
            </a:endParaRPr>
          </a:p>
          <a:p>
            <a:endParaRPr lang="ru-RU" sz="2900" u="sng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ru-RU" sz="29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37880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При </a:t>
            </a:r>
            <a:r>
              <a:rPr lang="ru-RU" i="1" dirty="0" smtClean="0">
                <a:solidFill>
                  <a:schemeClr val="bg1"/>
                </a:solidFill>
              </a:rPr>
              <a:t>подборе оборудования и определении его количества педагоги учитывают условия каждого образовательного учреждения: количество воспитанников в группах, площадь групповых и подсобных помещений;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Подбор </a:t>
            </a:r>
            <a:r>
              <a:rPr lang="ru-RU" i="1" dirty="0" smtClean="0">
                <a:solidFill>
                  <a:schemeClr val="bg1"/>
                </a:solidFill>
              </a:rPr>
              <a:t>оборудования осуществляется исходя из того, что при реализации основной общеобразовательной программы дошкольного образования основной формой работы с детьми и ведущей деятельностью для них является игра;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Оборудование </a:t>
            </a:r>
            <a:r>
              <a:rPr lang="ru-RU" i="1" dirty="0" smtClean="0">
                <a:solidFill>
                  <a:schemeClr val="bg1"/>
                </a:solidFill>
              </a:rPr>
              <a:t>для продуктивной деятельности представлено оборудованием для изобразительной деятельности и конструирования и оборудованием общего </a:t>
            </a:r>
            <a:r>
              <a:rPr lang="ru-RU" i="1" u="sng" dirty="0" smtClean="0">
                <a:solidFill>
                  <a:schemeClr val="bg1"/>
                </a:solidFill>
              </a:rPr>
              <a:t>назначения</a:t>
            </a:r>
            <a:r>
              <a:rPr lang="ru-RU" i="1" u="sng" dirty="0" smtClean="0">
                <a:solidFill>
                  <a:schemeClr val="bg1"/>
                </a:solidFill>
              </a:rPr>
              <a:t>:</a:t>
            </a:r>
          </a:p>
          <a:p>
            <a:endParaRPr lang="ru-RU" u="sn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набор оборудования для изобразительной деятельности включает материалы для рисования, лепки и аппликации;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оборудование для конструирования включает строительный материал, детали конструкторов разных видов, бумагу разных цветов и фактуры, а также природные и бросовые материалы</a:t>
            </a:r>
            <a:r>
              <a:rPr lang="ru-RU" i="1" dirty="0" smtClean="0">
                <a:solidFill>
                  <a:schemeClr val="bg1"/>
                </a:solidFill>
              </a:rPr>
              <a:t>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09318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Оборудование для познавательно-исследовательской деятельности включает объекты для исследования в реальном действии и образно-символический материал:</a:t>
            </a:r>
            <a:endParaRPr lang="ru-RU" dirty="0" smtClean="0">
              <a:solidFill>
                <a:schemeClr val="bg1"/>
              </a:solidFill>
            </a:endParaRPr>
          </a:p>
          <a:p>
            <a:pPr marL="651510" indent="-514350">
              <a:buFont typeface="+mj-lt"/>
              <a:buAutoNum type="arabicPeriod"/>
            </a:pPr>
            <a:r>
              <a:rPr lang="ru-RU" i="1" dirty="0" smtClean="0">
                <a:solidFill>
                  <a:schemeClr val="bg1"/>
                </a:solidFill>
              </a:rPr>
              <a:t>оборудование, относящееся к объектам для исследования в реальном времени, включает различные материалы для сенсорного развития. Данная группа материалов включает и природные объекты, в процессе действий с которыми дети знакомятся с их свойствами и учатся различным способам их упорядочивания;</a:t>
            </a:r>
            <a:endParaRPr lang="ru-RU" dirty="0" smtClean="0">
              <a:solidFill>
                <a:schemeClr val="bg1"/>
              </a:solidFill>
            </a:endParaRPr>
          </a:p>
          <a:p>
            <a:pPr marL="651510" indent="-514350">
              <a:buFont typeface="+mj-lt"/>
              <a:buAutoNum type="arabicPeriod"/>
            </a:pPr>
            <a:r>
              <a:rPr lang="ru-RU" i="1" dirty="0" smtClean="0">
                <a:solidFill>
                  <a:schemeClr val="bg1"/>
                </a:solidFill>
              </a:rPr>
              <a:t>группа образно-символического </a:t>
            </a:r>
            <a:r>
              <a:rPr lang="ru-RU" i="1" dirty="0" smtClean="0">
                <a:solidFill>
                  <a:schemeClr val="bg1"/>
                </a:solidFill>
              </a:rPr>
              <a:t>оборудования </a:t>
            </a:r>
            <a:r>
              <a:rPr lang="ru-RU" i="1" dirty="0" smtClean="0">
                <a:solidFill>
                  <a:schemeClr val="bg1"/>
                </a:solidFill>
              </a:rPr>
              <a:t>представлена специальными наглядными пособиями, репрезентирующими детям мир вещей и событий;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Материалы </a:t>
            </a:r>
            <a:r>
              <a:rPr lang="ru-RU" i="1" dirty="0" smtClean="0">
                <a:solidFill>
                  <a:schemeClr val="bg1"/>
                </a:solidFill>
              </a:rPr>
              <a:t>и оборудование для двигательной активности включают оборудование для ходьбы, бега и равновесия; для прыжков; для катания, бросания и ловли; для ползания и лазания; для </a:t>
            </a:r>
            <a:r>
              <a:rPr lang="ru-RU" i="1" dirty="0" err="1" smtClean="0">
                <a:solidFill>
                  <a:schemeClr val="bg1"/>
                </a:solidFill>
              </a:rPr>
              <a:t>общеразвивающих</a:t>
            </a:r>
            <a:r>
              <a:rPr lang="ru-RU" i="1" dirty="0" smtClean="0">
                <a:solidFill>
                  <a:schemeClr val="bg1"/>
                </a:solidFill>
              </a:rPr>
              <a:t> упражнений;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80756"/>
          </a:xfrm>
        </p:spPr>
        <p:txBody>
          <a:bodyPr>
            <a:normAutofit fontScale="62500" lnSpcReduction="20000"/>
          </a:bodyPr>
          <a:lstStyle/>
          <a:p>
            <a:r>
              <a:rPr lang="ru-RU" b="1" u="sng" dirty="0" smtClean="0">
                <a:solidFill>
                  <a:schemeClr val="bg1"/>
                </a:solidFill>
              </a:rPr>
              <a:t>Требования к игрушкам для детей дошкольного возраста.</a:t>
            </a:r>
          </a:p>
          <a:p>
            <a:pPr marL="651510" indent="-514350">
              <a:buFont typeface="+mj-lt"/>
              <a:buAutoNum type="arabicPeriod"/>
            </a:pPr>
            <a:r>
              <a:rPr lang="ru-RU" i="1" dirty="0" smtClean="0">
                <a:solidFill>
                  <a:schemeClr val="bg1"/>
                </a:solidFill>
              </a:rPr>
              <a:t>Игрушки для детей дошкольного возраста должны соответствовать техническому регламенту о безопасности продукции, предназначенной для детей и подростков.</a:t>
            </a:r>
            <a:endParaRPr lang="ru-RU" dirty="0" smtClean="0">
              <a:solidFill>
                <a:schemeClr val="bg1"/>
              </a:solidFill>
            </a:endParaRPr>
          </a:p>
          <a:p>
            <a:pPr marL="651510" indent="-514350">
              <a:buFont typeface="+mj-lt"/>
              <a:buAutoNum type="arabicPeriod"/>
            </a:pPr>
            <a:r>
              <a:rPr lang="ru-RU" i="1" dirty="0" smtClean="0">
                <a:solidFill>
                  <a:schemeClr val="bg1"/>
                </a:solidFill>
              </a:rPr>
              <a:t>Наиболее педагогически ценными являются игрушки, обладающие следующими качествами:</a:t>
            </a:r>
            <a:endParaRPr lang="ru-RU" dirty="0" smtClean="0">
              <a:solidFill>
                <a:schemeClr val="bg1"/>
              </a:solidFill>
            </a:endParaRPr>
          </a:p>
          <a:p>
            <a:pPr marL="651510" indent="-514350">
              <a:buFont typeface="+mj-lt"/>
              <a:buAutoNum type="arabicPeriod"/>
            </a:pPr>
            <a:r>
              <a:rPr lang="ru-RU" i="1" dirty="0" err="1" smtClean="0">
                <a:solidFill>
                  <a:schemeClr val="bg1"/>
                </a:solidFill>
              </a:rPr>
              <a:t>полифункциональностью</a:t>
            </a:r>
            <a:r>
              <a:rPr lang="ru-RU" i="1" dirty="0" smtClean="0">
                <a:solidFill>
                  <a:schemeClr val="bg1"/>
                </a:solidFill>
              </a:rPr>
              <a:t>. Игрушки могут быть гибко использованы в соответствии с замыслом ребенка, сюжетом игры в разных функциях, способствуя развитию творчества, воображения, знаковой символической функции мышления;</a:t>
            </a:r>
            <a:endParaRPr lang="ru-RU" dirty="0" smtClean="0">
              <a:solidFill>
                <a:schemeClr val="bg1"/>
              </a:solidFill>
            </a:endParaRPr>
          </a:p>
          <a:p>
            <a:pPr marL="651510" indent="-514350">
              <a:buFont typeface="+mj-lt"/>
              <a:buAutoNum type="arabicPeriod"/>
            </a:pPr>
            <a:r>
              <a:rPr lang="ru-RU" i="1" dirty="0" smtClean="0">
                <a:solidFill>
                  <a:schemeClr val="bg1"/>
                </a:solidFill>
              </a:rPr>
              <a:t>возможностью применения игрушки в совместной деятельности. Игрушка должна быть пригодна к использованию одновременно группой воспитанников (в том числе с участием взрослого как играющего партнера) и инициировать совместные действия - коллективные постройки, совместные игры;</a:t>
            </a:r>
            <a:endParaRPr lang="ru-RU" dirty="0" smtClean="0">
              <a:solidFill>
                <a:schemeClr val="bg1"/>
              </a:solidFill>
            </a:endParaRPr>
          </a:p>
          <a:p>
            <a:pPr marL="651510" indent="-514350">
              <a:buFont typeface="+mj-lt"/>
              <a:buAutoNum type="arabicPeriod"/>
            </a:pPr>
            <a:r>
              <a:rPr lang="ru-RU" i="1" dirty="0" smtClean="0">
                <a:solidFill>
                  <a:schemeClr val="bg1"/>
                </a:solidFill>
              </a:rPr>
              <a:t>дидактическими свойствами. Такого рода игрушки несут в себе способы обучения ребенка конструированию, ознакомлению с цветом и формой, могут содержать механизмы программированного контроля (некоторые электрифицированные и электронные игры и игрушки);</a:t>
            </a:r>
            <a:endParaRPr lang="ru-RU" dirty="0" smtClean="0">
              <a:solidFill>
                <a:schemeClr val="bg1"/>
              </a:solidFill>
            </a:endParaRPr>
          </a:p>
          <a:p>
            <a:pPr marL="651510" indent="-514350">
              <a:buFont typeface="+mj-lt"/>
              <a:buAutoNum type="arabicPeriod"/>
            </a:pPr>
            <a:r>
              <a:rPr lang="ru-RU" i="1" dirty="0" smtClean="0">
                <a:solidFill>
                  <a:schemeClr val="bg1"/>
                </a:solidFill>
              </a:rPr>
              <a:t>принадлежностью к изделиям художественных промыслов. Эти игрушки являются средством художественно-эстетического развития ребенка, приобщают его к миру искусства и знакомят его с народным художественным </a:t>
            </a:r>
            <a:r>
              <a:rPr lang="ru-RU" i="1" dirty="0" smtClean="0">
                <a:solidFill>
                  <a:schemeClr val="bg1"/>
                </a:solidFill>
              </a:rPr>
              <a:t>творчеством.</a:t>
            </a:r>
            <a:endParaRPr lang="ru-RU" dirty="0" smtClean="0">
              <a:solidFill>
                <a:schemeClr val="bg1"/>
              </a:solidFill>
            </a:endParaRPr>
          </a:p>
          <a:p>
            <a:pPr marL="651510" indent="-514350">
              <a:buFont typeface="+mj-lt"/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09318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Требования к оснащению и оборудованию кабинетов (учителя-логопеда, учителя-дефектолога, педагога-психолога, медицинского, методического) и залов (музыкального, физкультурного) включают соответствие принципу необходимости и достаточности для организации коррекционной работы, медицинского обслуживания детей, методического оснащения воспитательно-образовательного процесса, а также обеспечение разнообразной двигательной активности и музыкальной деятельности детей дошкольного возраста;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Требования </a:t>
            </a:r>
            <a:r>
              <a:rPr lang="ru-RU" i="1" dirty="0" smtClean="0">
                <a:solidFill>
                  <a:schemeClr val="bg1"/>
                </a:solidFill>
              </a:rPr>
              <a:t>к техническим средствам обучения в сфере дошкольного образования включают общие требования безопасности, потенциал наглядного сопровождения воспитательно-образовательного процесса, возможность использования современных информационно-коммуникационных технологий в воспитательно-образовательном процессе.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Требования к медико-социальному обеспечению включают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400" i="1" dirty="0" smtClean="0">
                <a:solidFill>
                  <a:schemeClr val="bg1"/>
                </a:solidFill>
              </a:rPr>
              <a:t>Требования к медицинскому обслуживанию воспитанников в образовательном учреждении (группе).</a:t>
            </a:r>
            <a:endParaRPr lang="ru-RU" sz="14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1400" i="1" dirty="0" smtClean="0">
                <a:solidFill>
                  <a:schemeClr val="bg1"/>
                </a:solidFill>
              </a:rPr>
              <a:t>Медицинское </a:t>
            </a:r>
            <a:r>
              <a:rPr lang="ru-RU" sz="1400" i="1" dirty="0" smtClean="0">
                <a:solidFill>
                  <a:schemeClr val="bg1"/>
                </a:solidFill>
              </a:rPr>
              <a:t>обслуживание воспитанников в образовательном учреждении обеспечивают </a:t>
            </a:r>
            <a:r>
              <a:rPr lang="ru-RU" sz="1400" i="1" dirty="0" smtClean="0">
                <a:solidFill>
                  <a:schemeClr val="bg1"/>
                </a:solidFill>
              </a:rPr>
              <a:t>органы здравоохранения. Медицинский персонал наряду с администрацией образовательного учреждения несет ответственность за здоровье и физическое развитие воспитанников, проведение лечебно-профилактических мероприятий, соблюдение санитарно-гигиенических норм, режима и обеспечение качества питания. Образовательное учреждение обязано предоставить помещение с соответствующими условиями для работы медицинских работников, осуществлять контроль их работы в целях охраны и укрепления здоровья воспитанников и работников образовательного учреждения</a:t>
            </a:r>
            <a:r>
              <a:rPr lang="ru-RU" sz="1400" i="1" baseline="30000" dirty="0" smtClean="0">
                <a:solidFill>
                  <a:schemeClr val="bg1"/>
                </a:solidFill>
              </a:rPr>
              <a:t>1</a:t>
            </a:r>
            <a:r>
              <a:rPr lang="ru-RU" sz="1400" i="1" dirty="0" smtClean="0">
                <a:solidFill>
                  <a:schemeClr val="bg1"/>
                </a:solidFill>
              </a:rPr>
              <a:t> ;</a:t>
            </a:r>
            <a:endParaRPr lang="ru-RU" sz="1400" dirty="0" smtClean="0">
              <a:solidFill>
                <a:schemeClr val="bg1"/>
              </a:solidFill>
            </a:endParaRPr>
          </a:p>
          <a:p>
            <a:r>
              <a:rPr lang="ru-RU" sz="1400" i="1" dirty="0" smtClean="0">
                <a:solidFill>
                  <a:schemeClr val="bg1"/>
                </a:solidFill>
              </a:rPr>
              <a:t>Требования </a:t>
            </a:r>
            <a:r>
              <a:rPr lang="ru-RU" sz="1400" i="1" dirty="0" smtClean="0">
                <a:solidFill>
                  <a:schemeClr val="bg1"/>
                </a:solidFill>
              </a:rPr>
              <a:t>к формированию и наполняемости дошкольных групп. Количество и соотношение возрастных групп детей в образовательном учреждении определяется учредителем исходя из их предельной наполняемости и гигиенического норматива площади на одного ребенка в соответствии с требованиями санитарно-эпидемиологических правил и нормативов;</a:t>
            </a:r>
            <a:endParaRPr lang="ru-RU" sz="1400" dirty="0" smtClean="0">
              <a:solidFill>
                <a:schemeClr val="bg1"/>
              </a:solidFill>
            </a:endParaRPr>
          </a:p>
          <a:p>
            <a:r>
              <a:rPr lang="ru-RU" sz="1400" i="1" dirty="0" smtClean="0">
                <a:solidFill>
                  <a:schemeClr val="bg1"/>
                </a:solidFill>
              </a:rPr>
              <a:t> </a:t>
            </a:r>
            <a:r>
              <a:rPr lang="ru-RU" sz="1400" i="1" dirty="0" smtClean="0">
                <a:solidFill>
                  <a:schemeClr val="bg1"/>
                </a:solidFill>
              </a:rPr>
              <a:t>Требования к прохождению профилактических осмотров персонала, работающего в образовательном учреждении (группе).</a:t>
            </a:r>
            <a:endParaRPr lang="ru-RU" sz="1400" dirty="0" smtClean="0">
              <a:solidFill>
                <a:schemeClr val="bg1"/>
              </a:solidFill>
            </a:endParaRPr>
          </a:p>
          <a:p>
            <a:r>
              <a:rPr lang="ru-RU" sz="1400" i="1" dirty="0" smtClean="0">
                <a:solidFill>
                  <a:schemeClr val="bg1"/>
                </a:solidFill>
              </a:rPr>
              <a:t>Педагогические работники образовательных учреждений обязаны проходить периодические бесплатные медицинские обследования, которые проводятся за счет средств учредителя</a:t>
            </a:r>
            <a:r>
              <a:rPr lang="ru-RU" sz="1400" i="1" baseline="30000" dirty="0" smtClean="0">
                <a:solidFill>
                  <a:schemeClr val="bg1"/>
                </a:solidFill>
              </a:rPr>
              <a:t>2</a:t>
            </a:r>
            <a:r>
              <a:rPr lang="ru-RU" sz="1400" i="1" dirty="0" smtClean="0">
                <a:solidFill>
                  <a:schemeClr val="bg1"/>
                </a:solidFill>
              </a:rPr>
              <a:t> ;</a:t>
            </a:r>
            <a:endParaRPr lang="ru-RU" sz="1400" dirty="0" smtClean="0">
              <a:solidFill>
                <a:schemeClr val="bg1"/>
              </a:solidFill>
            </a:endParaRPr>
          </a:p>
          <a:p>
            <a:r>
              <a:rPr lang="ru-RU" sz="1400" i="1" dirty="0" smtClean="0">
                <a:solidFill>
                  <a:schemeClr val="bg1"/>
                </a:solidFill>
              </a:rPr>
              <a:t>Требования </a:t>
            </a:r>
            <a:r>
              <a:rPr lang="ru-RU" sz="1400" i="1" dirty="0" smtClean="0">
                <a:solidFill>
                  <a:schemeClr val="bg1"/>
                </a:solidFill>
              </a:rPr>
              <a:t>к организации питания воспитанников в образовательном учреждении (группе) в соответствии с санитарно-эпидемиологическими правилами и нормативами;</a:t>
            </a:r>
            <a:endParaRPr lang="ru-RU" sz="1400" dirty="0" smtClean="0">
              <a:solidFill>
                <a:schemeClr val="bg1"/>
              </a:solidFill>
            </a:endParaRPr>
          </a:p>
          <a:p>
            <a:r>
              <a:rPr lang="ru-RU" sz="1400" i="1" dirty="0" smtClean="0">
                <a:solidFill>
                  <a:schemeClr val="bg1"/>
                </a:solidFill>
              </a:rPr>
              <a:t>Требования </a:t>
            </a:r>
            <a:r>
              <a:rPr lang="ru-RU" sz="1400" i="1" dirty="0" smtClean="0">
                <a:solidFill>
                  <a:schemeClr val="bg1"/>
                </a:solidFill>
              </a:rPr>
              <a:t>к организации оздоровления воспитанников в образовательном учреждении (группе) в соответствии с санитарно-эпидемиологическими правилами и нормативами.</a:t>
            </a:r>
            <a:endParaRPr lang="ru-RU" sz="1400" dirty="0" smtClean="0">
              <a:solidFill>
                <a:schemeClr val="bg1"/>
              </a:solidFill>
            </a:endParaRPr>
          </a:p>
          <a:p>
            <a:endParaRPr lang="ru-RU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i="1" dirty="0" smtClean="0"/>
              <a:t>Требования к информационно-методическому обеспечению включают: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880110" indent="-742950">
              <a:buNone/>
            </a:pPr>
            <a:r>
              <a:rPr lang="ru-RU" sz="4200" b="1" u="sng" dirty="0" smtClean="0">
                <a:solidFill>
                  <a:schemeClr val="bg1"/>
                </a:solidFill>
              </a:rPr>
              <a:t>Информационное </a:t>
            </a:r>
            <a:r>
              <a:rPr lang="ru-RU" sz="4200" b="1" u="sng" dirty="0" smtClean="0">
                <a:solidFill>
                  <a:schemeClr val="bg1"/>
                </a:solidFill>
              </a:rPr>
              <a:t>обеспечение образовательного процесса, которое позволяет в электронной форме:</a:t>
            </a:r>
          </a:p>
          <a:p>
            <a:r>
              <a:rPr lang="ru-RU" sz="4200" i="1" dirty="0" smtClean="0">
                <a:solidFill>
                  <a:schemeClr val="bg1"/>
                </a:solidFill>
              </a:rPr>
              <a:t>управлять образовательным процессом;</a:t>
            </a:r>
            <a:endParaRPr lang="ru-RU" sz="4200" dirty="0" smtClean="0">
              <a:solidFill>
                <a:schemeClr val="bg1"/>
              </a:solidFill>
            </a:endParaRPr>
          </a:p>
          <a:p>
            <a:r>
              <a:rPr lang="ru-RU" sz="4200" i="1" dirty="0" smtClean="0">
                <a:solidFill>
                  <a:schemeClr val="bg1"/>
                </a:solidFill>
              </a:rPr>
              <a:t>создавать и редактировать электронные таблицы, тексты и презентации;</a:t>
            </a:r>
            <a:endParaRPr lang="ru-RU" sz="4200" dirty="0" smtClean="0">
              <a:solidFill>
                <a:schemeClr val="bg1"/>
              </a:solidFill>
            </a:endParaRPr>
          </a:p>
          <a:p>
            <a:r>
              <a:rPr lang="ru-RU" sz="4200" i="1" dirty="0" smtClean="0">
                <a:solidFill>
                  <a:schemeClr val="bg1"/>
                </a:solidFill>
              </a:rPr>
              <a:t>формировать и отрабатывать навыки клавиатурного письма;</a:t>
            </a:r>
            <a:endParaRPr lang="ru-RU" sz="4200" dirty="0" smtClean="0">
              <a:solidFill>
                <a:schemeClr val="bg1"/>
              </a:solidFill>
            </a:endParaRPr>
          </a:p>
          <a:p>
            <a:r>
              <a:rPr lang="ru-RU" sz="4200" i="1" dirty="0" smtClean="0">
                <a:solidFill>
                  <a:schemeClr val="bg1"/>
                </a:solidFill>
              </a:rPr>
              <a:t>использовать интерактивные дидактические материалы, образовательные ресурсы;</a:t>
            </a:r>
            <a:endParaRPr lang="ru-RU" sz="4200" dirty="0" smtClean="0">
              <a:solidFill>
                <a:schemeClr val="bg1"/>
              </a:solidFill>
            </a:endParaRPr>
          </a:p>
          <a:p>
            <a:r>
              <a:rPr lang="ru-RU" sz="4200" i="1" dirty="0" smtClean="0">
                <a:solidFill>
                  <a:schemeClr val="bg1"/>
                </a:solidFill>
              </a:rPr>
              <a:t>проводить мониторинг и фиксировать ход воспитательно-образовательного процесса и результаты освоения основной общеобразовательной программы дошкольного образования;</a:t>
            </a:r>
            <a:endParaRPr lang="ru-RU" sz="4200" dirty="0" smtClean="0">
              <a:solidFill>
                <a:schemeClr val="bg1"/>
              </a:solidFill>
            </a:endParaRPr>
          </a:p>
          <a:p>
            <a:r>
              <a:rPr lang="ru-RU" sz="4200" i="1" dirty="0" smtClean="0">
                <a:solidFill>
                  <a:schemeClr val="bg1"/>
                </a:solidFill>
              </a:rPr>
              <a:t>осуществлять взаимодействие между участниками образовательного процесса, в том числе дистанционное (посредством локальных и глобальных сетей), использование данных, формируемых в ходе образовательного процесса для решения задач управления образовательной деятельностью;</a:t>
            </a:r>
            <a:endParaRPr lang="ru-RU" sz="4200" dirty="0" smtClean="0">
              <a:solidFill>
                <a:schemeClr val="bg1"/>
              </a:solidFill>
            </a:endParaRPr>
          </a:p>
          <a:p>
            <a:r>
              <a:rPr lang="ru-RU" sz="4200" i="1" dirty="0" smtClean="0">
                <a:solidFill>
                  <a:schemeClr val="bg1"/>
                </a:solidFill>
              </a:rPr>
              <a:t>осуществлять взаимодействие образовательного учреждения с органами, осуществляющими управление в сфере образования, с другими образовательными учреждениями и организациями;</a:t>
            </a:r>
            <a:endParaRPr lang="ru-RU" sz="4200" dirty="0" smtClean="0">
              <a:solidFill>
                <a:schemeClr val="bg1"/>
              </a:solidFill>
            </a:endParaRPr>
          </a:p>
          <a:p>
            <a:r>
              <a:rPr lang="ru-RU" sz="4200" i="1" dirty="0" smtClean="0">
                <a:solidFill>
                  <a:schemeClr val="bg1"/>
                </a:solidFill>
              </a:rPr>
              <a:t>Информационное обеспечение образовательного процесса предполагает наличие в образовательном учреждении квалифицированных кадров;</a:t>
            </a:r>
            <a:endParaRPr lang="ru-RU" sz="42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i="1" dirty="0" smtClean="0"/>
              <a:t>Требования к информационно-методическому обеспечению включают: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651510" indent="-514350">
              <a:buNone/>
            </a:pPr>
            <a:r>
              <a:rPr lang="ru-RU" sz="3300" b="1" u="sng" dirty="0" smtClean="0">
                <a:solidFill>
                  <a:schemeClr val="bg1"/>
                </a:solidFill>
              </a:rPr>
              <a:t>Методическое обеспечение образовательного процесса отвечает требованиям:</a:t>
            </a:r>
            <a:endParaRPr lang="ru-RU" sz="3300" b="1" u="sng" dirty="0" smtClean="0">
              <a:solidFill>
                <a:schemeClr val="bg1"/>
              </a:solidFill>
            </a:endParaRPr>
          </a:p>
          <a:p>
            <a:r>
              <a:rPr lang="ru-RU" sz="3300" i="1" dirty="0" smtClean="0">
                <a:solidFill>
                  <a:schemeClr val="bg1"/>
                </a:solidFill>
              </a:rPr>
              <a:t>комплектности обеспечения образовательного процесса с учетом достижения целей и планируемых результатов освоения основной общеобразовательной программы дошкольного образования;</a:t>
            </a:r>
            <a:endParaRPr lang="ru-RU" sz="3300" dirty="0" smtClean="0">
              <a:solidFill>
                <a:schemeClr val="bg1"/>
              </a:solidFill>
            </a:endParaRPr>
          </a:p>
          <a:p>
            <a:r>
              <a:rPr lang="ru-RU" sz="3300" i="1" dirty="0" smtClean="0">
                <a:solidFill>
                  <a:schemeClr val="bg1"/>
                </a:solidFill>
              </a:rPr>
              <a:t>качества обеспечения образовательного процесса с учетом достижения целей и планируемых результатов освоения основной общеобразовательной программы дошкольного образования.</a:t>
            </a:r>
            <a:endParaRPr lang="ru-RU" sz="3300" dirty="0" smtClean="0">
              <a:solidFill>
                <a:schemeClr val="bg1"/>
              </a:solidFill>
            </a:endParaRPr>
          </a:p>
          <a:p>
            <a:r>
              <a:rPr lang="ru-RU" sz="3300" i="1" dirty="0" smtClean="0">
                <a:solidFill>
                  <a:schemeClr val="bg1"/>
                </a:solidFill>
              </a:rPr>
              <a:t>Методическое обеспечение образовательного процесса предусматривает создание методической службы (региональной, муниципальной, образовательного учреждения), основными задачами которой являются:</a:t>
            </a:r>
            <a:endParaRPr lang="ru-RU" sz="3300" dirty="0" smtClean="0">
              <a:solidFill>
                <a:schemeClr val="bg1"/>
              </a:solidFill>
            </a:endParaRPr>
          </a:p>
          <a:p>
            <a:r>
              <a:rPr lang="ru-RU" sz="3300" i="1" dirty="0" smtClean="0">
                <a:solidFill>
                  <a:schemeClr val="bg1"/>
                </a:solidFill>
              </a:rPr>
              <a:t>оказание помощи в развитии творческого потенциала педагогических работников образовательных учреждений;</a:t>
            </a:r>
            <a:endParaRPr lang="ru-RU" sz="3300" dirty="0" smtClean="0">
              <a:solidFill>
                <a:schemeClr val="bg1"/>
              </a:solidFill>
            </a:endParaRPr>
          </a:p>
          <a:p>
            <a:r>
              <a:rPr lang="ru-RU" sz="3300" i="1" dirty="0" smtClean="0">
                <a:solidFill>
                  <a:schemeClr val="bg1"/>
                </a:solidFill>
              </a:rPr>
              <a:t>удовлетворение информационных, учебно-методических, образовательных потребностей педагогических работников образовательных учреждений;</a:t>
            </a:r>
            <a:endParaRPr lang="ru-RU" sz="3300" dirty="0" smtClean="0">
              <a:solidFill>
                <a:schemeClr val="bg1"/>
              </a:solidFill>
            </a:endParaRPr>
          </a:p>
          <a:p>
            <a:r>
              <a:rPr lang="ru-RU" sz="3300" i="1" dirty="0" smtClean="0">
                <a:solidFill>
                  <a:schemeClr val="bg1"/>
                </a:solidFill>
              </a:rPr>
              <a:t>создание условий для организации и осуществления повышения квалификации педагогических и руководящих работников образовательных учреждений;</a:t>
            </a:r>
            <a:endParaRPr lang="ru-RU" sz="3300" dirty="0" smtClean="0">
              <a:solidFill>
                <a:schemeClr val="bg1"/>
              </a:solidFill>
            </a:endParaRPr>
          </a:p>
          <a:p>
            <a:r>
              <a:rPr lang="ru-RU" sz="3300" i="1" dirty="0" smtClean="0">
                <a:solidFill>
                  <a:schemeClr val="bg1"/>
                </a:solidFill>
              </a:rPr>
              <a:t>оказание учебно-методической и научной поддержки всем участникам образовательного процесса;</a:t>
            </a:r>
            <a:endParaRPr lang="ru-RU" sz="3300" dirty="0" smtClean="0">
              <a:solidFill>
                <a:schemeClr val="bg1"/>
              </a:solidFill>
            </a:endParaRPr>
          </a:p>
          <a:p>
            <a:r>
              <a:rPr lang="ru-RU" sz="3300" i="1" dirty="0" smtClean="0">
                <a:solidFill>
                  <a:schemeClr val="bg1"/>
                </a:solidFill>
              </a:rPr>
              <a:t>содействие выполнению целевых федеральных, региональных и муниципальных программ развития дошкольного образования.</a:t>
            </a:r>
            <a:endParaRPr lang="ru-RU" sz="33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i="1" dirty="0" smtClean="0"/>
              <a:t>Требования к психолого-педагогическому обеспечению направлены на: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u="sng" dirty="0" smtClean="0">
                <a:solidFill>
                  <a:schemeClr val="bg1"/>
                </a:solidFill>
              </a:rPr>
              <a:t>Формирование профессионального взаимодействия педагогов с детьми дошкольного возраста, которое основывается на:</a:t>
            </a:r>
          </a:p>
          <a:p>
            <a:r>
              <a:rPr lang="ru-RU" i="1" dirty="0" smtClean="0">
                <a:solidFill>
                  <a:schemeClr val="bg1"/>
                </a:solidFill>
              </a:rPr>
              <a:t>субъектном отношении педагога к ребенку;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индивидуальном подходе, учете зоны ближайшего развития ребенка;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мотивационном подходе;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доброжелательном отношении к ребенку.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59500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 ИНТЕРГАТИВНЫЙ  РЕЗУЛЬТАТ </a:t>
            </a:r>
          </a:p>
          <a:p>
            <a:pPr algn="ctr">
              <a:buNone/>
            </a:pPr>
            <a:r>
              <a:rPr lang="ru-RU" b="1" dirty="0" smtClean="0"/>
              <a:t> РЕАЛИЗАЦИИ   ФГТ  ЯВЛЯЕТСЯ </a:t>
            </a:r>
          </a:p>
          <a:p>
            <a:pPr algn="ctr">
              <a:buNone/>
            </a:pPr>
            <a:r>
              <a:rPr lang="ru-RU" i="1" u="sng" dirty="0" smtClean="0"/>
              <a:t>создание  развивающей образовательной среды обеспечивающей:</a:t>
            </a:r>
          </a:p>
          <a:p>
            <a:r>
              <a:rPr lang="ru-RU" i="1" dirty="0" smtClean="0"/>
              <a:t> духовно-нравственное </a:t>
            </a:r>
            <a:r>
              <a:rPr lang="ru-RU" i="1" dirty="0" smtClean="0"/>
              <a:t>развитие и воспитание детей;</a:t>
            </a:r>
            <a:endParaRPr lang="ru-RU" dirty="0" smtClean="0"/>
          </a:p>
          <a:p>
            <a:r>
              <a:rPr lang="ru-RU" i="1" dirty="0" smtClean="0"/>
              <a:t>высокое качество дошкольного образования, его доступность, открытость и привлекательность для детей и их родителей (законных представителей) и всего общества;</a:t>
            </a:r>
            <a:endParaRPr lang="ru-RU" dirty="0" smtClean="0"/>
          </a:p>
          <a:p>
            <a:r>
              <a:rPr lang="ru-RU" i="1" dirty="0" smtClean="0"/>
              <a:t>гарантирующей охрану и укрепление физического и психологического здоровья воспитанников;</a:t>
            </a:r>
            <a:endParaRPr lang="ru-RU" dirty="0" smtClean="0"/>
          </a:p>
          <a:p>
            <a:r>
              <a:rPr lang="ru-RU" i="1" dirty="0" smtClean="0"/>
              <a:t>комфортной по отношению к воспитанникам (в том числе с ограниченными возможностями здоровья) и педагогическим работникам.</a:t>
            </a:r>
            <a:endParaRPr lang="ru-RU" dirty="0" smtClean="0"/>
          </a:p>
          <a:p>
            <a:pPr marL="651510" indent="-514350"/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i="1" dirty="0" smtClean="0"/>
              <a:t>Требования к психолого-педагогическому обеспечению направлены на: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Сохранение психического здоровья воспитанников, мониторинг их развития, организацию развивающих занятий с детьми, направленных на коррекцию определенных недостатков в их психическом развитии. Психологическое сопровождение воспитательно-образовательного процесса осуществляется педагогом-психологом (либо состоящим в штате образовательного учреждения, либо являющимся сотрудником психолого-педагогических центров, </a:t>
            </a:r>
            <a:r>
              <a:rPr lang="ru-RU" i="1" dirty="0" err="1" smtClean="0">
                <a:solidFill>
                  <a:schemeClr val="bg1"/>
                </a:solidFill>
              </a:rPr>
              <a:t>медико-психолого-педагогических</a:t>
            </a:r>
            <a:r>
              <a:rPr lang="ru-RU" i="1" dirty="0" smtClean="0">
                <a:solidFill>
                  <a:schemeClr val="bg1"/>
                </a:solidFill>
              </a:rPr>
              <a:t> комиссий);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Обеспечение </a:t>
            </a:r>
            <a:r>
              <a:rPr lang="ru-RU" i="1" dirty="0" smtClean="0">
                <a:solidFill>
                  <a:schemeClr val="bg1"/>
                </a:solidFill>
              </a:rPr>
              <a:t>единства воспитательных, обучающих и развивающих целей и задач воспитательно-образовательного процесса;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Учет </a:t>
            </a:r>
            <a:r>
              <a:rPr lang="ru-RU" i="1" dirty="0" err="1" smtClean="0">
                <a:solidFill>
                  <a:schemeClr val="bg1"/>
                </a:solidFill>
              </a:rPr>
              <a:t>гендерной</a:t>
            </a:r>
            <a:r>
              <a:rPr lang="ru-RU" i="1" dirty="0" smtClean="0">
                <a:solidFill>
                  <a:schemeClr val="bg1"/>
                </a:solidFill>
              </a:rPr>
              <a:t> специфики развития детей дошкольного возраста;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Обеспечение </a:t>
            </a:r>
            <a:r>
              <a:rPr lang="ru-RU" i="1" dirty="0" smtClean="0">
                <a:solidFill>
                  <a:schemeClr val="bg1"/>
                </a:solidFill>
              </a:rPr>
              <a:t>преемственности с примерными основными общеобразовательными программами начального общего образования;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Построение </a:t>
            </a:r>
            <a:r>
              <a:rPr lang="ru-RU" i="1" dirty="0" smtClean="0">
                <a:solidFill>
                  <a:schemeClr val="bg1"/>
                </a:solidFill>
              </a:rPr>
              <a:t>взаимодействия с семьями воспитанников в целях осуществления полноценного развития каждого ребенка, создания равных условий образования детей дошкольного возраста независимо от материального достатка семьи, места проживания, языковой и культурной среды, этнической принадлежности;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i="1" dirty="0" smtClean="0"/>
              <a:t>Требования к психолого-педагогическому обеспечению направлены на: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Создание системы организационно-методического сопровождения основной образовательной программы дошкольного образования, которая обеспечивает:</a:t>
            </a:r>
            <a:endParaRPr lang="ru-RU" dirty="0" smtClean="0">
              <a:solidFill>
                <a:schemeClr val="bg1"/>
              </a:solidFill>
            </a:endParaRPr>
          </a:p>
          <a:p>
            <a:pPr marL="651510" indent="-514350">
              <a:buFont typeface="+mj-lt"/>
              <a:buAutoNum type="arabicPeriod"/>
            </a:pPr>
            <a:r>
              <a:rPr lang="ru-RU" i="1" dirty="0" smtClean="0">
                <a:solidFill>
                  <a:schemeClr val="bg1"/>
                </a:solidFill>
              </a:rPr>
              <a:t>Разделение </a:t>
            </a:r>
            <a:r>
              <a:rPr lang="ru-RU" i="1" dirty="0" smtClean="0">
                <a:solidFill>
                  <a:schemeClr val="bg1"/>
                </a:solidFill>
              </a:rPr>
              <a:t>воспитанников на возрастные группы в соответствии с закономерностями психического развития ребенка в онтогенезе: младенческий (от рождения до 1 года), ранний (от 1 года до 3 лет), младший (от 3 до 4 лет), средний (от 4 до 5 лет) и старший дошкольный (от 5 до 7 лет);</a:t>
            </a:r>
            <a:endParaRPr lang="ru-RU" dirty="0" smtClean="0">
              <a:solidFill>
                <a:schemeClr val="bg1"/>
              </a:solidFill>
            </a:endParaRPr>
          </a:p>
          <a:p>
            <a:pPr marL="651510" indent="-514350">
              <a:buFont typeface="+mj-lt"/>
              <a:buAutoNum type="arabicPeriod"/>
            </a:pPr>
            <a:r>
              <a:rPr lang="ru-RU" i="1" dirty="0" smtClean="0">
                <a:solidFill>
                  <a:schemeClr val="bg1"/>
                </a:solidFill>
              </a:rPr>
              <a:t>Направленность </a:t>
            </a:r>
            <a:r>
              <a:rPr lang="ru-RU" i="1" dirty="0" smtClean="0">
                <a:solidFill>
                  <a:schemeClr val="bg1"/>
                </a:solidFill>
              </a:rPr>
              <a:t>организационно-методического сопровождения основной общеобразовательной программы дошкольного образования на работу с детьми в зоне ближайшего развития и на организацию самостоятельной деятельности воспитанников.</a:t>
            </a:r>
            <a:endParaRPr lang="ru-RU" dirty="0" smtClean="0">
              <a:solidFill>
                <a:schemeClr val="bg1"/>
              </a:solidFill>
            </a:endParaRPr>
          </a:p>
          <a:p>
            <a:pPr marL="651510" indent="-514350">
              <a:buFont typeface="+mj-lt"/>
              <a:buAutoNum type="arabicPeriod"/>
            </a:pPr>
            <a:r>
              <a:rPr lang="ru-RU" i="1" dirty="0" smtClean="0">
                <a:solidFill>
                  <a:schemeClr val="bg1"/>
                </a:solidFill>
              </a:rPr>
              <a:t>Организационно-методическое сопровождение основной общеобразовательной программы дошкольного образования формируется таким образом, чтобы педагог мог пользоваться им для реализации ее содержания, и должно содержать подробные объяснения, как построить работу с воспитанниками при индивидуальной или групповой работе, а также, как организовать самостоятельную деятельность воспитанников;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i="1" dirty="0" smtClean="0"/>
              <a:t>Требования к психолого-педагогическому обеспечению направлены на: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>Соблюдение требований к взаимодействию образовательного учреждения (группы) с родителями (законными представителями) воспитанников.</a:t>
            </a:r>
            <a:endParaRPr lang="ru-RU" b="1" dirty="0" smtClean="0">
              <a:solidFill>
                <a:schemeClr val="bg1"/>
              </a:solidFill>
            </a:endParaRPr>
          </a:p>
          <a:p>
            <a:pPr marL="651510" indent="-514350">
              <a:buFont typeface="+mj-lt"/>
              <a:buAutoNum type="arabicPeriod"/>
            </a:pPr>
            <a:r>
              <a:rPr lang="ru-RU" i="1" dirty="0" smtClean="0">
                <a:solidFill>
                  <a:schemeClr val="bg1"/>
                </a:solidFill>
              </a:rPr>
              <a:t>Воспитатели и педагог-психолог находятся в постоянном контакте с родителями (законными представителями) воспитанников, объясняя им стратегию и тактику воспитательно-образовательного процесса.</a:t>
            </a:r>
            <a:endParaRPr lang="ru-RU" dirty="0" smtClean="0">
              <a:solidFill>
                <a:schemeClr val="bg1"/>
              </a:solidFill>
            </a:endParaRPr>
          </a:p>
          <a:p>
            <a:pPr marL="651510" indent="-514350">
              <a:buFont typeface="+mj-lt"/>
              <a:buAutoNum type="arabicPeriod"/>
            </a:pPr>
            <a:r>
              <a:rPr lang="ru-RU" i="1" dirty="0" smtClean="0">
                <a:solidFill>
                  <a:schemeClr val="bg1"/>
                </a:solidFill>
              </a:rPr>
              <a:t>Педагогические и медицинские работники консультируют родителей (законных представителей) по всем вопросам реализации основной общеобразовательной программы дошкольного образования.</a:t>
            </a:r>
            <a:endParaRPr lang="ru-RU" dirty="0" smtClean="0">
              <a:solidFill>
                <a:schemeClr val="bg1"/>
              </a:solidFill>
            </a:endParaRPr>
          </a:p>
          <a:p>
            <a:pPr marL="651510" indent="-514350">
              <a:buFont typeface="+mj-lt"/>
              <a:buAutoNum type="arabicPeriod"/>
            </a:pPr>
            <a:r>
              <a:rPr lang="ru-RU" i="1" dirty="0" smtClean="0">
                <a:solidFill>
                  <a:schemeClr val="bg1"/>
                </a:solidFill>
              </a:rPr>
              <a:t>Педагоги организуют помощь родителям (законным представителям) по вопросам развития ребенка (в том числе ребенка с ограниченными возможностями здоровья) и совместную деятельность детей и родителей (законных представителей) с целью успешного освоения воспитанниками основной общеобразовательной программы дошкольного образования.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Семь групп требований: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i="1" dirty="0" smtClean="0"/>
              <a:t>требования </a:t>
            </a:r>
            <a:r>
              <a:rPr lang="ru-RU" i="1" dirty="0" smtClean="0"/>
              <a:t>к кадровому обеспечению;</a:t>
            </a:r>
            <a:endParaRPr lang="ru-RU" dirty="0" smtClean="0"/>
          </a:p>
          <a:p>
            <a:r>
              <a:rPr lang="ru-RU" i="1" dirty="0" smtClean="0"/>
              <a:t>требования </a:t>
            </a:r>
            <a:r>
              <a:rPr lang="ru-RU" i="1" dirty="0" smtClean="0"/>
              <a:t>к материально-техническому обеспечению;</a:t>
            </a:r>
            <a:endParaRPr lang="ru-RU" dirty="0" smtClean="0"/>
          </a:p>
          <a:p>
            <a:r>
              <a:rPr lang="ru-RU" i="1" dirty="0" smtClean="0"/>
              <a:t>требования </a:t>
            </a:r>
            <a:r>
              <a:rPr lang="ru-RU" i="1" dirty="0" smtClean="0"/>
              <a:t>к учебно-материальному обеспечению;</a:t>
            </a:r>
            <a:endParaRPr lang="ru-RU" dirty="0" smtClean="0"/>
          </a:p>
          <a:p>
            <a:r>
              <a:rPr lang="ru-RU" i="1" dirty="0" smtClean="0"/>
              <a:t>требования </a:t>
            </a:r>
            <a:r>
              <a:rPr lang="ru-RU" i="1" dirty="0" smtClean="0"/>
              <a:t>к медико-социальному обеспечению;</a:t>
            </a:r>
            <a:endParaRPr lang="ru-RU" dirty="0" smtClean="0"/>
          </a:p>
          <a:p>
            <a:r>
              <a:rPr lang="ru-RU" i="1" dirty="0" smtClean="0"/>
              <a:t>требования </a:t>
            </a:r>
            <a:r>
              <a:rPr lang="ru-RU" i="1" dirty="0" smtClean="0"/>
              <a:t>к информационно-методическому обеспечению;</a:t>
            </a:r>
            <a:endParaRPr lang="ru-RU" dirty="0" smtClean="0"/>
          </a:p>
          <a:p>
            <a:r>
              <a:rPr lang="ru-RU" i="1" dirty="0" smtClean="0"/>
              <a:t>требования </a:t>
            </a:r>
            <a:r>
              <a:rPr lang="ru-RU" i="1" dirty="0" smtClean="0"/>
              <a:t>к психолого-педагогическому обеспечению;</a:t>
            </a:r>
            <a:endParaRPr lang="ru-RU" dirty="0" smtClean="0"/>
          </a:p>
          <a:p>
            <a:r>
              <a:rPr lang="ru-RU" i="1" dirty="0" smtClean="0"/>
              <a:t>требования </a:t>
            </a:r>
            <a:r>
              <a:rPr lang="ru-RU" i="1" dirty="0" smtClean="0"/>
              <a:t>к финансовому обеспечению.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Требования  </a:t>
            </a:r>
            <a:r>
              <a:rPr lang="ru-RU" i="1" dirty="0" smtClean="0"/>
              <a:t>к кадровому обеспечению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i="1" dirty="0" smtClean="0"/>
              <a:t>1.1. </a:t>
            </a:r>
            <a:r>
              <a:rPr lang="ru-RU" sz="5000" i="1" dirty="0" smtClean="0"/>
              <a:t>Укомплектованность образовательного учреждения, реализующего основную общеобразовательную программу дошкольного образования (далее - образовательное учреждение), квалифицированными кадрами - педагогическими, руководящими и иными</a:t>
            </a:r>
            <a:r>
              <a:rPr lang="ru-RU" sz="5000" i="1" dirty="0" smtClean="0"/>
              <a:t>;</a:t>
            </a:r>
            <a:endParaRPr lang="ru-RU" sz="4200" dirty="0" smtClean="0"/>
          </a:p>
          <a:p>
            <a:pPr>
              <a:buNone/>
            </a:pPr>
            <a:r>
              <a:rPr lang="ru-RU" sz="4200" i="1" dirty="0" smtClean="0"/>
              <a:t>1.2. </a:t>
            </a:r>
            <a:r>
              <a:rPr lang="ru-RU" sz="5000" i="1" dirty="0" smtClean="0"/>
              <a:t>Уровень квалификаций педагогических и иных работников образовательного учреждения для каждой занимаемой должности должен соответствовать квалификационным характеристикам по соответствующей должности</a:t>
            </a:r>
            <a:r>
              <a:rPr lang="ru-RU" sz="5000" i="1" dirty="0" smtClean="0"/>
              <a:t>;</a:t>
            </a:r>
            <a:endParaRPr lang="ru-RU" sz="4200" i="1" dirty="0" smtClean="0"/>
          </a:p>
          <a:p>
            <a:pPr>
              <a:buNone/>
            </a:pPr>
            <a:r>
              <a:rPr lang="ru-RU" sz="4200" i="1" dirty="0" smtClean="0"/>
              <a:t>1.3. </a:t>
            </a:r>
            <a:r>
              <a:rPr lang="ru-RU" sz="5000" i="1" dirty="0" smtClean="0"/>
              <a:t>Непрерывность профессионального развития педагогических работников образовательного учреждения обеспечивается освоением работниками образовательного учреждения дополнительных профессиональных образовательных программ </a:t>
            </a:r>
            <a:r>
              <a:rPr lang="ru-RU" sz="4200" i="1" dirty="0" smtClean="0"/>
              <a:t>профессиональной переподготовки или повышения квалификации (в объеме не менее 72 часов), не реже чем каждые пять лет в образовательных организациях, имеющих лицензию на осуществление образовательной деятельности по соответствующим дополнительным профессиональным образовательным </a:t>
            </a:r>
            <a:r>
              <a:rPr lang="ru-RU" sz="4200" i="1" dirty="0" smtClean="0"/>
              <a:t>программам.</a:t>
            </a:r>
            <a:endParaRPr lang="ru-RU" sz="4200" dirty="0" smtClean="0"/>
          </a:p>
          <a:p>
            <a:pPr>
              <a:buNone/>
            </a:pPr>
            <a:endParaRPr lang="ru-RU" sz="4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Требования к материально-техническому обеспечению включают: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i="1" dirty="0" smtClean="0"/>
              <a:t>Требования к зданию (помещению) и участку образовательного учреждения (группы) в соответствии с санитарно-эпидемиологическими правилами и нормативами;</a:t>
            </a:r>
            <a:endParaRPr lang="ru-RU" dirty="0" smtClean="0"/>
          </a:p>
          <a:p>
            <a:r>
              <a:rPr lang="ru-RU" i="1" dirty="0" smtClean="0"/>
              <a:t>Требования </a:t>
            </a:r>
            <a:r>
              <a:rPr lang="ru-RU" i="1" dirty="0" smtClean="0"/>
              <a:t>к водоснабжению и канализации, отоплению и вентиляции здания (помещения) образовательного учреждения (группы) в соответствии с санитарно-эпидемиологическими правилами и нормативами;</a:t>
            </a:r>
            <a:endParaRPr lang="ru-RU" dirty="0" smtClean="0"/>
          </a:p>
          <a:p>
            <a:r>
              <a:rPr lang="ru-RU" i="1" dirty="0" smtClean="0"/>
              <a:t>Требования </a:t>
            </a:r>
            <a:r>
              <a:rPr lang="ru-RU" i="1" dirty="0" smtClean="0"/>
              <a:t>к набору и площадям образовательных помещений, их отделке и оборудованию в соответствии с санитарно-эпидемиологическими правилами и нормативами;</a:t>
            </a:r>
            <a:endParaRPr lang="ru-RU" dirty="0" smtClean="0"/>
          </a:p>
          <a:p>
            <a:r>
              <a:rPr lang="ru-RU" i="1" dirty="0" smtClean="0"/>
              <a:t>Требования </a:t>
            </a:r>
            <a:r>
              <a:rPr lang="ru-RU" i="1" dirty="0" smtClean="0"/>
              <a:t>к искусственному и естественному освещению помещений для образования детей в соответствии с санитарно-эпидемиологическими правилами и нормативами;</a:t>
            </a:r>
            <a:endParaRPr lang="ru-RU" dirty="0" smtClean="0"/>
          </a:p>
          <a:p>
            <a:r>
              <a:rPr lang="ru-RU" i="1" dirty="0" smtClean="0"/>
              <a:t>Требования </a:t>
            </a:r>
            <a:r>
              <a:rPr lang="ru-RU" i="1" dirty="0" smtClean="0"/>
              <a:t>к санитарному состоянию и содержанию помещений в соответствии с санитарно-эпидемиологическими правилами и нормативами;</a:t>
            </a:r>
            <a:endParaRPr lang="ru-RU" dirty="0" smtClean="0"/>
          </a:p>
          <a:p>
            <a:r>
              <a:rPr lang="ru-RU" i="1" dirty="0" smtClean="0"/>
              <a:t>Требования </a:t>
            </a:r>
            <a:r>
              <a:rPr lang="ru-RU" i="1" dirty="0" smtClean="0"/>
              <a:t>пожарной безопасности в соответствии с правилами пожарной безопасности;</a:t>
            </a:r>
            <a:endParaRPr lang="ru-RU" dirty="0" smtClean="0"/>
          </a:p>
          <a:p>
            <a:r>
              <a:rPr lang="ru-RU" i="1" dirty="0" smtClean="0"/>
              <a:t>Требования </a:t>
            </a:r>
            <a:r>
              <a:rPr lang="ru-RU" i="1" dirty="0" smtClean="0"/>
              <a:t>охраны жизни и здоровья воспитанников и работников образовательного учреждения, включающие</a:t>
            </a:r>
            <a:r>
              <a:rPr lang="ru-RU" i="1" dirty="0" smtClean="0"/>
              <a:t>:</a:t>
            </a:r>
          </a:p>
          <a:p>
            <a:r>
              <a:rPr lang="ru-RU" i="1" dirty="0" smtClean="0"/>
              <a:t>Требования архитектурной доступности, то есть возможности для беспрепятственного доступа детей с ограниченными возможностями здоровья и детей-инвалидов к объектам инфраструктуры образовательного учреждения.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31844"/>
          </a:xfrm>
        </p:spPr>
        <p:txBody>
          <a:bodyPr>
            <a:normAutofit fontScale="90000"/>
          </a:bodyPr>
          <a:lstStyle/>
          <a:p>
            <a:r>
              <a:rPr lang="ru-RU" sz="3100" i="1" dirty="0" smtClean="0"/>
              <a:t>Требования охраны жизни и здоровья воспитанников и работников образовательного учреждения, включающие</a:t>
            </a:r>
            <a:r>
              <a:rPr lang="ru-RU" i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2900" i="1" dirty="0" smtClean="0"/>
              <a:t>соответствие </a:t>
            </a:r>
            <a:r>
              <a:rPr lang="ru-RU" sz="2900" i="1" dirty="0" smtClean="0"/>
              <a:t>состояния и содержания территории, здания и помещений образовательного учреждения санитарным и гигиеническим нормам, нормам пожарной и </a:t>
            </a:r>
            <a:r>
              <a:rPr lang="ru-RU" sz="2900" i="1" dirty="0" err="1" smtClean="0"/>
              <a:t>электробезопасности</a:t>
            </a:r>
            <a:r>
              <a:rPr lang="ru-RU" sz="2900" i="1" dirty="0" smtClean="0"/>
              <a:t>, требованиям охраны труда воспитанников и работников;</a:t>
            </a:r>
            <a:endParaRPr lang="ru-RU" sz="2900" dirty="0" smtClean="0"/>
          </a:p>
          <a:p>
            <a:r>
              <a:rPr lang="ru-RU" sz="2900" i="1" dirty="0" smtClean="0"/>
              <a:t>наличие и необходимое оснащение помещений для питания воспитанников, а также для хранения и приготовления пищи; для организации качественного горячего питания воспитанников в соответствии с санитарно-эпидемиологическими правилами и нормативами;</a:t>
            </a:r>
            <a:endParaRPr lang="ru-RU" sz="2900" dirty="0" smtClean="0"/>
          </a:p>
          <a:p>
            <a:r>
              <a:rPr lang="ru-RU" sz="2900" i="1" dirty="0" smtClean="0"/>
              <a:t>оснащенность кабинетов, физкультурного зала, спортивных площадок, бассейна необходимым игровым и спортивным оборудованием и инвентарем;</a:t>
            </a:r>
            <a:endParaRPr lang="ru-RU" sz="2900" dirty="0" smtClean="0"/>
          </a:p>
          <a:p>
            <a:r>
              <a:rPr lang="ru-RU" sz="2900" i="1" dirty="0" smtClean="0"/>
              <a:t>наличие необходимого оснащения помещений для работы медицинского персонала;</a:t>
            </a:r>
            <a:endParaRPr lang="ru-RU" sz="2900" dirty="0" smtClean="0"/>
          </a:p>
          <a:p>
            <a:r>
              <a:rPr lang="ru-RU" sz="2900" i="1" dirty="0" smtClean="0"/>
              <a:t>наличие в помещениях, в которых осуществляется образовательная деятельность в процессе организации различных видов детской деятельности (игровой, коммуникативной, трудовой, познавательно-исследовательской, продуктивной, музыкально-художественной, чтения), </a:t>
            </a:r>
            <a:r>
              <a:rPr lang="ru-RU" sz="2900" i="1" dirty="0" err="1" smtClean="0"/>
              <a:t>здоровьесберегающего</a:t>
            </a:r>
            <a:r>
              <a:rPr lang="ru-RU" sz="2900" i="1" dirty="0" smtClean="0"/>
              <a:t> оборудования (зрительные тренажеры, приборы, улучшающие качество окружающей среды, аэроклиматические установки, оборудование, позволяющие удовлетворить потребность воспитанников в движении) используемого в профилактических целях;</a:t>
            </a:r>
            <a:endParaRPr lang="ru-RU" sz="2900" dirty="0" smtClean="0"/>
          </a:p>
          <a:p>
            <a:r>
              <a:rPr lang="ru-RU" sz="2900" i="1" dirty="0" smtClean="0"/>
              <a:t>наличие необходимого (в расчете на количество воспитанников) квалифицированного состава специалистов, обеспечивающих оздоровительную и коррекционную работу с детьми (учителя-логопеды, логопеды, воспитатели и инструкторы по физической культуре, педагоги-психологи, медицинские работники, педагоги дополнительного образования, учителя-дефектологи);</a:t>
            </a:r>
            <a:endParaRPr lang="ru-RU" sz="2900" dirty="0" smtClean="0"/>
          </a:p>
          <a:p>
            <a:r>
              <a:rPr lang="ru-RU" sz="2900" i="1" dirty="0" err="1" smtClean="0"/>
              <a:t>сформированность</a:t>
            </a:r>
            <a:r>
              <a:rPr lang="ru-RU" sz="2900" i="1" dirty="0" smtClean="0"/>
              <a:t> культуры здоровья педагогического коллектива образовательного учреждения (подготовленность педагогов по вопросам </a:t>
            </a:r>
            <a:r>
              <a:rPr lang="ru-RU" sz="2900" i="1" dirty="0" err="1" smtClean="0"/>
              <a:t>здоровьесберегающих</a:t>
            </a:r>
            <a:r>
              <a:rPr lang="ru-RU" sz="2900" i="1" dirty="0" smtClean="0"/>
              <a:t> методов и технологий; </a:t>
            </a:r>
            <a:r>
              <a:rPr lang="ru-RU" sz="2900" i="1" dirty="0" err="1" smtClean="0"/>
              <a:t>здоровьесберегающий</a:t>
            </a:r>
            <a:r>
              <a:rPr lang="ru-RU" sz="2900" i="1" dirty="0" smtClean="0"/>
              <a:t> стиль общения; образ жизни и наличие ответственного отношения к своему здоровью).</a:t>
            </a:r>
            <a:endParaRPr lang="ru-RU" sz="29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Требования к учебно-материальному обеспечению содержат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u="sng" dirty="0" smtClean="0"/>
              <a:t>Соблюдение следующих принципов:</a:t>
            </a:r>
          </a:p>
          <a:p>
            <a:r>
              <a:rPr lang="ru-RU" i="1" dirty="0" smtClean="0"/>
              <a:t>информативности, предусматривающего разнообразие тематики материалов и оборудования и активности воспитанников во взаимодействии с предметным окружением;</a:t>
            </a:r>
            <a:endParaRPr lang="ru-RU" dirty="0" smtClean="0"/>
          </a:p>
          <a:p>
            <a:r>
              <a:rPr lang="ru-RU" i="1" dirty="0" smtClean="0"/>
              <a:t>вариативности, определяющейся видом дошкольного образовательного учреждения, содержанием воспитания, культурными и художественными традициями, климатогеографическими особенностями;</a:t>
            </a:r>
            <a:endParaRPr lang="ru-RU" dirty="0" smtClean="0"/>
          </a:p>
          <a:p>
            <a:r>
              <a:rPr lang="ru-RU" i="1" dirty="0" err="1" smtClean="0"/>
              <a:t>полифункциональности</a:t>
            </a:r>
            <a:r>
              <a:rPr lang="ru-RU" i="1" dirty="0" smtClean="0"/>
              <a:t>, предусматривающего обеспечение всех составляющих воспитательно-образовательного процесса и возможность разнообразного использования различных составляющих предметно-развивающей среды;</a:t>
            </a:r>
            <a:endParaRPr lang="ru-RU" dirty="0" smtClean="0"/>
          </a:p>
          <a:p>
            <a:r>
              <a:rPr lang="ru-RU" i="1" dirty="0" smtClean="0"/>
              <a:t>педагогической целесообразности, позволяющей предусмотреть необходимость и достаточность наполнения предметно-развивающей среды, а также обеспечить возможность самовыражения воспитанников, индивидуальную комфортность и эмоциональное благополучие каждого ребенка;</a:t>
            </a:r>
            <a:endParaRPr lang="ru-RU" dirty="0" smtClean="0"/>
          </a:p>
          <a:p>
            <a:r>
              <a:rPr lang="ru-RU" i="1" dirty="0" err="1" smtClean="0"/>
              <a:t>трансформируемости</a:t>
            </a:r>
            <a:r>
              <a:rPr lang="ru-RU" i="1" dirty="0" smtClean="0"/>
              <a:t>, обеспечивающего возможность изменений предметно-развивающей среды, позволяющих, по ситуации, вынести на первый план ту или иную функцию пространства;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Требования к учебно-материальному обеспечению содержат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400" b="1" u="sng" dirty="0" smtClean="0">
                <a:solidFill>
                  <a:schemeClr val="bg1"/>
                </a:solidFill>
              </a:rPr>
              <a:t>Комплексное оснащение воспитательно-образовательного процесса, обеспечивающее возможности:</a:t>
            </a:r>
          </a:p>
          <a:p>
            <a:r>
              <a:rPr lang="ru-RU" sz="3200" i="1" dirty="0" smtClean="0">
                <a:solidFill>
                  <a:schemeClr val="bg1"/>
                </a:solidFill>
              </a:rPr>
              <a:t>осуществления не только образовательной деятельности, но и присмотра и ухода за детьми;</a:t>
            </a:r>
            <a:endParaRPr lang="ru-RU" sz="3200" dirty="0" smtClean="0">
              <a:solidFill>
                <a:schemeClr val="bg1"/>
              </a:solidFill>
            </a:endParaRPr>
          </a:p>
          <a:p>
            <a:r>
              <a:rPr lang="ru-RU" sz="3200" i="1" dirty="0" smtClean="0">
                <a:solidFill>
                  <a:schemeClr val="bg1"/>
                </a:solidFill>
              </a:rPr>
              <a:t>организации как совместной деятельности взрослого и воспитанников, так и самостоятельной деятельности воспитанников не только в рамках непосредственно образовательной деятельности по освоению основной общеобразовательной программы дошкольного образования, но и при проведении режимных моментов в соответствии со спецификой дошкольного образования;</a:t>
            </a:r>
            <a:endParaRPr lang="ru-RU" sz="3200" dirty="0" smtClean="0">
              <a:solidFill>
                <a:schemeClr val="bg1"/>
              </a:solidFill>
            </a:endParaRPr>
          </a:p>
          <a:p>
            <a:r>
              <a:rPr lang="ru-RU" sz="3200" i="1" dirty="0" smtClean="0">
                <a:solidFill>
                  <a:schemeClr val="bg1"/>
                </a:solidFill>
              </a:rPr>
              <a:t>построения образовательного процесса с использованием адекватных возрасту форм работы с детьми. Основной формой работы с детьми дошкольного возраста и ведущим видом деятельности для них является игра;</a:t>
            </a:r>
            <a:endParaRPr lang="ru-RU" sz="3200" dirty="0" smtClean="0">
              <a:solidFill>
                <a:schemeClr val="bg1"/>
              </a:solidFill>
            </a:endParaRPr>
          </a:p>
          <a:p>
            <a:r>
              <a:rPr lang="ru-RU" sz="3200" i="1" dirty="0" smtClean="0">
                <a:solidFill>
                  <a:schemeClr val="bg1"/>
                </a:solidFill>
              </a:rPr>
              <a:t>организации разнообразной игровой деятельности;</a:t>
            </a:r>
            <a:endParaRPr lang="ru-RU" sz="32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200" i="1" dirty="0" smtClean="0">
                <a:solidFill>
                  <a:schemeClr val="bg1"/>
                </a:solidFill>
              </a:rPr>
              <a:t> </a:t>
            </a:r>
            <a:endParaRPr lang="ru-RU" sz="32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Требования к учебно-материальному обеспечению содержат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u="sng" dirty="0" smtClean="0">
                <a:solidFill>
                  <a:schemeClr val="bg1"/>
                </a:solidFill>
              </a:rPr>
              <a:t>Комплексное оснащение воспитательно-образовательного процесса, обеспечивающее возможности:</a:t>
            </a:r>
          </a:p>
          <a:p>
            <a:r>
              <a:rPr lang="ru-RU" i="1" dirty="0" smtClean="0">
                <a:solidFill>
                  <a:schemeClr val="bg1"/>
                </a:solidFill>
              </a:rPr>
              <a:t>выявления </a:t>
            </a:r>
            <a:r>
              <a:rPr lang="ru-RU" i="1" dirty="0" smtClean="0">
                <a:solidFill>
                  <a:schemeClr val="bg1"/>
                </a:solidFill>
              </a:rPr>
              <a:t>и развития способностей воспитанников в любых формах организации образовательного процесса;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освоения детьми, в том числе детьми с ограниченными возможностями здоровья, основной общеобразовательной программы дошкольного образования и их интеграции в образовательном учреждении, включая оказание им индивидуально ориентированной </a:t>
            </a:r>
            <a:r>
              <a:rPr lang="ru-RU" i="1" dirty="0" err="1" smtClean="0">
                <a:solidFill>
                  <a:schemeClr val="bg1"/>
                </a:solidFill>
              </a:rPr>
              <a:t>психолого-медико-педагогической</a:t>
            </a:r>
            <a:r>
              <a:rPr lang="ru-RU" i="1" dirty="0" smtClean="0">
                <a:solidFill>
                  <a:schemeClr val="bg1"/>
                </a:solidFill>
              </a:rPr>
              <a:t> помощи, а также необходимой технической помощи с учетом особенностей их психофизического развития и индивидуальных возможностей;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учета национально-культурных, демографических, климатических условий, в которых осуществляется образовательный процесс;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использования образовательных технологий </a:t>
            </a:r>
            <a:r>
              <a:rPr lang="ru-RU" i="1" dirty="0" err="1" smtClean="0">
                <a:solidFill>
                  <a:schemeClr val="bg1"/>
                </a:solidFill>
              </a:rPr>
              <a:t>деятельностного</a:t>
            </a:r>
            <a:r>
              <a:rPr lang="ru-RU" i="1" dirty="0" smtClean="0">
                <a:solidFill>
                  <a:schemeClr val="bg1"/>
                </a:solidFill>
              </a:rPr>
              <a:t> типа;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эффективной и безопасной организации самостоятельной деятельности воспитанников;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i="1" dirty="0" smtClean="0">
                <a:solidFill>
                  <a:schemeClr val="bg1"/>
                </a:solidFill>
              </a:rPr>
              <a:t>физического развития воспитанников.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150</TotalTime>
  <Words>2436</Words>
  <Application>Microsoft Office PowerPoint</Application>
  <PresentationFormat>Экран (4:3)</PresentationFormat>
  <Paragraphs>139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Апекс</vt:lpstr>
      <vt:lpstr>Слайд 1</vt:lpstr>
      <vt:lpstr>Слайд 2</vt:lpstr>
      <vt:lpstr>Семь групп требований:</vt:lpstr>
      <vt:lpstr>Требования  к кадровому обеспечению</vt:lpstr>
      <vt:lpstr>Требования к материально-техническому обеспечению включают:</vt:lpstr>
      <vt:lpstr>Требования охраны жизни и здоровья воспитанников и работников образовательного учреждения, включающие: </vt:lpstr>
      <vt:lpstr>Требования к учебно-материальному обеспечению содержат</vt:lpstr>
      <vt:lpstr>Требования к учебно-материальному обеспечению содержат</vt:lpstr>
      <vt:lpstr>Требования к учебно-материальному обеспечению содержат</vt:lpstr>
      <vt:lpstr>Требования к учебно-материальному обеспечению содержат</vt:lpstr>
      <vt:lpstr>Требования к играм, игрушкам, дидактическому материалу, издательской продукции, включающие: </vt:lpstr>
      <vt:lpstr>Слайд 12</vt:lpstr>
      <vt:lpstr>Слайд 13</vt:lpstr>
      <vt:lpstr>Слайд 14</vt:lpstr>
      <vt:lpstr>Слайд 15</vt:lpstr>
      <vt:lpstr>Требования к медико-социальному обеспечению включают</vt:lpstr>
      <vt:lpstr>Требования к информационно-методическому обеспечению включают: </vt:lpstr>
      <vt:lpstr>Требования к информационно-методическому обеспечению включают:</vt:lpstr>
      <vt:lpstr>Требования к психолого-педагогическому обеспечению направлены на:</vt:lpstr>
      <vt:lpstr>Требования к психолого-педагогическому обеспечению направлены на:</vt:lpstr>
      <vt:lpstr>Требования к психолого-педагогическому обеспечению направлены на:</vt:lpstr>
      <vt:lpstr>Требования к психолого-педагогическому обеспечению направлены на: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15</cp:revision>
  <dcterms:created xsi:type="dcterms:W3CDTF">2011-11-22T07:07:22Z</dcterms:created>
  <dcterms:modified xsi:type="dcterms:W3CDTF">2011-11-22T09:37:39Z</dcterms:modified>
</cp:coreProperties>
</file>