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80" r:id="rId13"/>
    <p:sldId id="270" r:id="rId14"/>
    <p:sldId id="276" r:id="rId15"/>
    <p:sldId id="271" r:id="rId16"/>
    <p:sldId id="272" r:id="rId17"/>
    <p:sldId id="279" r:id="rId18"/>
    <p:sldId id="273" r:id="rId19"/>
    <p:sldId id="277" r:id="rId20"/>
    <p:sldId id="274" r:id="rId21"/>
    <p:sldId id="278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FF"/>
    <a:srgbClr val="FFFF66"/>
    <a:srgbClr val="FF6600"/>
    <a:srgbClr val="160F71"/>
    <a:srgbClr val="CC0066"/>
    <a:srgbClr val="FF3300"/>
    <a:srgbClr val="009900"/>
    <a:srgbClr val="99FF6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5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0.30000000000000021</c:v>
                </c:pt>
                <c:pt idx="1">
                  <c:v>0.7000000000000004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0.7275</cdr:x>
      <cdr:y>0.21315</cdr:y>
    </cdr:from>
    <cdr:to>
      <cdr:x>0.83861</cdr:x>
      <cdr:y>0.41518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87008" y="9647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Покой</a:t>
          </a:r>
          <a:endParaRPr lang="ru-RU" sz="3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0.06251</cdr:x>
      <cdr:y>0.75409</cdr:y>
    </cdr:from>
    <cdr:to>
      <cdr:x>0.3775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4400" y="3412976"/>
          <a:ext cx="2592288" cy="1112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Двигательная </a:t>
          </a:r>
        </a:p>
        <a:p xmlns:a="http://schemas.openxmlformats.org/drawingml/2006/main">
          <a:r>
            <a: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3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5A5F63-F0A0-456E-A33F-422EED9F7921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F1590D-0443-4A38-8416-8AC4BBC790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02624" cy="4248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Организация двигательного режима в ДОУ в условиях реализации ФГОС дошкольного образования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Разработала: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Мисюрева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Ольга Владимировна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Воспитатель,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«Детский сад № 63»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latin typeface="Constantia" pitchFamily="18" charset="0"/>
              </a:rPr>
              <a:t>Требования к организации развивающей предметно-пространственной среде по ФГОС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Развивающая </a:t>
            </a:r>
            <a:r>
              <a:rPr lang="ru-RU" dirty="0">
                <a:latin typeface="Georgia" pitchFamily="18" charset="0"/>
              </a:rPr>
              <a:t>предметно-пространственная среда должна обеспечивать </a:t>
            </a:r>
            <a:r>
              <a:rPr lang="ru-RU" b="1" dirty="0">
                <a:solidFill>
                  <a:srgbClr val="CC0066"/>
                </a:solidFill>
                <a:latin typeface="Georgia" pitchFamily="18" charset="0"/>
              </a:rPr>
              <a:t>возможность двигательной активности детей. </a:t>
            </a:r>
          </a:p>
          <a:p>
            <a:r>
              <a:rPr lang="ru-RU" dirty="0">
                <a:latin typeface="Georgia" pitchFamily="18" charset="0"/>
              </a:rPr>
              <a:t>Развивающая предметно-пространственная среда должна быть </a:t>
            </a:r>
            <a:r>
              <a:rPr lang="ru-RU" b="1" dirty="0">
                <a:solidFill>
                  <a:srgbClr val="CC0066"/>
                </a:solidFill>
                <a:latin typeface="Georgia" pitchFamily="18" charset="0"/>
              </a:rPr>
              <a:t>содержательно-насыщенной, трансформируемой, полифункциональной, вариативной, доступной и безопасной</a:t>
            </a:r>
            <a:r>
              <a:rPr lang="ru-RU" dirty="0">
                <a:solidFill>
                  <a:srgbClr val="CC0066"/>
                </a:solidFill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latin typeface="Constantia" pitchFamily="18" charset="0"/>
              </a:rPr>
              <a:t>Организация </a:t>
            </a:r>
            <a:r>
              <a:rPr lang="ru-RU" sz="3200" b="1" dirty="0">
                <a:solidFill>
                  <a:srgbClr val="CC0066"/>
                </a:solidFill>
                <a:latin typeface="Constantia" pitchFamily="18" charset="0"/>
              </a:rPr>
              <a:t>предметно-развивающей среды по «Физическому развитию»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Georgia" pitchFamily="18" charset="0"/>
              </a:rPr>
              <a:t>Образовательное пространство должно быть оснащено игровым, спортивным, оздоровительным </a:t>
            </a:r>
            <a:r>
              <a:rPr lang="ru-RU" sz="3600" dirty="0" smtClean="0">
                <a:latin typeface="Georgia" pitchFamily="18" charset="0"/>
              </a:rPr>
              <a:t>оборудованием</a:t>
            </a:r>
            <a:r>
              <a:rPr lang="ru-RU" sz="3600" dirty="0">
                <a:latin typeface="Georgia" pitchFamily="18" charset="0"/>
              </a:rPr>
              <a:t> </a:t>
            </a:r>
            <a:endParaRPr lang="ru-RU" sz="36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Georgia" pitchFamily="18" charset="0"/>
              </a:rPr>
              <a:t>   (</a:t>
            </a:r>
            <a:r>
              <a:rPr lang="ru-RU" sz="3600" dirty="0" smtClean="0">
                <a:solidFill>
                  <a:srgbClr val="CC0066"/>
                </a:solidFill>
                <a:latin typeface="Georgia" pitchFamily="18" charset="0"/>
              </a:rPr>
              <a:t>в </a:t>
            </a:r>
            <a:r>
              <a:rPr lang="ru-RU" sz="3600" dirty="0">
                <a:solidFill>
                  <a:srgbClr val="CC0066"/>
                </a:solidFill>
                <a:latin typeface="Georgia" pitchFamily="18" charset="0"/>
              </a:rPr>
              <a:t>соответствии со спецификой </a:t>
            </a:r>
            <a:r>
              <a:rPr lang="ru-RU" sz="3600" dirty="0" smtClean="0">
                <a:solidFill>
                  <a:srgbClr val="CC0066"/>
                </a:solidFill>
                <a:latin typeface="Georgia" pitchFamily="18" charset="0"/>
              </a:rPr>
              <a:t> основной образовательной программы  ДОУ</a:t>
            </a:r>
            <a:r>
              <a:rPr lang="ru-RU" sz="3600" dirty="0" smtClean="0">
                <a:latin typeface="Georgia" pitchFamily="18" charset="0"/>
              </a:rPr>
              <a:t>)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160F71"/>
                </a:solidFill>
                <a:latin typeface="+mn-lt"/>
              </a:rPr>
              <a:t>Лист самоанализа  среды по двигательной активности</a:t>
            </a:r>
            <a:endParaRPr lang="ru-RU" dirty="0"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988840"/>
            <a:ext cx="3312368" cy="4704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988839"/>
            <a:ext cx="3528391" cy="47280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+mn-lt"/>
              </a:rPr>
              <a:t>Принцип содержательной насыщенности </a:t>
            </a:r>
            <a:endParaRPr lang="ru-RU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1027" name="Picture 3" descr="C:\Users\7D3D~1\AppData\Local\Temp\Rar$DIa0.726\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5192" y="1935163"/>
            <a:ext cx="6833616" cy="4389437"/>
          </a:xfrm>
          <a:prstGeom prst="rect">
            <a:avLst/>
          </a:prstGeom>
          <a:noFill/>
        </p:spPr>
      </p:pic>
      <p:pic>
        <p:nvPicPr>
          <p:cNvPr id="1028" name="Picture 4" descr="C:\Users\7D3D~1\AppData\Local\Temp\Rar$DIa0.574\(1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12776"/>
            <a:ext cx="2411760" cy="5445224"/>
          </a:xfrm>
          <a:prstGeom prst="rect">
            <a:avLst/>
          </a:prstGeom>
          <a:noFill/>
        </p:spPr>
      </p:pic>
      <p:pic>
        <p:nvPicPr>
          <p:cNvPr id="1029" name="Picture 5" descr="C:\Users\7D3D~1\AppData\Local\Temp\Rar$DIa0.637\(19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6153" y="1905996"/>
            <a:ext cx="3277847" cy="4952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+mn-lt"/>
              </a:rPr>
              <a:t>Принцип содержательной насыщенности </a:t>
            </a:r>
            <a:endParaRPr lang="ru-RU" dirty="0">
              <a:latin typeface="+mn-lt"/>
            </a:endParaRPr>
          </a:p>
        </p:txBody>
      </p:sp>
      <p:pic>
        <p:nvPicPr>
          <p:cNvPr id="3074" name="Picture 2" descr="C:\Users\7D3D~1\AppData\Local\Temp\Rar$DIa0.404\(2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132856"/>
            <a:ext cx="5184576" cy="4119736"/>
          </a:xfrm>
          <a:prstGeom prst="rect">
            <a:avLst/>
          </a:prstGeom>
          <a:noFill/>
        </p:spPr>
      </p:pic>
      <p:pic>
        <p:nvPicPr>
          <p:cNvPr id="3075" name="Picture 3" descr="C:\Users\7D3D~1\AppData\Local\Temp\Rar$DIa0.028\(6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132856"/>
            <a:ext cx="5400600" cy="4098304"/>
          </a:xfrm>
          <a:prstGeom prst="rect">
            <a:avLst/>
          </a:prstGeom>
          <a:noFill/>
        </p:spPr>
      </p:pic>
      <p:pic>
        <p:nvPicPr>
          <p:cNvPr id="3076" name="Picture 4" descr="C:\Users\7D3D~1\AppData\Local\Temp\Rar$DIa0.890\(7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988840"/>
            <a:ext cx="3924664" cy="45736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+mn-lt"/>
              </a:rPr>
              <a:t>Принцип </a:t>
            </a:r>
            <a:r>
              <a:rPr lang="ru-RU" b="1" dirty="0" err="1" smtClean="0">
                <a:solidFill>
                  <a:srgbClr val="FF6600"/>
                </a:solidFill>
                <a:latin typeface="+mn-lt"/>
              </a:rPr>
              <a:t>трансформируемости</a:t>
            </a:r>
            <a:endParaRPr lang="ru-RU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4" name="Picture 2" descr="C:\Users\7D3D~1\AppData\Local\Temp\Rar$DIa0.253\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16832"/>
            <a:ext cx="5222740" cy="4389437"/>
          </a:xfrm>
          <a:prstGeom prst="rect">
            <a:avLst/>
          </a:prstGeom>
          <a:noFill/>
        </p:spPr>
      </p:pic>
      <p:pic>
        <p:nvPicPr>
          <p:cNvPr id="2050" name="Picture 2" descr="C:\Users\7D3D~1\AppData\Local\Temp\Rar$DIa0.057\(1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348880"/>
            <a:ext cx="6248472" cy="3396310"/>
          </a:xfrm>
          <a:prstGeom prst="rect">
            <a:avLst/>
          </a:prstGeom>
          <a:noFill/>
        </p:spPr>
      </p:pic>
      <p:pic>
        <p:nvPicPr>
          <p:cNvPr id="2051" name="Picture 3" descr="C:\Users\7D3D~1\AppData\Local\Temp\Rar$DIa1.299\(2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36242" y="1844824"/>
            <a:ext cx="3107758" cy="48691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+mn-lt"/>
              </a:rPr>
              <a:t>Принцип </a:t>
            </a:r>
            <a:r>
              <a:rPr lang="ru-RU" b="1" dirty="0" err="1" smtClean="0">
                <a:solidFill>
                  <a:srgbClr val="FF6600"/>
                </a:solidFill>
                <a:latin typeface="+mn-lt"/>
              </a:rPr>
              <a:t>полифункциональности</a:t>
            </a:r>
            <a:endParaRPr lang="ru-RU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4098" name="Picture 2" descr="C:\Users\7D3D~1\AppData\Local\Temp\Rar$DIa0.219\(4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04864"/>
            <a:ext cx="5640087" cy="4263752"/>
          </a:xfrm>
          <a:prstGeom prst="rect">
            <a:avLst/>
          </a:prstGeom>
          <a:noFill/>
        </p:spPr>
      </p:pic>
      <p:pic>
        <p:nvPicPr>
          <p:cNvPr id="4099" name="Picture 3" descr="C:\Users\7D3D~1\AppData\Local\Temp\Rar$DIa0.796\(4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988840"/>
            <a:ext cx="3996672" cy="4470318"/>
          </a:xfrm>
          <a:prstGeom prst="rect">
            <a:avLst/>
          </a:prstGeom>
          <a:noFill/>
        </p:spPr>
      </p:pic>
      <p:pic>
        <p:nvPicPr>
          <p:cNvPr id="4100" name="Picture 4" descr="C:\Users\7D3D~1\AppData\Local\Temp\Rar$DIa0.868\(5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2204864"/>
            <a:ext cx="5467324" cy="4106867"/>
          </a:xfrm>
          <a:prstGeom prst="rect">
            <a:avLst/>
          </a:prstGeom>
          <a:noFill/>
        </p:spPr>
      </p:pic>
      <p:pic>
        <p:nvPicPr>
          <p:cNvPr id="4101" name="Picture 5" descr="C:\Users\7D3D~1\AppData\Local\Temp\Rar$DIa0.313\(5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2492896"/>
            <a:ext cx="5358575" cy="3834974"/>
          </a:xfrm>
          <a:prstGeom prst="rect">
            <a:avLst/>
          </a:prstGeom>
          <a:noFill/>
        </p:spPr>
      </p:pic>
      <p:pic>
        <p:nvPicPr>
          <p:cNvPr id="4102" name="Picture 6" descr="C:\Users\7D3D~1\AppData\Local\Temp\Rar$DIa0.357\(59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1844824"/>
            <a:ext cx="3225172" cy="4581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+mn-lt"/>
              </a:rPr>
              <a:t>Принцип </a:t>
            </a:r>
            <a:r>
              <a:rPr lang="ru-RU" b="1" dirty="0" err="1" smtClean="0">
                <a:solidFill>
                  <a:srgbClr val="FF6600"/>
                </a:solidFill>
                <a:latin typeface="+mn-lt"/>
              </a:rPr>
              <a:t>полифункциональности</a:t>
            </a:r>
            <a:endParaRPr lang="ru-RU" dirty="0">
              <a:latin typeface="+mn-lt"/>
            </a:endParaRPr>
          </a:p>
        </p:txBody>
      </p:sp>
      <p:pic>
        <p:nvPicPr>
          <p:cNvPr id="5122" name="Picture 2" descr="C:\Users\7D3D~1\AppData\Local\Temp\Rar$DIa0.730\(6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132856"/>
            <a:ext cx="4865758" cy="4263752"/>
          </a:xfrm>
          <a:prstGeom prst="rect">
            <a:avLst/>
          </a:prstGeom>
          <a:noFill/>
        </p:spPr>
      </p:pic>
      <p:pic>
        <p:nvPicPr>
          <p:cNvPr id="5123" name="Picture 3" descr="C:\Users\7D3D~1\AppData\Local\Temp\Rar$DIa0.097\(6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2060848"/>
            <a:ext cx="4536504" cy="43908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+mn-lt"/>
              </a:rPr>
              <a:t>Принцип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</a:rPr>
              <a:t>вариативности</a:t>
            </a:r>
            <a:endParaRPr lang="ru-RU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1026" name="Picture 2" descr="C:\Users\7D3D~1\AppData\Local\Temp\Rar$DIa0.402\(3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88840"/>
            <a:ext cx="2685447" cy="4389437"/>
          </a:xfrm>
          <a:prstGeom prst="rect">
            <a:avLst/>
          </a:prstGeom>
          <a:noFill/>
        </p:spPr>
      </p:pic>
      <p:pic>
        <p:nvPicPr>
          <p:cNvPr id="1027" name="Picture 3" descr="C:\Users\7D3D~1\AppData\Local\Temp\Rar$DIa0.300\(4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988840"/>
            <a:ext cx="3681102" cy="4392488"/>
          </a:xfrm>
          <a:prstGeom prst="rect">
            <a:avLst/>
          </a:prstGeom>
          <a:noFill/>
        </p:spPr>
      </p:pic>
      <p:pic>
        <p:nvPicPr>
          <p:cNvPr id="1028" name="Picture 4" descr="C:\Users\7D3D~1\AppData\Local\Temp\Rar$DIa0.039\(76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82866" y="1988840"/>
            <a:ext cx="4975013" cy="4392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+mn-lt"/>
              </a:rPr>
              <a:t>Принцип вариативности</a:t>
            </a:r>
            <a:endParaRPr lang="ru-RU" dirty="0">
              <a:latin typeface="+mn-lt"/>
            </a:endParaRPr>
          </a:p>
        </p:txBody>
      </p:sp>
      <p:pic>
        <p:nvPicPr>
          <p:cNvPr id="2050" name="Picture 2" descr="C:\Users\наталья\Pictures\17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16832"/>
            <a:ext cx="4429000" cy="2795358"/>
          </a:xfrm>
          <a:prstGeom prst="rect">
            <a:avLst/>
          </a:prstGeom>
          <a:noFill/>
        </p:spPr>
      </p:pic>
      <p:pic>
        <p:nvPicPr>
          <p:cNvPr id="2051" name="Picture 3" descr="C:\Users\наталья\Pictures\16jpg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4409728"/>
            <a:ext cx="4608512" cy="2448272"/>
          </a:xfrm>
          <a:prstGeom prst="rect">
            <a:avLst/>
          </a:prstGeom>
          <a:noFill/>
        </p:spPr>
      </p:pic>
      <p:pic>
        <p:nvPicPr>
          <p:cNvPr id="2052" name="Picture 4" descr="C:\Users\наталья\Pictures\12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916831"/>
            <a:ext cx="4104456" cy="2717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ФГОС  ДО</a:t>
            </a: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sz="3600" dirty="0" smtClean="0">
                <a:latin typeface="Constantia" pitchFamily="18" charset="0"/>
              </a:rPr>
              <a:t>задачи, направленные на </a:t>
            </a:r>
            <a:br>
              <a:rPr lang="ru-RU" sz="3600" dirty="0" smtClean="0">
                <a:latin typeface="Constantia" pitchFamily="18" charset="0"/>
              </a:rPr>
            </a:br>
            <a:r>
              <a:rPr lang="ru-RU" sz="3600" dirty="0" smtClean="0">
                <a:latin typeface="Constantia" pitchFamily="18" charset="0"/>
              </a:rPr>
              <a:t>«Физическое развитие»</a:t>
            </a:r>
            <a:endParaRPr lang="ru-RU" sz="3600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Georgia" pitchFamily="18" charset="0"/>
              </a:rPr>
              <a:t>- охрана и укрепление физического и психического здоровья детей, в том числе их эмоционального  благополучия;</a:t>
            </a:r>
          </a:p>
          <a:p>
            <a:r>
              <a:rPr lang="ru-RU" dirty="0">
                <a:latin typeface="Georgia" pitchFamily="18" charset="0"/>
              </a:rPr>
              <a:t>- обеспечение равных возможностей для полноценного развития каждого ребёнка в период дошкольного детства …;</a:t>
            </a:r>
          </a:p>
          <a:p>
            <a:r>
              <a:rPr lang="ru-RU" dirty="0">
                <a:latin typeface="Georgia" pitchFamily="18" charset="0"/>
              </a:rPr>
              <a:t>- обеспечение преемственности целей, задач и содержания образования, реализуемых в рамках образовательных программ различных уровней;</a:t>
            </a:r>
          </a:p>
          <a:p>
            <a:r>
              <a:rPr lang="ru-RU" dirty="0">
                <a:latin typeface="Georgia" pitchFamily="18" charset="0"/>
              </a:rPr>
              <a:t>- создание благоприятных условий развития детей в соответствии с их возрастными и индивидуальными особенностями и склонностями;</a:t>
            </a:r>
          </a:p>
          <a:p>
            <a:r>
              <a:rPr lang="ru-RU" dirty="0">
                <a:latin typeface="Georgia" pitchFamily="18" charset="0"/>
              </a:rPr>
              <a:t>- формирование общей культуры личности детей, в том числе ценностей здорового образа жизни, развития их физических качеств.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+mn-lt"/>
              </a:rPr>
              <a:t>Принцип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</a:rPr>
              <a:t>доступности и безопасности </a:t>
            </a:r>
            <a:endParaRPr lang="ru-RU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3074" name="Picture 2" descr="C:\Users\7D3D~1\AppData\Local\Temp\Rar$DIa0.085\(7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060848"/>
            <a:ext cx="2236070" cy="4317429"/>
          </a:xfrm>
          <a:prstGeom prst="rect">
            <a:avLst/>
          </a:prstGeom>
          <a:noFill/>
        </p:spPr>
      </p:pic>
      <p:pic>
        <p:nvPicPr>
          <p:cNvPr id="3075" name="Picture 3" descr="C:\Users\7D3D~1\AppData\Local\Temp\Rar$DIa0.403\(3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2060848"/>
            <a:ext cx="3254424" cy="4320480"/>
          </a:xfrm>
          <a:prstGeom prst="rect">
            <a:avLst/>
          </a:prstGeom>
          <a:noFill/>
        </p:spPr>
      </p:pic>
      <p:pic>
        <p:nvPicPr>
          <p:cNvPr id="3076" name="Picture 4" descr="C:\Users\7D3D~1\AppData\Local\Temp\Rar$DIa0.458\(60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988840"/>
            <a:ext cx="3733689" cy="43872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+mn-lt"/>
              </a:rPr>
              <a:t>Принцип доступности и безопасности </a:t>
            </a:r>
            <a:endParaRPr lang="ru-RU" dirty="0">
              <a:latin typeface="+mn-lt"/>
            </a:endParaRPr>
          </a:p>
        </p:txBody>
      </p:sp>
      <p:pic>
        <p:nvPicPr>
          <p:cNvPr id="4" name="Picture 5" descr="C:\Users\7D3D~1\AppData\Local\Temp\Rar$DIa0.362\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204864"/>
            <a:ext cx="5463997" cy="3883735"/>
          </a:xfrm>
          <a:prstGeom prst="rect">
            <a:avLst/>
          </a:prstGeom>
          <a:noFill/>
        </p:spPr>
      </p:pic>
      <p:pic>
        <p:nvPicPr>
          <p:cNvPr id="4098" name="Picture 2" descr="C:\Users\7D3D~1\AppData\Local\Temp\Rar$DIa0.419\(1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132856"/>
            <a:ext cx="7363600" cy="4032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7200" b="1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7200" b="1" i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7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ФГОС  ДО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Georgia" pitchFamily="18" charset="0"/>
              </a:rPr>
              <a:t>Образовательные области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2564904"/>
            <a:ext cx="352839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Социально-коммуникативное развитие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7584" y="4005064"/>
            <a:ext cx="3312368" cy="1080120"/>
          </a:xfrm>
          <a:prstGeom prst="ellipse">
            <a:avLst/>
          </a:prstGeom>
          <a:solidFill>
            <a:srgbClr val="FFFF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Речевое развитие</a:t>
            </a:r>
            <a:endParaRPr lang="ru-RU" sz="2000" b="1" dirty="0">
              <a:solidFill>
                <a:srgbClr val="009900"/>
              </a:solidFill>
              <a:latin typeface="Constant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64088" y="4077072"/>
            <a:ext cx="3456384" cy="12241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Художественно-эстетическое развитие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80112" y="2708920"/>
            <a:ext cx="3563888" cy="1080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Познавательное развитие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15816" y="5013176"/>
            <a:ext cx="3456384" cy="1368152"/>
          </a:xfrm>
          <a:prstGeom prst="ellipse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Физическое развитие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059832" y="2348880"/>
            <a:ext cx="360040" cy="36004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96136" y="2276872"/>
            <a:ext cx="360040" cy="57606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1"/>
          </p:cNvCxnSpPr>
          <p:nvPr/>
        </p:nvCxnSpPr>
        <p:spPr>
          <a:xfrm>
            <a:off x="5004048" y="2276872"/>
            <a:ext cx="866216" cy="197947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19872" y="2348880"/>
            <a:ext cx="648072" cy="17281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0"/>
          </p:cNvCxnSpPr>
          <p:nvPr/>
        </p:nvCxnSpPr>
        <p:spPr>
          <a:xfrm>
            <a:off x="4644008" y="2348880"/>
            <a:ext cx="0" cy="266429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1284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Constantia" pitchFamily="18" charset="0"/>
              </a:rPr>
              <a:t>Содержание </a:t>
            </a:r>
            <a:r>
              <a:rPr lang="ru-RU" b="1" dirty="0">
                <a:solidFill>
                  <a:srgbClr val="FF3300"/>
                </a:solidFill>
                <a:latin typeface="Constantia" pitchFamily="18" charset="0"/>
              </a:rPr>
              <a:t>образовательной области «Физическое развитие»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/>
              <a:t>деятельности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двигательная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56992"/>
            <a:ext cx="2376264" cy="914400"/>
          </a:xfrm>
          <a:prstGeom prst="rect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развитие координации и гибкости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429000"/>
            <a:ext cx="3024336" cy="914400"/>
          </a:xfrm>
          <a:prstGeom prst="rect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формирование </a:t>
            </a: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опорно-двигательной системы организма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869160"/>
            <a:ext cx="2016224" cy="1152128"/>
          </a:xfrm>
          <a:prstGeom prst="rect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развитие </a:t>
            </a: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равновесия, координации движения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941168"/>
            <a:ext cx="2232248" cy="1368152"/>
          </a:xfrm>
          <a:prstGeom prst="rect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развитие крупной </a:t>
            </a: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и мелкой моторики обеих рук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4797152"/>
            <a:ext cx="1922512" cy="1058416"/>
          </a:xfrm>
          <a:prstGeom prst="rect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выполнение </a:t>
            </a: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основных движений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15816" y="2852936"/>
            <a:ext cx="504056" cy="50405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285293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55976" y="2852936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868144" y="2852936"/>
            <a:ext cx="7200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452320" y="436510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347864" y="2852936"/>
            <a:ext cx="28803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555776" y="429309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1212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Содержание образовательной области «Физическое развитие»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pPr lvl="0"/>
            <a:endParaRPr lang="ru-RU" b="1" dirty="0" smtClean="0">
              <a:latin typeface="Georgia" pitchFamily="18" charset="0"/>
            </a:endParaRPr>
          </a:p>
          <a:p>
            <a:pPr lvl="0"/>
            <a:endParaRPr lang="ru-RU" dirty="0" smtClean="0">
              <a:latin typeface="Georgia" pitchFamily="18" charset="0"/>
            </a:endParaRPr>
          </a:p>
          <a:p>
            <a:pPr lvl="0">
              <a:buNone/>
            </a:pPr>
            <a:endParaRPr lang="ru-RU" dirty="0" smtClean="0">
              <a:latin typeface="Georgia" pitchFamily="18" charset="0"/>
            </a:endParaRPr>
          </a:p>
          <a:p>
            <a:pPr lvl="0">
              <a:buNone/>
            </a:pPr>
            <a:endParaRPr lang="ru-RU" dirty="0" smtClean="0">
              <a:latin typeface="Georgia" pitchFamily="18" charset="0"/>
            </a:endParaRPr>
          </a:p>
          <a:p>
            <a:pPr lvl="0">
              <a:buNone/>
            </a:pPr>
            <a:endParaRPr lang="ru-RU" dirty="0" smtClean="0">
              <a:latin typeface="Georgia" pitchFamily="18" charset="0"/>
            </a:endParaRPr>
          </a:p>
          <a:p>
            <a:pPr lvl="0"/>
            <a:endParaRPr lang="ru-RU" dirty="0" smtClean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88840"/>
            <a:ext cx="7416824" cy="914400"/>
          </a:xfrm>
          <a:prstGeom prst="rect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формирование начальных представлений о некоторых видах спорта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996952"/>
            <a:ext cx="7416824" cy="914400"/>
          </a:xfrm>
          <a:prstGeom prst="rect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овладение подвижными играми с правилами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05064"/>
            <a:ext cx="7416824" cy="914400"/>
          </a:xfrm>
          <a:prstGeom prst="rect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становление целенаправленности и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саморегуляции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в двигательной сфере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085184"/>
            <a:ext cx="7416824" cy="1584176"/>
          </a:xfrm>
          <a:prstGeom prst="rect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становление ценностей здорового образа жизни, овладение его элементарными нормами и правилами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(в питании, двигательном режиме, закаливании, при формировании полезных привычек и др.)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Оптимальный двигательный режим</a:t>
            </a:r>
            <a:endParaRPr lang="ru-RU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Оптимальный двигательный режим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467544" y="2636912"/>
            <a:ext cx="3672408" cy="2592288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адекватной деятельности, удовлетворяющей потребность в движении, способствующей моторному развитию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932040" y="2636912"/>
            <a:ext cx="3816424" cy="2592288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Поиск путей и средств рациональной организации двигательной активности детей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23928" y="3429000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923928" y="4365104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Двигательная активность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1268760"/>
            <a:ext cx="468052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Приоритеты в режиме дня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3568" y="2276872"/>
            <a:ext cx="3384376" cy="1872208"/>
          </a:xfrm>
          <a:prstGeom prst="ellipse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Физкультурно-оздоровительные занятия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60032" y="4509120"/>
            <a:ext cx="3744416" cy="1728192"/>
          </a:xfrm>
          <a:prstGeom prst="ellipse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Самостоятельная двигательная активность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15608" y="2348880"/>
            <a:ext cx="3528392" cy="1800200"/>
          </a:xfrm>
          <a:prstGeom prst="ellipse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Учебные занятия по физической культуре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6" idx="7"/>
          </p:cNvCxnSpPr>
          <p:nvPr/>
        </p:nvCxnSpPr>
        <p:spPr>
          <a:xfrm flipH="1">
            <a:off x="3572313" y="2204864"/>
            <a:ext cx="279607" cy="346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88024" y="2204864"/>
            <a:ext cx="936104" cy="24482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1"/>
          </p:cNvCxnSpPr>
          <p:nvPr/>
        </p:nvCxnSpPr>
        <p:spPr>
          <a:xfrm>
            <a:off x="5652120" y="2204864"/>
            <a:ext cx="480209" cy="4076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79512" y="4221088"/>
            <a:ext cx="1728192" cy="72008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Утренняя гимнастика</a:t>
            </a:r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752" y="6021288"/>
            <a:ext cx="2448272" cy="62068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Подвижные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5229200"/>
            <a:ext cx="3024336" cy="72008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Физические упражнения на прогулках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83768" y="4365104"/>
            <a:ext cx="2232248" cy="72008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физкультминутки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6" idx="3"/>
          </p:cNvCxnSpPr>
          <p:nvPr/>
        </p:nvCxnSpPr>
        <p:spPr>
          <a:xfrm flipH="1">
            <a:off x="899592" y="3874902"/>
            <a:ext cx="279607" cy="346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2" idx="0"/>
          </p:cNvCxnSpPr>
          <p:nvPr/>
        </p:nvCxnSpPr>
        <p:spPr>
          <a:xfrm>
            <a:off x="3347864" y="4005064"/>
            <a:ext cx="25202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907704" y="4149080"/>
            <a:ext cx="288032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131840" y="4077072"/>
            <a:ext cx="7200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0" idx="0"/>
          </p:cNvCxnSpPr>
          <p:nvPr/>
        </p:nvCxnSpPr>
        <p:spPr>
          <a:xfrm>
            <a:off x="3347864" y="5085184"/>
            <a:ext cx="216024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latin typeface="Constantia" pitchFamily="18" charset="0"/>
              </a:rPr>
              <a:t>Требования </a:t>
            </a:r>
            <a:r>
              <a:rPr lang="ru-RU" sz="3200" b="1" dirty="0">
                <a:solidFill>
                  <a:srgbClr val="CC0066"/>
                </a:solidFill>
                <a:latin typeface="Constantia" pitchFamily="18" charset="0"/>
              </a:rPr>
              <a:t>к организации развивающей предметно-пространственной </a:t>
            </a:r>
            <a:r>
              <a:rPr lang="ru-RU" sz="3200" b="1" dirty="0" smtClean="0">
                <a:solidFill>
                  <a:srgbClr val="CC0066"/>
                </a:solidFill>
                <a:latin typeface="Constantia" pitchFamily="18" charset="0"/>
              </a:rPr>
              <a:t>среде по ФГОС</a:t>
            </a:r>
            <a:endParaRPr lang="ru-RU" sz="3200" b="1" dirty="0">
              <a:solidFill>
                <a:srgbClr val="CC0066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C0066"/>
                </a:solidFill>
                <a:latin typeface="Georgia" pitchFamily="18" charset="0"/>
              </a:rPr>
              <a:t>среда должна обеспечивать максимальную реализацию образовательного потенциала пространства </a:t>
            </a:r>
            <a:r>
              <a:rPr lang="ru-RU" dirty="0">
                <a:latin typeface="Georgia" pitchFamily="18" charset="0"/>
              </a:rPr>
              <a:t>Организации, Группы, а также территории, прилегающей к Организации или находящейся на небольшом удалении, приспособленной для реализации Программы, материалов, оборудования и инвентаря для развития детей дошкольного возраста </a:t>
            </a:r>
            <a:r>
              <a:rPr lang="ru-RU" b="1" dirty="0" smtClean="0">
                <a:solidFill>
                  <a:srgbClr val="CC0066"/>
                </a:solidFill>
                <a:latin typeface="Georgia" pitchFamily="18" charset="0"/>
              </a:rPr>
              <a:t>в </a:t>
            </a:r>
            <a:r>
              <a:rPr lang="ru-RU" b="1" dirty="0">
                <a:solidFill>
                  <a:srgbClr val="CC0066"/>
                </a:solidFill>
                <a:latin typeface="Georgia" pitchFamily="18" charset="0"/>
              </a:rPr>
              <a:t>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</TotalTime>
  <Words>447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Организация двигательного режима в ДОУ в условиях реализации ФГОС дошкольного образования</vt:lpstr>
      <vt:lpstr>ФГОС  ДО задачи, направленные на  «Физическое развитие»</vt:lpstr>
      <vt:lpstr>ФГОС  ДО</vt:lpstr>
      <vt:lpstr>Содержание образовательной области «Физическое развитие»</vt:lpstr>
      <vt:lpstr>Содержание образовательной области «Физическое развитие»</vt:lpstr>
      <vt:lpstr>Оптимальный двигательный режим</vt:lpstr>
      <vt:lpstr>Оптимальный двигательный режим</vt:lpstr>
      <vt:lpstr>Двигательная активность</vt:lpstr>
      <vt:lpstr>Требования к организации развивающей предметно-пространственной среде по ФГОС</vt:lpstr>
      <vt:lpstr>Требования к организации развивающей предметно-пространственной среде по ФГОС</vt:lpstr>
      <vt:lpstr>Организация предметно-развивающей среды по «Физическому развитию»</vt:lpstr>
      <vt:lpstr>Лист самоанализа  среды по двигательной активности</vt:lpstr>
      <vt:lpstr>Принцип содержательной насыщенности </vt:lpstr>
      <vt:lpstr>Принцип содержательной насыщенности </vt:lpstr>
      <vt:lpstr>Принцип трансформируемости</vt:lpstr>
      <vt:lpstr>Принцип полифункциональности</vt:lpstr>
      <vt:lpstr>Принцип полифункциональности</vt:lpstr>
      <vt:lpstr>Принцип вариативности</vt:lpstr>
      <vt:lpstr>Принцип вариативности</vt:lpstr>
      <vt:lpstr>Принцип доступности и безопасности </vt:lpstr>
      <vt:lpstr>Принцип доступности и безопасности 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Алексей</cp:lastModifiedBy>
  <cp:revision>38</cp:revision>
  <dcterms:created xsi:type="dcterms:W3CDTF">2014-04-13T14:57:02Z</dcterms:created>
  <dcterms:modified xsi:type="dcterms:W3CDTF">2014-08-06T21:37:34Z</dcterms:modified>
</cp:coreProperties>
</file>