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 varScale="1">
        <p:scale>
          <a:sx n="65" d="100"/>
          <a:sy n="65" d="100"/>
        </p:scale>
        <p:origin x="153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1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2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9D68-C015-4F82-B843-DF7F2AA09BAF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8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645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464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3789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93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483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472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99BC-F685-4931-9547-A687FCD7EAF2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1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ECE7-B17E-4D08-89BF-E1BC0B0A5776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BD3F-FD85-4C9A-BAA1-4D0BCFBF7404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9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C2D-B790-427F-A917-700BDF56E983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079-C97B-4882-9CF0-71F83213A903}" type="datetime1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5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FA47-6701-4A39-B82C-291B67DDFE64}" type="datetime1">
              <a:rPr lang="ru-RU" smtClean="0"/>
              <a:t>23.04.2013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DA1-285D-4CF2-B8FB-32FA4F717957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5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8FA9-59E2-420C-871F-ACB9166C47E8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9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320A-C1C2-4BDB-A7B8-F56029AB9B5F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C0B-9996-4FF9-947F-3B8F190AC956}" type="datetime1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7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F1BF90-A50D-41F2-9194-2DCDC27E64D1}" type="datetime1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DFD2-F10C-43E6-8AFC-B51335507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2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rot="20544437" flipH="1">
            <a:off x="-926970" y="676093"/>
            <a:ext cx="10291421" cy="5152129"/>
            <a:chOff x="-517033" y="822825"/>
            <a:chExt cx="10305112" cy="5152129"/>
          </a:xfrm>
        </p:grpSpPr>
        <p:sp>
          <p:nvSpPr>
            <p:cNvPr id="4" name="Прямоугольник 3"/>
            <p:cNvSpPr/>
            <p:nvPr/>
          </p:nvSpPr>
          <p:spPr>
            <a:xfrm rot="21110853">
              <a:off x="-517032" y="956640"/>
              <a:ext cx="10152711" cy="4865914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20703472">
              <a:off x="-364632" y="1109040"/>
              <a:ext cx="10152711" cy="4865914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20544437">
              <a:off x="-517033" y="822825"/>
              <a:ext cx="10152711" cy="4865914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605775" y="2352903"/>
            <a:ext cx="0" cy="22079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9960" y="5756860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80688" y="2352903"/>
            <a:ext cx="5274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регулярного (непрерывного)</a:t>
            </a:r>
          </a:p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квалификации педагогического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  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Кондратьева Ирина Геннадьевна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39562" y="4852804"/>
            <a:ext cx="3631306" cy="1343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Кондратьева Ирина Геннадьевна</a:t>
            </a:r>
          </a:p>
          <a:p>
            <a:pPr algn="ctr"/>
            <a:r>
              <a:rPr lang="ru-RU" i="1" dirty="0" smtClean="0">
                <a:solidFill>
                  <a:srgbClr val="0000FF"/>
                </a:solidFill>
              </a:rPr>
              <a:t>МБДОУ №3</a:t>
            </a:r>
            <a:endParaRPr lang="ru-RU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3042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Отличительные особенности инновационной методической работы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421" y="1378424"/>
            <a:ext cx="86663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обеспечение работы образовательного учреждения в режиме развития;</a:t>
            </a:r>
          </a:p>
          <a:p>
            <a:r>
              <a:rPr lang="ru-RU" dirty="0"/>
              <a:t>•	отбор содержания методической работы, обеспечивающего личностное развитие ребёнка дошкольного возраста, его самораскрытие;</a:t>
            </a:r>
          </a:p>
          <a:p>
            <a:r>
              <a:rPr lang="ru-RU" dirty="0"/>
              <a:t>•	обеспечение информирования педагогов об инновационных фактах и явлениях и организация их оценивания;</a:t>
            </a:r>
          </a:p>
          <a:p>
            <a:r>
              <a:rPr lang="ru-RU" dirty="0"/>
              <a:t>•	обеспечение дополнительных образовательных услуг в плане развёртывания содержания дошкольного образования по направлениям инновационной деятельности;</a:t>
            </a:r>
          </a:p>
          <a:p>
            <a:r>
              <a:rPr lang="ru-RU" dirty="0"/>
              <a:t>•	обеспечение непрерывности инновационной, поисковой, </a:t>
            </a:r>
            <a:r>
              <a:rPr lang="ru-RU" dirty="0" err="1"/>
              <a:t>ис</a:t>
            </a:r>
            <a:r>
              <a:rPr lang="ru-RU" dirty="0"/>
              <a:t>-следовательской деятельности педагогов;</a:t>
            </a:r>
          </a:p>
          <a:p>
            <a:r>
              <a:rPr lang="ru-RU" dirty="0"/>
              <a:t>•	обеспечение индивидуального и дифференцированного под-хода к каждому, в зависимости от уровня его профессиональной </a:t>
            </a:r>
            <a:r>
              <a:rPr lang="ru-RU" dirty="0" smtClean="0"/>
              <a:t>компетентности</a:t>
            </a:r>
            <a:r>
              <a:rPr lang="ru-RU" dirty="0"/>
              <a:t>;</a:t>
            </a:r>
          </a:p>
          <a:p>
            <a:r>
              <a:rPr lang="ru-RU" dirty="0"/>
              <a:t>•	оснащение педагогов средствами профессионально </a:t>
            </a:r>
            <a:r>
              <a:rPr lang="ru-RU" dirty="0" smtClean="0"/>
              <a:t>педагогической </a:t>
            </a:r>
            <a:r>
              <a:rPr lang="ru-RU" dirty="0"/>
              <a:t>деятельности, обеспечивающими эффективное воздействие на личностное развитие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6887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3" y="464024"/>
            <a:ext cx="6955147" cy="139207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Цели методической работы в инновационном ДОУ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3242" y="1733266"/>
            <a:ext cx="8142002" cy="4612943"/>
          </a:xfrm>
        </p:spPr>
        <p:txBody>
          <a:bodyPr>
            <a:normAutofit/>
          </a:bodyPr>
          <a:lstStyle/>
          <a:p>
            <a:r>
              <a:rPr lang="ru-RU" dirty="0"/>
              <a:t>-	определение состояния образовательной работы в </a:t>
            </a:r>
            <a:r>
              <a:rPr lang="ru-RU" dirty="0" err="1"/>
              <a:t>учрежде-нии</a:t>
            </a:r>
            <a:r>
              <a:rPr lang="ru-RU" dirty="0"/>
              <a:t>;</a:t>
            </a:r>
          </a:p>
          <a:p>
            <a:r>
              <a:rPr lang="ru-RU" dirty="0"/>
              <a:t>-	изучение взаимоотношений между детьми, диагностика </a:t>
            </a:r>
            <a:r>
              <a:rPr lang="ru-RU" dirty="0" smtClean="0"/>
              <a:t>уровня </a:t>
            </a:r>
            <a:r>
              <a:rPr lang="ru-RU" dirty="0"/>
              <a:t>их физического, психического и социального развития;</a:t>
            </a:r>
          </a:p>
          <a:p>
            <a:r>
              <a:rPr lang="ru-RU" dirty="0"/>
              <a:t>-	повышение уровня образовательной работы и её конкретных результатов;</a:t>
            </a:r>
          </a:p>
          <a:p>
            <a:r>
              <a:rPr lang="ru-RU" dirty="0"/>
              <a:t>-	изучение деятельности педагогов-новаторов и их передового опыта, внедрение данного опыта в практику работы ДОУ;</a:t>
            </a:r>
          </a:p>
          <a:p>
            <a:r>
              <a:rPr lang="ru-RU" dirty="0"/>
              <a:t>-	помощь молодым педагогам в овладении педагогическим </a:t>
            </a:r>
            <a:r>
              <a:rPr lang="ru-RU" dirty="0" err="1"/>
              <a:t>ма-стерством</a:t>
            </a:r>
            <a:r>
              <a:rPr lang="ru-RU" dirty="0"/>
              <a:t>;</a:t>
            </a:r>
          </a:p>
          <a:p>
            <a:r>
              <a:rPr lang="ru-RU" dirty="0"/>
              <a:t>-	изучение личностных особенностей педагогов в целях наилучшей их совместной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74" y="830256"/>
            <a:ext cx="6750431" cy="106904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Направления работы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0501" y="1364776"/>
            <a:ext cx="6886909" cy="4655024"/>
          </a:xfrm>
        </p:spPr>
        <p:txBody>
          <a:bodyPr/>
          <a:lstStyle/>
          <a:p>
            <a:r>
              <a:rPr lang="ru-RU" dirty="0"/>
              <a:t>1.	повышение социально-психологической культуры педагогов;</a:t>
            </a:r>
          </a:p>
          <a:p>
            <a:r>
              <a:rPr lang="ru-RU" dirty="0"/>
              <a:t>2.	совершенствование педагогической культуры;</a:t>
            </a:r>
          </a:p>
          <a:p>
            <a:r>
              <a:rPr lang="ru-RU" dirty="0"/>
              <a:t>3.	овладение мировой, национальной, речевой и бытовой </a:t>
            </a:r>
            <a:r>
              <a:rPr lang="ru-RU" dirty="0" smtClean="0"/>
              <a:t>культурой</a:t>
            </a:r>
            <a:r>
              <a:rPr lang="ru-RU" dirty="0"/>
              <a:t>;</a:t>
            </a:r>
          </a:p>
          <a:p>
            <a:r>
              <a:rPr lang="ru-RU" dirty="0"/>
              <a:t>4.	развитие специальных навыков и умений педагогов ДОУ.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409433"/>
            <a:ext cx="6982443" cy="121465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Компоненты управленческой </a:t>
            </a:r>
            <a:r>
              <a:rPr lang="ru-RU" sz="2800" dirty="0">
                <a:solidFill>
                  <a:srgbClr val="FF0000"/>
                </a:solidFill>
              </a:rPr>
              <a:t>инновационной </a:t>
            </a:r>
            <a:r>
              <a:rPr lang="ru-RU" sz="2800" dirty="0" smtClean="0">
                <a:solidFill>
                  <a:srgbClr val="FF0000"/>
                </a:solidFill>
              </a:rPr>
              <a:t>деятельности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9433" y="1951630"/>
            <a:ext cx="7077977" cy="4068170"/>
          </a:xfrm>
        </p:spPr>
        <p:txBody>
          <a:bodyPr>
            <a:normAutofit/>
          </a:bodyPr>
          <a:lstStyle/>
          <a:p>
            <a:r>
              <a:rPr lang="ru-RU" sz="2800" dirty="0"/>
              <a:t>Диагностический компонент </a:t>
            </a:r>
            <a:endParaRPr lang="ru-RU" sz="2800" dirty="0" smtClean="0"/>
          </a:p>
          <a:p>
            <a:r>
              <a:rPr lang="ru-RU" sz="2800" dirty="0"/>
              <a:t>Проектировочный </a:t>
            </a:r>
            <a:r>
              <a:rPr lang="ru-RU" sz="2800" dirty="0" smtClean="0"/>
              <a:t>компонент</a:t>
            </a:r>
          </a:p>
          <a:p>
            <a:r>
              <a:rPr lang="ru-RU" sz="2800" dirty="0"/>
              <a:t>Конструктивный </a:t>
            </a:r>
            <a:r>
              <a:rPr lang="ru-RU" sz="2800" dirty="0" smtClean="0"/>
              <a:t>компонент</a:t>
            </a:r>
          </a:p>
          <a:p>
            <a:r>
              <a:rPr lang="ru-RU" sz="2800" dirty="0"/>
              <a:t>Организаторский </a:t>
            </a:r>
            <a:r>
              <a:rPr lang="ru-RU" sz="2800" dirty="0" smtClean="0"/>
              <a:t>компонент</a:t>
            </a:r>
          </a:p>
          <a:p>
            <a:r>
              <a:rPr lang="ru-RU" sz="2800" dirty="0"/>
              <a:t>Коммуникативный </a:t>
            </a:r>
            <a:r>
              <a:rPr lang="ru-RU" sz="2800" dirty="0" smtClean="0"/>
              <a:t>компонент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7" y="451365"/>
            <a:ext cx="6620968" cy="1224116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Инновационная методическая работа направлена 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533832"/>
            <a:ext cx="6620968" cy="448596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   На создание благоприятных условий и обеспечение инновационных процессов;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  Информационное обеспечение инновационных процессов;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  Кадровое обеспечение (обеспечение повышения образованности педагогов, их профессиональной компетентности, уровня их профессионального мастерства);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  Инструктивно-методическое и нормативно-правовое обеспечение инновационной методической работы;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   Учебно-методическое обеспечение самого процесса инновационной педагогической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634181"/>
            <a:ext cx="6620968" cy="81116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Функции управления: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445342"/>
            <a:ext cx="6620968" cy="457445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Информационно-аналитическая;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Мотивационно- целевая;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Планово-прогностическая;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Организационно-исполнительская;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Контрольно-диагностическая;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Регулятивно-коррекционная.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295736"/>
            <a:ext cx="6620968" cy="1179103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Принципы планирования: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474839"/>
            <a:ext cx="6620968" cy="454496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Единство целевой установки и условий реализации;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Единство краткосрочного и долгосрочного планирования;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Обеспечение комплексного характера прогнозирования и планирования;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Сочетание государственных и общественных интересов, учёт потребностей образовательных услуг;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Стабильность и гибкость планирования и прогнозирования.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960" y="295736"/>
            <a:ext cx="4847449" cy="767687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Подходы: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342103"/>
            <a:ext cx="6620968" cy="467769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err="1" smtClean="0"/>
              <a:t>Диференцированный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Индивидуальный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Личностно ориентированный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Оптимизационный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Диагностический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Технологический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Исследовательский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err="1" smtClean="0"/>
              <a:t>Энергономический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13" y="412955"/>
            <a:ext cx="6620968" cy="115037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   Формы</a:t>
            </a: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>Репродуктивные: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2227006"/>
            <a:ext cx="6620968" cy="379279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Практикумы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Научно-практические конференции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Педагогические мастерские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Семинары-практикумы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Тренинги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295736"/>
            <a:ext cx="6620968" cy="1592058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Репродуктивно-эвристические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887794"/>
            <a:ext cx="6620968" cy="413200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/>
              <a:t>Педагогические чтения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dirty="0" smtClean="0"/>
              <a:t>Научно-практические конференции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163285" y="1866319"/>
            <a:ext cx="8666602" cy="457216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5" y="473930"/>
            <a:ext cx="538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Все течет, все </a:t>
            </a:r>
            <a:r>
              <a:rPr lang="ru-RU" sz="3600" dirty="0" smtClean="0">
                <a:solidFill>
                  <a:srgbClr val="FF0000"/>
                </a:solidFill>
              </a:rPr>
              <a:t>изменяется.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5" y="1990205"/>
            <a:ext cx="727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Текст слайда</a:t>
            </a:r>
            <a:endParaRPr lang="ru-RU" sz="3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5" y="2176655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08"/>
            <a:ext cx="9144000" cy="46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27704"/>
            <a:ext cx="6620968" cy="1076632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Эвристические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504336"/>
            <a:ext cx="6620968" cy="451546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Проблемные семинары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Проблемно-проектные семинары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Организационно-</a:t>
            </a:r>
            <a:r>
              <a:rPr lang="ru-RU" sz="3600" dirty="0" err="1" smtClean="0"/>
              <a:t>деятельностные</a:t>
            </a:r>
            <a:r>
              <a:rPr lang="ru-RU" sz="3600" dirty="0" smtClean="0"/>
              <a:t> игры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27704"/>
            <a:ext cx="6620968" cy="1607574"/>
          </a:xfrm>
        </p:spPr>
        <p:txBody>
          <a:bodyPr/>
          <a:lstStyle/>
          <a:p>
            <a:r>
              <a:rPr lang="ru-RU" sz="4000" i="1" dirty="0" err="1" smtClean="0">
                <a:solidFill>
                  <a:srgbClr val="00B0F0"/>
                </a:solidFill>
              </a:rPr>
              <a:t>Эвристико</a:t>
            </a:r>
            <a:r>
              <a:rPr lang="ru-RU" sz="4000" i="1" dirty="0" smtClean="0">
                <a:solidFill>
                  <a:srgbClr val="00B0F0"/>
                </a:solidFill>
              </a:rPr>
              <a:t>-продуктивные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2035278"/>
            <a:ext cx="6620968" cy="398452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Фестивали педагогических идей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Конкурсы профессионального мастерства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/>
              <a:t>Конкурсы методических разработок</a:t>
            </a:r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86698"/>
            <a:ext cx="6620968" cy="1297858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Продуктивные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666568"/>
            <a:ext cx="6620968" cy="43532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Научные конференции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Теоритические семинары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Научные стажировки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Участие во временных научно-исследовательских коллективных и творческих коллективах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Научные отпуска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/>
              <a:t>Единый методический день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86698"/>
            <a:ext cx="6620968" cy="123886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Основания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489587"/>
            <a:ext cx="6620968" cy="453021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Регионально-муниципальная политика в области обновления методической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Приоритеты образовательного учреждения в области обновления методической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Рейтинг образовательного учреждения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Кадровый потенциал для осуществления инновационной методической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Образовательные потребности потребителей образовательных услуг.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27704"/>
            <a:ext cx="6620968" cy="840658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Условия</a:t>
            </a:r>
            <a:endParaRPr lang="ru-RU" sz="40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445342"/>
            <a:ext cx="6620968" cy="45744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Отбор инновационного содержания методической работы и его оценивание самими педагогами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Проектирование продуктивных форм методической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Нормирование форм методической работы, сориентированных на </a:t>
            </a:r>
            <a:r>
              <a:rPr lang="ru-RU" dirty="0" err="1" smtClean="0"/>
              <a:t>осв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42452"/>
            <a:ext cx="6620968" cy="958645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Ф</a:t>
            </a:r>
            <a:r>
              <a:rPr lang="ru-RU" i="1" dirty="0" smtClean="0">
                <a:solidFill>
                  <a:srgbClr val="FF0000"/>
                </a:solidFill>
              </a:rPr>
              <a:t>ункции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1401097"/>
            <a:ext cx="6620968" cy="461870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u="sng" dirty="0" smtClean="0"/>
              <a:t>Руководителей методической работы </a:t>
            </a:r>
            <a:r>
              <a:rPr lang="ru-RU" sz="2800" dirty="0" smtClean="0"/>
              <a:t>– организация методических мероприятий, стимулирование, мотивирование творческого труда педагогов, контроль за выполнением управленческих решений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u="sng" dirty="0" smtClean="0"/>
              <a:t>Педагогов</a:t>
            </a:r>
            <a:r>
              <a:rPr lang="ru-RU" sz="2800" dirty="0" smtClean="0"/>
              <a:t> – самоорганизация , </a:t>
            </a:r>
            <a:r>
              <a:rPr lang="ru-RU" sz="2800" dirty="0" err="1" smtClean="0"/>
              <a:t>самостимулирование</a:t>
            </a:r>
            <a:r>
              <a:rPr lang="ru-RU" sz="2800" dirty="0" smtClean="0"/>
              <a:t>, самоконтроль.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2" y="442452"/>
            <a:ext cx="6620968" cy="1991032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Критерии оценивания эффективности методической работы (</a:t>
            </a:r>
            <a:r>
              <a:rPr lang="ru-RU" sz="3200" i="1" dirty="0" err="1" smtClean="0">
                <a:solidFill>
                  <a:srgbClr val="FF0000"/>
                </a:solidFill>
              </a:rPr>
              <a:t>Ю.К.Бабанский</a:t>
            </a:r>
            <a:r>
              <a:rPr lang="ru-RU" sz="3200" i="1" dirty="0" smtClean="0">
                <a:solidFill>
                  <a:srgbClr val="FF0000"/>
                </a:solidFill>
              </a:rPr>
              <a:t>)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2" y="2433484"/>
            <a:ext cx="6620968" cy="358631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u="sng" dirty="0" smtClean="0"/>
              <a:t>Результативность</a:t>
            </a:r>
            <a:r>
              <a:rPr lang="ru-RU" sz="36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u="sng" dirty="0" smtClean="0"/>
              <a:t>Рациональность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u="sng" dirty="0" smtClean="0"/>
              <a:t>Стимулирующий характер методической работы</a:t>
            </a:r>
            <a:endParaRPr lang="ru-RU" sz="36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Хорошего настроения!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2109019"/>
            <a:ext cx="6704547" cy="39230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16" y="269592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Чтобы дойти до цели, надо, прежде всего, идти!!!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64" y="2052638"/>
            <a:ext cx="6185398" cy="41957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4" y="2662238"/>
            <a:ext cx="6055618" cy="38860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58" y="462301"/>
            <a:ext cx="7055380" cy="140053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Не бойтесь пробовать, иначе вы никогда не узнаете того-что, вы могли бы совершить.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64" y="320674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Этот мир как эхо в горах: если мы отдаём любовь, то любовь –возвращается.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2052638"/>
            <a:ext cx="5594349" cy="41957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4" y="2475718"/>
            <a:ext cx="6048306" cy="41957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Нет непреодолимых трудностей. Есть те, что лень преодолевать…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3707" y="177421"/>
            <a:ext cx="682388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Цель работы </a:t>
            </a:r>
            <a:r>
              <a:rPr lang="ru-RU" sz="3200" dirty="0"/>
              <a:t>– </a:t>
            </a:r>
            <a:r>
              <a:rPr lang="ru-RU" sz="2800" dirty="0"/>
              <a:t>проанализировать инновационные требования к  сотрудникам педагогических коллективов ДОУ в свете инновационных и </a:t>
            </a:r>
            <a:r>
              <a:rPr lang="ru-RU" sz="2800" dirty="0" err="1"/>
              <a:t>компетентностных</a:t>
            </a:r>
            <a:r>
              <a:rPr lang="ru-RU" sz="2800" dirty="0"/>
              <a:t> требований к уровню квалификации </a:t>
            </a:r>
            <a:r>
              <a:rPr lang="ru-RU" sz="2800" dirty="0" err="1"/>
              <a:t>специалисов</a:t>
            </a:r>
            <a:r>
              <a:rPr lang="ru-RU" sz="2800" dirty="0"/>
              <a:t> ДОУ. Определив наиболее эффективные условия для осуществления </a:t>
            </a:r>
            <a:r>
              <a:rPr lang="ru-RU" sz="2800" dirty="0" smtClean="0"/>
              <a:t>непрерывного </a:t>
            </a:r>
            <a:r>
              <a:rPr lang="ru-RU" sz="2800" dirty="0"/>
              <a:t>профессионального образования членов ДОУ.</a:t>
            </a:r>
          </a:p>
        </p:txBody>
      </p:sp>
    </p:spTree>
    <p:extLst>
      <p:ext uri="{BB962C8B-B14F-4D97-AF65-F5344CB8AC3E}">
        <p14:creationId xmlns:p14="http://schemas.microsoft.com/office/powerpoint/2010/main" val="4213692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400" b="1" i="1" dirty="0">
                <a:solidFill>
                  <a:srgbClr val="FF0000"/>
                </a:solidFill>
              </a:rPr>
              <a:t>Задачи работы.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4710" y="2060576"/>
            <a:ext cx="3641103" cy="41957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</a:t>
            </a:r>
            <a:r>
              <a:rPr lang="ru-RU" sz="3200" dirty="0" err="1" smtClean="0"/>
              <a:t>Проанализиро-вать</a:t>
            </a:r>
            <a:r>
              <a:rPr lang="ru-RU" sz="3200" dirty="0" smtClean="0"/>
              <a:t> </a:t>
            </a:r>
            <a:r>
              <a:rPr lang="ru-RU" sz="3200" dirty="0"/>
              <a:t>на материалах  современных публикаций со-стояние изученности  заявленной тематики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714670" cy="42002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2.	</a:t>
            </a:r>
            <a:r>
              <a:rPr lang="ru-RU" sz="3600" dirty="0"/>
              <a:t>Презентовать </a:t>
            </a:r>
            <a:r>
              <a:rPr lang="ru-RU" sz="3600" dirty="0" smtClean="0"/>
              <a:t>опыт </a:t>
            </a:r>
            <a:r>
              <a:rPr lang="ru-RU" sz="3600" dirty="0"/>
              <a:t>организации непрерывного </a:t>
            </a:r>
            <a:r>
              <a:rPr lang="ru-RU" sz="3600" dirty="0" smtClean="0"/>
              <a:t>образования </a:t>
            </a:r>
            <a:r>
              <a:rPr lang="ru-RU" sz="3600" dirty="0"/>
              <a:t>в ДОУ.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191" y="295736"/>
            <a:ext cx="79157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Инноватика</a:t>
            </a:r>
            <a:r>
              <a:rPr lang="ru-RU" dirty="0"/>
              <a:t> - это наука, изучающая различные новации, </a:t>
            </a:r>
            <a:r>
              <a:rPr lang="ru-RU" dirty="0" err="1"/>
              <a:t>иннова-ции</a:t>
            </a:r>
            <a:r>
              <a:rPr lang="ru-RU" dirty="0"/>
              <a:t>, инновационные процессы, сущность и особенности инновационной деятельности педагогов и руководителей.</a:t>
            </a:r>
          </a:p>
          <a:p>
            <a:r>
              <a:rPr lang="ru-RU" dirty="0">
                <a:solidFill>
                  <a:srgbClr val="FF0000"/>
                </a:solidFill>
              </a:rPr>
              <a:t>Инновационная деятельность </a:t>
            </a:r>
            <a:r>
              <a:rPr lang="ru-RU" dirty="0"/>
              <a:t>– это деятельность педагога по освоению, внедрению различных новаций и овладению инновациями.</a:t>
            </a:r>
          </a:p>
          <a:p>
            <a:r>
              <a:rPr lang="ru-RU" dirty="0">
                <a:solidFill>
                  <a:srgbClr val="FF0000"/>
                </a:solidFill>
              </a:rPr>
              <a:t>Новация</a:t>
            </a:r>
            <a:r>
              <a:rPr lang="ru-RU" dirty="0"/>
              <a:t> (новшество) – это то новое, оригинальное, что вводится в педагогический – образовательный и методический процесс (подходы, программы, формы, методы, методики, средства, приёмы, технологии и др.).</a:t>
            </a:r>
          </a:p>
          <a:p>
            <a:r>
              <a:rPr lang="ru-RU" dirty="0">
                <a:solidFill>
                  <a:srgbClr val="FF0000"/>
                </a:solidFill>
              </a:rPr>
              <a:t>Инновация</a:t>
            </a:r>
            <a:r>
              <a:rPr lang="ru-RU" dirty="0"/>
              <a:t> – </a:t>
            </a:r>
            <a:r>
              <a:rPr lang="ru-RU" dirty="0" err="1"/>
              <a:t>in</a:t>
            </a:r>
            <a:r>
              <a:rPr lang="ru-RU" dirty="0"/>
              <a:t>-«в» и </a:t>
            </a:r>
            <a:r>
              <a:rPr lang="ru-RU" dirty="0" err="1"/>
              <a:t>novus</a:t>
            </a:r>
            <a:r>
              <a:rPr lang="ru-RU" dirty="0"/>
              <a:t>- «новое» - обновление, изменение – это </a:t>
            </a:r>
            <a:r>
              <a:rPr lang="ru-RU" dirty="0" err="1"/>
              <a:t>новвоведение</a:t>
            </a:r>
            <a:r>
              <a:rPr lang="ru-RU" dirty="0"/>
              <a:t>, т.е. процесс  введения – освоения, апробации, </a:t>
            </a:r>
            <a:r>
              <a:rPr lang="ru-RU" dirty="0" err="1"/>
              <a:t>внедре-ния</a:t>
            </a:r>
            <a:r>
              <a:rPr lang="ru-RU" dirty="0"/>
              <a:t> новаций.</a:t>
            </a:r>
          </a:p>
          <a:p>
            <a:r>
              <a:rPr lang="ru-RU" dirty="0">
                <a:solidFill>
                  <a:srgbClr val="FF0000"/>
                </a:solidFill>
              </a:rPr>
              <a:t>Педагогическая инновация</a:t>
            </a:r>
            <a:r>
              <a:rPr lang="ru-RU" dirty="0"/>
              <a:t> - это внедрение и распространение педагогических систем РО (развивающее обучение), ЛОО (личностно-ориентированное обучение), ЛОРО (личностно-развивающее обучение), новых технологий. Педагогическая инновация как педагогическая </a:t>
            </a:r>
            <a:r>
              <a:rPr lang="ru-RU" dirty="0" smtClean="0"/>
              <a:t>деятельность </a:t>
            </a:r>
            <a:r>
              <a:rPr lang="ru-RU" dirty="0"/>
              <a:t>имеет устойчивый творческий характер.</a:t>
            </a:r>
          </a:p>
          <a:p>
            <a:r>
              <a:rPr lang="ru-RU" dirty="0">
                <a:solidFill>
                  <a:srgbClr val="FF0000"/>
                </a:solidFill>
              </a:rPr>
              <a:t>Инновационный процесс </a:t>
            </a:r>
            <a:r>
              <a:rPr lang="ru-RU" dirty="0"/>
              <a:t>– это процесс формирования и развития содержания и организации нового.</a:t>
            </a:r>
          </a:p>
        </p:txBody>
      </p:sp>
    </p:spTree>
    <p:extLst>
      <p:ext uri="{BB962C8B-B14F-4D97-AF65-F5344CB8AC3E}">
        <p14:creationId xmlns:p14="http://schemas.microsoft.com/office/powerpoint/2010/main" val="1113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</TotalTime>
  <Words>624</Words>
  <Application>Microsoft Office PowerPoint</Application>
  <PresentationFormat>Экран (4:3)</PresentationFormat>
  <Paragraphs>147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Презентация PowerPoint</vt:lpstr>
      <vt:lpstr>Чтобы дойти до цели, надо, прежде всего, идти!!!</vt:lpstr>
      <vt:lpstr>Не бойтесь пробовать, иначе вы никогда не узнаете того-что, вы могли бы совершить.</vt:lpstr>
      <vt:lpstr>Этот мир как эхо в горах: если мы отдаём любовь, то любовь –возвращается.</vt:lpstr>
      <vt:lpstr>Нет непреодолимых трудностей. Есть те, что лень преодолевать…</vt:lpstr>
      <vt:lpstr>Презентация PowerPoint</vt:lpstr>
      <vt:lpstr> Задачи работы.</vt:lpstr>
      <vt:lpstr>Презентация PowerPoint</vt:lpstr>
      <vt:lpstr>Отличительные особенности инновационной методической работы</vt:lpstr>
      <vt:lpstr>Цели методической работы в инновационном ДОУ</vt:lpstr>
      <vt:lpstr>Направления работы</vt:lpstr>
      <vt:lpstr>Компоненты управленческой инновационной деятельности</vt:lpstr>
      <vt:lpstr>Инновационная методическая работа направлена :</vt:lpstr>
      <vt:lpstr>Функции управления:</vt:lpstr>
      <vt:lpstr>Принципы планирования:</vt:lpstr>
      <vt:lpstr>Подходы:</vt:lpstr>
      <vt:lpstr>          Формы Репродуктивные:</vt:lpstr>
      <vt:lpstr>Репродуктивно-эвристические</vt:lpstr>
      <vt:lpstr>Эвристические</vt:lpstr>
      <vt:lpstr>Эвристико-продуктивные</vt:lpstr>
      <vt:lpstr>Продуктивные</vt:lpstr>
      <vt:lpstr>Основания</vt:lpstr>
      <vt:lpstr>Условия</vt:lpstr>
      <vt:lpstr>Функции</vt:lpstr>
      <vt:lpstr>Критерии оценивания эффективности методической работы (Ю.К.Бабанский)</vt:lpstr>
      <vt:lpstr>Спасибо за внимание! Хорошего настроения!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29</cp:revision>
  <dcterms:created xsi:type="dcterms:W3CDTF">2013-02-13T04:37:02Z</dcterms:created>
  <dcterms:modified xsi:type="dcterms:W3CDTF">2013-04-23T13:23:51Z</dcterms:modified>
</cp:coreProperties>
</file>