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7" r:id="rId5"/>
    <p:sldId id="269" r:id="rId6"/>
    <p:sldId id="261" r:id="rId7"/>
    <p:sldId id="268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9747F3-3256-4E87-A748-8698537E34B0}" type="datetimeFigureOut">
              <a:rPr lang="ru-RU" smtClean="0"/>
              <a:pPr/>
              <a:t>24.05.2013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C18AA0-1290-4513-9B7D-83A8348CBE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908720"/>
            <a:ext cx="7776864" cy="3096344"/>
          </a:xfrm>
        </p:spPr>
        <p:txBody>
          <a:bodyPr/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 дошкольных образовательных 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учреждений в становлении</a:t>
            </a:r>
            <a:b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гражданского общества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MB9003317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293096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35516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оформление визитки «Я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– гражданин 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России !»</a:t>
            </a:r>
            <a:endParaRPr lang="ru-RU" sz="21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на листе ватмана в процессе непосредственной деятельности в рамках содержания образовательной области «Художественное творчество» рисует свой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портрет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родителями кратко пишет о себе и о своей семье – кто он, какая у него семья, что он любит, чем занимается, какие у него есть права и обязанности дома, какой характер.</a:t>
            </a:r>
          </a:p>
        </p:txBody>
      </p:sp>
      <p:pic>
        <p:nvPicPr>
          <p:cNvPr id="4" name="Рисунок 3" descr="Копия MR9003308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437112"/>
            <a:ext cx="1656184" cy="16354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7488832" cy="3946450"/>
          </a:xfrm>
        </p:spPr>
        <p:txBody>
          <a:bodyPr anchor="t"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Долг перед Отечеством – святыня </a:t>
            </a: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b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нас, отцов, матерей, от воспитателей,                                                                                зависит, чтобы каждый наш юный гражданин  дорожил этой святыней, как дорожит честный человек своим добрым именем, достоинством  своей </a:t>
            </a: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семьи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b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В.А.Сухомлинский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Suhomlinskiy-220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60648"/>
            <a:ext cx="1584176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Цель  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Воспитания 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гражданственности </a:t>
            </a:r>
            <a:endParaRPr lang="ru-RU" sz="21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воспитание у ребенка любви и привязанности к своей семье, дому, детскому саду, улице, городу;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воспитание уважения к труду;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интереса к русским традициям и промыслам;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знаний о правах человека;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расширение представлений о городах России;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знакомство детей с символами государства (герб, флаг, гимн);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чувства ответственности и гордости за достижения страны;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толерантности, чувства уважения к другим народам, 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традициям;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условий для организации взаимодействия семьи и дошкольного образовательного учреждения по вопросам гражданского воспитания (вовлечение родителей в процесс воспитания гражданственности)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784887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Составляющие   гражданского воспитания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1844824"/>
            <a:ext cx="7128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Патриотизм;</a:t>
            </a:r>
          </a:p>
          <a:p>
            <a:pPr>
              <a:buFont typeface="Wingdings" pitchFamily="2" charset="2"/>
              <a:buChar char="Ø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Гражданские права и обязанности;</a:t>
            </a:r>
          </a:p>
          <a:p>
            <a:pPr>
              <a:buFont typeface="Wingdings" pitchFamily="2" charset="2"/>
              <a:buChar char="Ø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Межнациональная толерантность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Патриотизм</a:t>
            </a:r>
            <a:r>
              <a:rPr lang="ru-RU" sz="4400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9"/>
            <a:ext cx="70567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формирование в ребенке общечеловеческих нравственных качеств личности (совершать добрые дела и поступки, чувство сопричастности к окружающему и развитие таких качеств, как сострадание, сочувствие, находчивость, любознательность);</a:t>
            </a:r>
          </a:p>
          <a:p>
            <a:pPr lvl="0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приобщение к истокам национальной региональной культуры; формирование духовно-нравственного отношения к природе родного края и чувства сопричастности к ней;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воспитание любви, уважения к своей нации, понимания своих национальных особенностей, чувства собственного достоинства, как представителя своего народа, и толерантного отношения к представителям других национальностей (сверстникам и их родителям, соседям и другим людям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цели   правового  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воспитания</a:t>
            </a:r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100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4968552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у детей положительного самоощущения;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у детей положительного отношения к окружающим людям;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приобщение дошкольников к ценностям сотрудничества с другими людьми;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коммуникативной компетентности дошкольников и формирование у них социальных навыков;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правового сознания у детей через ознакомление их с ближайшим окружением.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соблюдать права друг друга, жить в группе по своим справедливым«законам», которые «установят» сами.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Межнациональная толерантность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619784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проявляется той культурной направленностью, отношением личности, которая проживает в мире и согласии, и предполагает наличие у каждого таких человеческих качеств, как ответственность, доброжелательность, сдержанность, терпимость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Diagram 2"/>
          <p:cNvGrpSpPr>
            <a:grpSpLocks noChangeAspect="1"/>
          </p:cNvGrpSpPr>
          <p:nvPr/>
        </p:nvGrpSpPr>
        <p:grpSpPr bwMode="auto">
          <a:xfrm>
            <a:off x="322544" y="260648"/>
            <a:ext cx="7378277" cy="6048672"/>
            <a:chOff x="1482" y="794"/>
            <a:chExt cx="2754" cy="2539"/>
          </a:xfrm>
        </p:grpSpPr>
        <p:sp>
          <p:nvSpPr>
            <p:cNvPr id="9" name="_s19460"/>
            <p:cNvSpPr>
              <a:spLocks noChangeShapeType="1"/>
            </p:cNvSpPr>
            <p:nvPr/>
          </p:nvSpPr>
          <p:spPr bwMode="auto">
            <a:xfrm flipH="1" flipV="1">
              <a:off x="2231" y="1951"/>
              <a:ext cx="324" cy="105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_s19461"/>
            <p:cNvSpPr>
              <a:spLocks noChangeArrowheads="1"/>
            </p:cNvSpPr>
            <p:nvPr/>
          </p:nvSpPr>
          <p:spPr bwMode="auto">
            <a:xfrm>
              <a:off x="1509" y="1489"/>
              <a:ext cx="684" cy="6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Экскурсии.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_s19462"/>
            <p:cNvSpPr>
              <a:spLocks noChangeShapeType="1"/>
            </p:cNvSpPr>
            <p:nvPr/>
          </p:nvSpPr>
          <p:spPr bwMode="auto">
            <a:xfrm flipH="1">
              <a:off x="2479" y="2438"/>
              <a:ext cx="200" cy="27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_s19463"/>
            <p:cNvSpPr>
              <a:spLocks noChangeArrowheads="1"/>
            </p:cNvSpPr>
            <p:nvPr/>
          </p:nvSpPr>
          <p:spPr bwMode="auto">
            <a:xfrm>
              <a:off x="1886" y="2608"/>
              <a:ext cx="733" cy="72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Досуги,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музыкально-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х</a:t>
              </a: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удожественная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деятельность</a:t>
              </a:r>
            </a:p>
          </p:txBody>
        </p:sp>
        <p:sp>
          <p:nvSpPr>
            <p:cNvPr id="13" name="_s19464"/>
            <p:cNvSpPr>
              <a:spLocks noChangeShapeType="1"/>
            </p:cNvSpPr>
            <p:nvPr/>
          </p:nvSpPr>
          <p:spPr bwMode="auto">
            <a:xfrm>
              <a:off x="3081" y="2438"/>
              <a:ext cx="201" cy="27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_s19465"/>
            <p:cNvSpPr>
              <a:spLocks noChangeArrowheads="1"/>
            </p:cNvSpPr>
            <p:nvPr/>
          </p:nvSpPr>
          <p:spPr bwMode="auto">
            <a:xfrm>
              <a:off x="3141" y="2638"/>
              <a:ext cx="707" cy="69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Составление</a:t>
              </a:r>
              <a:r>
                <a:rPr kumimoji="0" lang="ru-RU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генеалогического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древа семьи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_s19466"/>
            <p:cNvSpPr>
              <a:spLocks noChangeShapeType="1"/>
            </p:cNvSpPr>
            <p:nvPr/>
          </p:nvSpPr>
          <p:spPr bwMode="auto">
            <a:xfrm flipV="1">
              <a:off x="3205" y="1950"/>
              <a:ext cx="325" cy="10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_s19467"/>
            <p:cNvSpPr>
              <a:spLocks noChangeArrowheads="1"/>
            </p:cNvSpPr>
            <p:nvPr/>
          </p:nvSpPr>
          <p:spPr bwMode="auto">
            <a:xfrm>
              <a:off x="3498" y="1489"/>
              <a:ext cx="738" cy="78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Образовательное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проектирование,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чтение художественной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литературы</a:t>
              </a:r>
            </a:p>
          </p:txBody>
        </p:sp>
        <p:sp>
          <p:nvSpPr>
            <p:cNvPr id="17" name="_s19468"/>
            <p:cNvSpPr>
              <a:spLocks noChangeShapeType="1"/>
            </p:cNvSpPr>
            <p:nvPr/>
          </p:nvSpPr>
          <p:spPr bwMode="auto">
            <a:xfrm flipV="1">
              <a:off x="2880" y="1478"/>
              <a:ext cx="0" cy="34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_s19469"/>
            <p:cNvSpPr>
              <a:spLocks noChangeArrowheads="1"/>
            </p:cNvSpPr>
            <p:nvPr/>
          </p:nvSpPr>
          <p:spPr bwMode="auto">
            <a:xfrm>
              <a:off x="2538" y="794"/>
              <a:ext cx="718" cy="6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НОД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(Познание,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социализация,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коммуникация,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художественное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творчество,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200" dirty="0" smtClean="0">
                  <a:latin typeface="Arial" pitchFamily="34" charset="0"/>
                </a:rPr>
                <a:t> музыка)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_s19470"/>
            <p:cNvSpPr>
              <a:spLocks noChangeArrowheads="1"/>
            </p:cNvSpPr>
            <p:nvPr/>
          </p:nvSpPr>
          <p:spPr bwMode="auto">
            <a:xfrm>
              <a:off x="2394" y="1799"/>
              <a:ext cx="901" cy="6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Формы образовательной</a:t>
              </a:r>
              <a:r>
                <a:rPr kumimoji="0" lang="ru-RU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деятельности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_s19461"/>
            <p:cNvSpPr>
              <a:spLocks noChangeArrowheads="1"/>
            </p:cNvSpPr>
            <p:nvPr/>
          </p:nvSpPr>
          <p:spPr bwMode="auto">
            <a:xfrm>
              <a:off x="1482" y="1459"/>
              <a:ext cx="779" cy="81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99D7EB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Экскурсии,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200" dirty="0" smtClean="0">
                  <a:latin typeface="Arial" pitchFamily="34" charset="0"/>
                </a:rPr>
                <a:t>выставки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Составление толкового словаря нравственных  и  гражданских понятий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7239000" cy="43948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Дошкольники совместно с родителями и педагогом могут составить толковый словарь, подобрать объяснения этих понятий (дом, Родина, семья, друзья, флаг, герб, гимн…) иллюстрации к ним, составить ребусы, подобрать пословицы, поговорки и т.д.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MH9003308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221088"/>
            <a:ext cx="1907853" cy="1907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475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Роль  дошкольных образовательных  учреждений в становлении  гражданского общества</vt:lpstr>
      <vt:lpstr> Долг перед Отечеством – святыня человека…  От нас, отцов, матерей, от воспитателей,                                                                                зависит, чтобы каждый наш юный гражданин  дорожил этой святыней, как дорожит честный человек своим добрым именем, достоинством  своей семьи                                                                                                                                             В.А.Сухомлинский  </vt:lpstr>
      <vt:lpstr>Цель  Воспитания гражданственности </vt:lpstr>
      <vt:lpstr> Составляющие   гражданского воспитания </vt:lpstr>
      <vt:lpstr>Патриотизм </vt:lpstr>
      <vt:lpstr>цели   правового  воспитания </vt:lpstr>
      <vt:lpstr>Межнациональная толерантность</vt:lpstr>
      <vt:lpstr>Слайд 8</vt:lpstr>
      <vt:lpstr>Составление толкового словаря нравственных  и  гражданских понятий</vt:lpstr>
      <vt:lpstr>оформление визитки «Я– гражданин России !»</vt:lpstr>
    </vt:vector>
  </TitlesOfParts>
  <Company>МДОУ Берёзка-14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Николай</cp:lastModifiedBy>
  <cp:revision>32</cp:revision>
  <dcterms:created xsi:type="dcterms:W3CDTF">2013-02-18T11:34:04Z</dcterms:created>
  <dcterms:modified xsi:type="dcterms:W3CDTF">2013-05-24T00:43:05Z</dcterms:modified>
</cp:coreProperties>
</file>