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16666666666666E-2"/>
                  <c:y val="-2.50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 smtClean="0"/>
                      <a:t>23</a:t>
                    </a:r>
                    <a:r>
                      <a:rPr lang="ru-RU" sz="2800" b="1" dirty="0" smtClean="0"/>
                      <a:t>%</a:t>
                    </a:r>
                    <a:endParaRPr lang="en-US" sz="2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583333333333334E-2"/>
                  <c:y val="-3.125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 smtClean="0"/>
                      <a:t>65</a:t>
                    </a:r>
                    <a:r>
                      <a:rPr lang="ru-RU" sz="2800" b="1" dirty="0" smtClean="0"/>
                      <a:t>%</a:t>
                    </a:r>
                    <a:endParaRPr lang="en-US" sz="2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583333333333334E-2"/>
                  <c:y val="-4.0625000000000001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 smtClean="0"/>
                      <a:t>12</a:t>
                    </a:r>
                    <a:r>
                      <a:rPr lang="ru-RU" sz="2800" b="1" dirty="0" smtClean="0"/>
                      <a:t>%</a:t>
                    </a:r>
                    <a:endParaRPr lang="en-US" sz="2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выше среднего</c:v>
                </c:pt>
                <c:pt idx="2">
                  <c:v>средний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</c:v>
                </c:pt>
                <c:pt idx="1">
                  <c:v>65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9478272"/>
        <c:axId val="149574720"/>
        <c:axId val="0"/>
      </c:bar3DChart>
      <c:catAx>
        <c:axId val="79478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9574720"/>
        <c:crosses val="autoZero"/>
        <c:auto val="1"/>
        <c:lblAlgn val="ctr"/>
        <c:lblOffset val="100"/>
        <c:noMultiLvlLbl val="0"/>
      </c:catAx>
      <c:valAx>
        <c:axId val="149574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15875"/>
        </c:spPr>
        <c:txPr>
          <a:bodyPr/>
          <a:lstStyle/>
          <a:p>
            <a:pPr>
              <a:defRPr b="1"/>
            </a:pPr>
            <a:endParaRPr lang="ru-RU"/>
          </a:p>
        </c:txPr>
        <c:crossAx val="79478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16666666666666E-2"/>
                  <c:y val="-2.5000000000000001E-2"/>
                </c:manualLayout>
              </c:layout>
              <c:tx>
                <c:rich>
                  <a:bodyPr/>
                  <a:lstStyle/>
                  <a:p>
                    <a:r>
                      <a:rPr lang="ru-RU" sz="2800" b="1" dirty="0" smtClean="0"/>
                      <a:t>60%</a:t>
                    </a:r>
                    <a:endParaRPr lang="en-US" sz="2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54306928859749E-2"/>
                  <c:y val="-1.2500000000000001E-2"/>
                </c:manualLayout>
              </c:layout>
              <c:tx>
                <c:rich>
                  <a:bodyPr/>
                  <a:lstStyle/>
                  <a:p>
                    <a:r>
                      <a:rPr lang="ru-RU" sz="2800" b="1" dirty="0" smtClean="0"/>
                      <a:t>92%</a:t>
                    </a:r>
                    <a:endParaRPr lang="en-US" sz="2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543069288597636E-2"/>
                  <c:y val="-6.2502460629921264E-3"/>
                </c:manualLayout>
              </c:layout>
              <c:tx>
                <c:rich>
                  <a:bodyPr/>
                  <a:lstStyle/>
                  <a:p>
                    <a:r>
                      <a:rPr lang="ru-RU" sz="2800" b="1" dirty="0" smtClean="0"/>
                      <a:t>85%</a:t>
                    </a:r>
                    <a:endParaRPr lang="en-US" sz="2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435223246799739E-2"/>
                  <c:y val="-1.25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/>
                      <a:t>75%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</c:v>
                </c:pt>
                <c:pt idx="1">
                  <c:v>0.92</c:v>
                </c:pt>
                <c:pt idx="2">
                  <c:v>0.85</c:v>
                </c:pt>
                <c:pt idx="3">
                  <c:v>0.75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7622528"/>
        <c:axId val="150646720"/>
        <c:axId val="0"/>
      </c:bar3DChart>
      <c:catAx>
        <c:axId val="137622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defRPr>
            </a:pPr>
            <a:endParaRPr lang="ru-RU"/>
          </a:p>
        </c:txPr>
        <c:crossAx val="150646720"/>
        <c:crosses val="autoZero"/>
        <c:auto val="1"/>
        <c:lblAlgn val="ctr"/>
        <c:lblOffset val="100"/>
        <c:noMultiLvlLbl val="0"/>
      </c:catAx>
      <c:valAx>
        <c:axId val="150646720"/>
        <c:scaling>
          <c:orientation val="minMax"/>
        </c:scaling>
        <c:delete val="0"/>
        <c:axPos val="l"/>
        <c:majorGridlines>
          <c:spPr>
            <a:ln w="19050"/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137622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332656"/>
            <a:ext cx="49135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МБОУ «Дрезненская средняя </a:t>
            </a:r>
          </a:p>
          <a:p>
            <a:pPr algn="ctr"/>
            <a:r>
              <a:rPr lang="ru-RU" sz="20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общеобразовательная школа №1»</a:t>
            </a:r>
            <a:endParaRPr lang="ru-RU" sz="2000" b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1991" y="3834467"/>
            <a:ext cx="4440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семинар классных руководителей</a:t>
            </a:r>
          </a:p>
          <a:p>
            <a:pPr algn="ctr"/>
            <a:r>
              <a:rPr lang="ru-RU" sz="14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(муниципальный уровень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)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39960" y="4869160"/>
            <a:ext cx="31630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Учителя: </a:t>
            </a:r>
            <a:r>
              <a:rPr lang="ru-RU" sz="1600" b="1" i="1" dirty="0" err="1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Зеленова</a:t>
            </a:r>
            <a:r>
              <a:rPr lang="ru-RU" sz="1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И.С.</a:t>
            </a:r>
          </a:p>
          <a:p>
            <a:r>
              <a:rPr lang="ru-RU" sz="1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                 </a:t>
            </a:r>
            <a:r>
              <a:rPr lang="ru-RU" sz="1600" b="1" i="1" dirty="0" err="1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Ляпушкина</a:t>
            </a:r>
            <a:r>
              <a:rPr lang="ru-RU" sz="1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И.В.</a:t>
            </a:r>
          </a:p>
          <a:p>
            <a:r>
              <a:rPr lang="ru-RU" sz="1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                 Соколова И.В.</a:t>
            </a:r>
          </a:p>
          <a:p>
            <a:r>
              <a:rPr lang="ru-RU" sz="1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                 Баринова Г.Е.</a:t>
            </a:r>
            <a:endParaRPr lang="ru-RU" sz="1600" b="1" i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0717" y="6093296"/>
            <a:ext cx="11031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2013 год</a:t>
            </a:r>
            <a:endParaRPr lang="ru-RU" sz="1600" b="1" i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1794" y="1772816"/>
            <a:ext cx="7961211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600" b="1" i="1" spc="50" dirty="0" smtClean="0">
                <a:ln w="11430">
                  <a:solidFill>
                    <a:srgbClr val="3333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Формирование читательской </a:t>
            </a:r>
          </a:p>
          <a:p>
            <a:pPr algn="ctr"/>
            <a:r>
              <a:rPr lang="ru-RU" sz="2600" b="1" i="1" spc="50" dirty="0" smtClean="0">
                <a:ln w="11430">
                  <a:solidFill>
                    <a:srgbClr val="3333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самостоятельности </a:t>
            </a:r>
          </a:p>
          <a:p>
            <a:pPr algn="ctr"/>
            <a:r>
              <a:rPr lang="ru-RU" sz="2600" b="1" i="1" spc="50" dirty="0" smtClean="0">
                <a:ln w="11430">
                  <a:solidFill>
                    <a:srgbClr val="3333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для обогащения нравственного опыта </a:t>
            </a:r>
          </a:p>
          <a:p>
            <a:pPr algn="ctr"/>
            <a:r>
              <a:rPr lang="ru-RU" sz="2600" b="1" i="1" spc="50" dirty="0" smtClean="0">
                <a:ln w="11430">
                  <a:solidFill>
                    <a:srgbClr val="3333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младших школьников</a:t>
            </a:r>
            <a:endParaRPr lang="ru-RU" sz="2600" b="1" i="1" spc="50" dirty="0">
              <a:ln w="11430">
                <a:solidFill>
                  <a:srgbClr val="3333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0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6082" y="1988840"/>
            <a:ext cx="756084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руководство </a:t>
            </a:r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воспитательными целями </a:t>
            </a: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произведения</a:t>
            </a:r>
          </a:p>
          <a:p>
            <a:pPr marL="514350" indent="-514350">
              <a:buAutoNum type="arabicPeriod" startAt="2"/>
            </a:pP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жанровое </a:t>
            </a:r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и тематическое </a:t>
            </a: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разнообразие</a:t>
            </a:r>
          </a:p>
          <a:p>
            <a:pPr marL="514350" indent="-514350">
              <a:buAutoNum type="arabicPeriod" startAt="2"/>
            </a:pP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учет </a:t>
            </a:r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возрастных особенностей детей, принцип </a:t>
            </a: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доступности</a:t>
            </a:r>
          </a:p>
          <a:p>
            <a:pPr marL="514350" indent="-514350">
              <a:buAutoNum type="arabicPeriod" startAt="4"/>
            </a:pP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принцип </a:t>
            </a:r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индивидуального интереса, самостоятельности учащегося в выборе </a:t>
            </a: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книги</a:t>
            </a:r>
          </a:p>
          <a:p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5.  подлинно </a:t>
            </a:r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художественные, </a:t>
            </a:r>
            <a:endParaRPr lang="ru-RU" sz="2600" b="1" i="1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Calibri"/>
            </a:endParaRPr>
          </a:p>
          <a:p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образцовые книги</a:t>
            </a:r>
            <a:endParaRPr lang="ru-RU" sz="2600" b="1" i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291" y="260648"/>
            <a:ext cx="8136904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принципы отбора книг для детского чтения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56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9811" y="332656"/>
            <a:ext cx="813690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посещение школьной библиотеки учениками 1-4 классов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58654748"/>
              </p:ext>
            </p:extLst>
          </p:nvPr>
        </p:nvGraphicFramePr>
        <p:xfrm>
          <a:off x="1217903" y="2132856"/>
          <a:ext cx="648072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1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625" y="2276872"/>
            <a:ext cx="84249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Задача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: создание </a:t>
            </a:r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условий 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для</a:t>
            </a:r>
          </a:p>
          <a:p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        формирования личности</a:t>
            </a:r>
          </a:p>
          <a:p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        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образованной</a:t>
            </a:r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Times New Roman"/>
              </a:rPr>
              <a:t>,</a:t>
            </a:r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нравственной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,</a:t>
            </a:r>
          </a:p>
          <a:p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        творческой</a:t>
            </a:r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, 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эстетически</a:t>
            </a:r>
          </a:p>
          <a:p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        развитой</a:t>
            </a:r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, активной 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и</a:t>
            </a:r>
          </a:p>
          <a:p>
            <a:r>
              <a:rPr lang="ru-RU" sz="28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        самостоятельной</a:t>
            </a:r>
            <a:endParaRPr lang="ru-RU" sz="2800" b="1" i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476672"/>
            <a:ext cx="4032448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ФГОС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818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590648"/>
            <a:ext cx="69847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Цель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: 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заложить основы</a:t>
            </a:r>
          </a:p>
          <a:p>
            <a:r>
              <a:rPr lang="ru-RU" sz="32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грамотного чтения, </a:t>
            </a:r>
          </a:p>
          <a:p>
            <a:r>
              <a:rPr lang="ru-RU" sz="32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воспитать ученика-</a:t>
            </a:r>
          </a:p>
          <a:p>
            <a:r>
              <a:rPr lang="ru-RU" sz="32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читателя</a:t>
            </a:r>
            <a:endParaRPr lang="ru-RU" sz="3200" b="1" i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548680"/>
            <a:ext cx="676875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начальная школа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52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590648"/>
            <a:ext cx="756084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Техника</a:t>
            </a:r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: </a:t>
            </a:r>
            <a:r>
              <a:rPr lang="ru-RU" sz="32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правильно и бегло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,</a:t>
            </a:r>
          </a:p>
          <a:p>
            <a:r>
              <a:rPr lang="ru-RU" sz="32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        </a:t>
            </a:r>
            <a:r>
              <a:rPr lang="ru-RU" sz="32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выразительно 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и</a:t>
            </a:r>
          </a:p>
          <a:p>
            <a:r>
              <a:rPr lang="ru-RU" sz="32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        осмысленно,</a:t>
            </a:r>
          </a:p>
          <a:p>
            <a:r>
              <a:rPr lang="ru-RU" sz="32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        озвучивать</a:t>
            </a:r>
          </a:p>
          <a:p>
            <a:r>
              <a:rPr lang="ru-RU" sz="32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32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          письменную речь</a:t>
            </a:r>
            <a:endParaRPr lang="ru-RU" sz="3200" b="1" i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548680"/>
            <a:ext cx="676875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обучение чтению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867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8275" y="2996952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устойчивая потребность общаться с книгами, умение осознанно выбирать материал для чтения, способность применить при чтении приобретенные умения</a:t>
            </a:r>
            <a:endParaRPr lang="ru-RU" sz="2800" b="1" i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32656"/>
            <a:ext cx="7632848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читательская самостоятельность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48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590648"/>
            <a:ext cx="75608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1.	показатели техники чтения</a:t>
            </a:r>
          </a:p>
          <a:p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2.	восприятие художественного</a:t>
            </a:r>
          </a:p>
          <a:p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</a:t>
            </a:r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произведения</a:t>
            </a:r>
          </a:p>
          <a:p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3.	наличие устойчивого интереса </a:t>
            </a: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к      </a:t>
            </a:r>
          </a:p>
          <a:p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</a:t>
            </a:r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чтению </a:t>
            </a:r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книг</a:t>
            </a:r>
          </a:p>
          <a:p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4.	развитие читательского</a:t>
            </a:r>
          </a:p>
          <a:p>
            <a:r>
              <a:rPr lang="ru-RU" sz="2600" b="1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           </a:t>
            </a:r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кругозора</a:t>
            </a:r>
          </a:p>
          <a:p>
            <a:r>
              <a:rPr lang="ru-RU" sz="2600" b="1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/>
              </a:rPr>
              <a:t>5.	усвоение программы в целом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9811" y="476672"/>
            <a:ext cx="8136904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критерии </a:t>
            </a:r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сформированности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читательской самостоятельности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48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9811" y="332656"/>
            <a:ext cx="8136904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уровень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сформированности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читательской самостоятельности </a:t>
            </a:r>
          </a:p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учеников 4 классов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46819935"/>
              </p:ext>
            </p:extLst>
          </p:nvPr>
        </p:nvGraphicFramePr>
        <p:xfrm>
          <a:off x="1187624" y="2492896"/>
          <a:ext cx="648072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583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9811" y="332656"/>
            <a:ext cx="813690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показатели качества знаний по чтению</a:t>
            </a:r>
          </a:p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учеников 4 классов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626494"/>
              </p:ext>
            </p:extLst>
          </p:nvPr>
        </p:nvGraphicFramePr>
        <p:xfrm>
          <a:off x="899592" y="2204864"/>
          <a:ext cx="6522449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Диаграмма" r:id="rId3" imgW="4676812" imgH="2686185" progId="MSGraph.Chart.8">
                  <p:embed/>
                </p:oleObj>
              </mc:Choice>
              <mc:Fallback>
                <p:oleObj name="Диаграмма" r:id="rId3" imgW="4676812" imgH="2686185" progId="MSGraph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204864"/>
                        <a:ext cx="6522449" cy="3816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395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9811" y="332656"/>
            <a:ext cx="813690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показатели качества знаний по чтению</a:t>
            </a:r>
          </a:p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учеников 1 классов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6456688" cy="370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53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135</TotalTime>
  <Words>214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Составная</vt:lpstr>
      <vt:lpstr>Диаграмма Microsoft Graph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Sokol</dc:creator>
  <cp:lastModifiedBy>Sokol</cp:lastModifiedBy>
  <cp:revision>14</cp:revision>
  <dcterms:created xsi:type="dcterms:W3CDTF">2013-11-24T10:27:04Z</dcterms:created>
  <dcterms:modified xsi:type="dcterms:W3CDTF">2013-11-24T12:54:12Z</dcterms:modified>
</cp:coreProperties>
</file>