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2F7F-11E3-4A2A-9544-BBCF8B5971B7}" type="datetimeFigureOut">
              <a:rPr lang="ru-RU" smtClean="0"/>
              <a:t>08.06.2013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4271739-D929-466F-BD19-4A584031F4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2F7F-11E3-4A2A-9544-BBCF8B5971B7}" type="datetimeFigureOut">
              <a:rPr lang="ru-RU" smtClean="0"/>
              <a:t>08.06.2013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1739-D929-466F-BD19-4A584031F4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2F7F-11E3-4A2A-9544-BBCF8B5971B7}" type="datetimeFigureOut">
              <a:rPr lang="ru-RU" smtClean="0"/>
              <a:t>08.06.2013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1739-D929-466F-BD19-4A584031F4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2F7F-11E3-4A2A-9544-BBCF8B5971B7}" type="datetimeFigureOut">
              <a:rPr lang="ru-RU" smtClean="0"/>
              <a:t>08.06.2013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4271739-D929-466F-BD19-4A584031F4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2F7F-11E3-4A2A-9544-BBCF8B5971B7}" type="datetimeFigureOut">
              <a:rPr lang="ru-RU" smtClean="0"/>
              <a:t>08.06.2013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1739-D929-466F-BD19-4A584031F48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2F7F-11E3-4A2A-9544-BBCF8B5971B7}" type="datetimeFigureOut">
              <a:rPr lang="ru-RU" smtClean="0"/>
              <a:t>08.06.2013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1739-D929-466F-BD19-4A584031F4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2F7F-11E3-4A2A-9544-BBCF8B5971B7}" type="datetimeFigureOut">
              <a:rPr lang="ru-RU" smtClean="0"/>
              <a:t>08.06.2013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4271739-D929-466F-BD19-4A584031F48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2F7F-11E3-4A2A-9544-BBCF8B5971B7}" type="datetimeFigureOut">
              <a:rPr lang="ru-RU" smtClean="0"/>
              <a:t>08.06.2013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1739-D929-466F-BD19-4A584031F4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2F7F-11E3-4A2A-9544-BBCF8B5971B7}" type="datetimeFigureOut">
              <a:rPr lang="ru-RU" smtClean="0"/>
              <a:t>08.06.2013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1739-D929-466F-BD19-4A584031F4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2F7F-11E3-4A2A-9544-BBCF8B5971B7}" type="datetimeFigureOut">
              <a:rPr lang="ru-RU" smtClean="0"/>
              <a:t>08.06.2013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1739-D929-466F-BD19-4A584031F4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2F7F-11E3-4A2A-9544-BBCF8B5971B7}" type="datetimeFigureOut">
              <a:rPr lang="ru-RU" smtClean="0"/>
              <a:t>08.06.2013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1739-D929-466F-BD19-4A584031F48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A292F7F-11E3-4A2A-9544-BBCF8B5971B7}" type="datetimeFigureOut">
              <a:rPr lang="ru-RU" smtClean="0"/>
              <a:t>08.06.2013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4271739-D929-466F-BD19-4A584031F48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1"/>
            <a:ext cx="7772400" cy="1224136"/>
          </a:xfrm>
        </p:spPr>
        <p:txBody>
          <a:bodyPr>
            <a:normAutofit/>
          </a:bodyPr>
          <a:lstStyle/>
          <a:p>
            <a:pPr algn="ctr"/>
            <a:r>
              <a:rPr lang="en-US" sz="2000" dirty="0" smtClean="0">
                <a:effectLst/>
              </a:rPr>
              <a:t> </a:t>
            </a:r>
            <a:endParaRPr lang="ru-RU" sz="20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5576" y="836712"/>
            <a:ext cx="6400800" cy="158417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«Организация проектной деятельности педагогов»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220072" y="3933056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Старший воспитатель</a:t>
            </a:r>
          </a:p>
          <a:p>
            <a:r>
              <a:rPr lang="ru-RU" dirty="0" err="1" smtClean="0"/>
              <a:t>Аргеландер</a:t>
            </a:r>
            <a:r>
              <a:rPr lang="ru-RU" dirty="0" smtClean="0"/>
              <a:t> </a:t>
            </a:r>
            <a:r>
              <a:rPr lang="ru-RU" dirty="0" smtClean="0"/>
              <a:t>И.Г.</a:t>
            </a:r>
          </a:p>
          <a:p>
            <a:r>
              <a:rPr lang="ru-RU" dirty="0" smtClean="0"/>
              <a:t>ГБДОУ №73 Калининского района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794158" y="6129889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7163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152127"/>
          </a:xfrm>
        </p:spPr>
        <p:txBody>
          <a:bodyPr/>
          <a:lstStyle/>
          <a:p>
            <a:r>
              <a:rPr lang="ru-RU" dirty="0" smtClean="0">
                <a:effectLst/>
              </a:rPr>
              <a:t>Выводы</a:t>
            </a:r>
            <a:endParaRPr lang="ru-RU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916832"/>
            <a:ext cx="7416824" cy="3312368"/>
          </a:xfrm>
        </p:spPr>
        <p:txBody>
          <a:bodyPr>
            <a:normAutofit/>
          </a:bodyPr>
          <a:lstStyle/>
          <a:p>
            <a:pPr indent="176213" algn="l"/>
            <a:r>
              <a:rPr lang="ru-RU" sz="2500" dirty="0"/>
              <a:t>Проектная деятельность </a:t>
            </a:r>
            <a:r>
              <a:rPr lang="ru-RU" sz="2500" dirty="0" smtClean="0"/>
              <a:t>педагога </a:t>
            </a:r>
            <a:r>
              <a:rPr lang="ru-RU" sz="2500" dirty="0"/>
              <a:t>в современных условиях – это </a:t>
            </a:r>
            <a:r>
              <a:rPr lang="ru-RU" sz="2500" dirty="0" smtClean="0"/>
              <a:t>важная </a:t>
            </a:r>
            <a:r>
              <a:rPr lang="ru-RU" sz="2500" dirty="0"/>
              <a:t>составляющая </a:t>
            </a:r>
            <a:r>
              <a:rPr lang="ru-RU" sz="2500" dirty="0" smtClean="0"/>
              <a:t>учебно-методического процесса, развития </a:t>
            </a:r>
            <a:r>
              <a:rPr lang="ru-RU" sz="2500" dirty="0"/>
              <a:t>творческих </a:t>
            </a:r>
            <a:r>
              <a:rPr lang="ru-RU" sz="2500" dirty="0" smtClean="0"/>
              <a:t>способностей, сплочённой работы коллектива. Успешности </a:t>
            </a:r>
            <a:r>
              <a:rPr lang="ru-RU" sz="2500" dirty="0"/>
              <a:t>проектной деятельности </a:t>
            </a:r>
            <a:r>
              <a:rPr lang="ru-RU" sz="2500" dirty="0" smtClean="0"/>
              <a:t>в значительной степени способствуют использование верных алгоритмов проектирования, а также тесное взаимодействие </a:t>
            </a:r>
            <a:r>
              <a:rPr lang="ru-RU" sz="2500" dirty="0"/>
              <a:t>педагога </a:t>
            </a:r>
            <a:r>
              <a:rPr lang="ru-RU" sz="2500" dirty="0" smtClean="0"/>
              <a:t>и методиста.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294614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152127"/>
          </a:xfrm>
        </p:spPr>
        <p:txBody>
          <a:bodyPr/>
          <a:lstStyle/>
          <a:p>
            <a:r>
              <a:rPr lang="ru-RU" dirty="0" smtClean="0">
                <a:effectLst/>
              </a:rPr>
              <a:t>Литература</a:t>
            </a:r>
            <a:endParaRPr lang="ru-RU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348880"/>
            <a:ext cx="7160840" cy="3024336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/>
              <a:t> </a:t>
            </a:r>
          </a:p>
          <a:p>
            <a:pPr marL="514350" indent="-514350" algn="l">
              <a:buClr>
                <a:schemeClr val="accent2"/>
              </a:buClr>
              <a:buAutoNum type="arabicPeriod"/>
            </a:pPr>
            <a:r>
              <a:rPr lang="ru-RU" sz="10000" dirty="0" err="1" smtClean="0"/>
              <a:t>Атемаскина</a:t>
            </a:r>
            <a:r>
              <a:rPr lang="ru-RU" sz="10000" dirty="0" smtClean="0"/>
              <a:t> Ю.В., </a:t>
            </a:r>
            <a:r>
              <a:rPr lang="ru-RU" sz="10000" dirty="0" err="1" smtClean="0"/>
              <a:t>Богославец</a:t>
            </a:r>
            <a:r>
              <a:rPr lang="ru-RU" sz="10000" dirty="0" smtClean="0"/>
              <a:t> Л.Г. Современные педагогические технологии в ДОУ. Детство-пресс, 2012</a:t>
            </a:r>
            <a:endParaRPr lang="ru-RU" sz="10000" dirty="0"/>
          </a:p>
          <a:p>
            <a:pPr marL="514350" indent="-514350" algn="l">
              <a:buClr>
                <a:schemeClr val="accent2"/>
              </a:buClr>
              <a:buAutoNum type="arabicPeriod"/>
            </a:pPr>
            <a:r>
              <a:rPr lang="ru-RU" sz="10000" dirty="0" err="1" smtClean="0"/>
              <a:t>Веракса</a:t>
            </a:r>
            <a:r>
              <a:rPr lang="ru-RU" sz="10000" dirty="0" smtClean="0"/>
              <a:t> </a:t>
            </a:r>
            <a:r>
              <a:rPr lang="ru-RU" sz="10000" dirty="0"/>
              <a:t>Н.Е., </a:t>
            </a:r>
            <a:r>
              <a:rPr lang="ru-RU" sz="10000" dirty="0" err="1"/>
              <a:t>Веракса</a:t>
            </a:r>
            <a:r>
              <a:rPr lang="ru-RU" sz="10000" dirty="0"/>
              <a:t> А.Н. Проектная деятельность дошкольников. Пособие для педагогов дошкольных учреждений. М.: </a:t>
            </a:r>
            <a:r>
              <a:rPr lang="ru-RU" sz="10000" dirty="0" err="1"/>
              <a:t>Мозайка</a:t>
            </a:r>
            <a:r>
              <a:rPr lang="ru-RU" sz="10000" dirty="0"/>
              <a:t> - Синтез, 2008. </a:t>
            </a:r>
          </a:p>
          <a:p>
            <a:r>
              <a:rPr lang="ru-RU" dirty="0"/>
              <a:t> </a:t>
            </a:r>
          </a:p>
          <a:p>
            <a:r>
              <a:rPr lang="ru-RU" dirty="0" smtClean="0"/>
              <a:t> 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dirty="0" smtClean="0"/>
              <a:t> </a:t>
            </a:r>
            <a:endParaRPr lang="ru-RU" dirty="0"/>
          </a:p>
          <a:p>
            <a:r>
              <a:rPr lang="ru-RU" dirty="0" smtClean="0"/>
              <a:t> 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dirty="0" smtClean="0"/>
              <a:t> 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dirty="0" smtClean="0"/>
              <a:t> </a:t>
            </a:r>
            <a:endParaRPr lang="ru-RU" dirty="0"/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0506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692696"/>
            <a:ext cx="7772400" cy="1080120"/>
          </a:xfrm>
        </p:spPr>
        <p:txBody>
          <a:bodyPr/>
          <a:lstStyle/>
          <a:p>
            <a:r>
              <a:rPr lang="ru-RU" dirty="0" smtClean="0">
                <a:effectLst/>
              </a:rPr>
              <a:t>Содержание</a:t>
            </a:r>
            <a:endParaRPr lang="ru-RU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2276872"/>
            <a:ext cx="6400800" cy="3240360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ru-RU" dirty="0" smtClean="0"/>
              <a:t>Актуальность проблемы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Задачи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Этапы решения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Выводы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Литература</a:t>
            </a:r>
          </a:p>
          <a:p>
            <a:pPr marL="514350" indent="-514350" algn="l">
              <a:buAutoNum type="arabicPeriod"/>
            </a:pPr>
            <a:endParaRPr lang="ru-RU" dirty="0" smtClean="0"/>
          </a:p>
          <a:p>
            <a:pPr marL="514350" indent="-514350" algn="l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8616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620688"/>
            <a:ext cx="7772400" cy="938535"/>
          </a:xfrm>
        </p:spPr>
        <p:txBody>
          <a:bodyPr/>
          <a:lstStyle/>
          <a:p>
            <a:r>
              <a:rPr lang="ru-RU" dirty="0">
                <a:effectLst/>
              </a:rPr>
              <a:t>Актуальность </a:t>
            </a:r>
            <a:r>
              <a:rPr lang="ru-RU" dirty="0" smtClean="0">
                <a:effectLst/>
              </a:rPr>
              <a:t>проблемы</a:t>
            </a:r>
            <a:endParaRPr lang="ru-RU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2060848"/>
            <a:ext cx="6400800" cy="396044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2700" u="sng" dirty="0" smtClean="0"/>
              <a:t>Педагогическое проектирование </a:t>
            </a:r>
            <a:r>
              <a:rPr lang="ru-RU" sz="2700" dirty="0" smtClean="0"/>
              <a:t>– это предварительная разработка основных деталей предстоящей деятельности педагогов и детей. </a:t>
            </a:r>
          </a:p>
          <a:p>
            <a:pPr algn="l"/>
            <a:r>
              <a:rPr lang="ru-RU" sz="2700" u="sng" dirty="0" smtClean="0"/>
              <a:t>Педагогический проект </a:t>
            </a:r>
            <a:r>
              <a:rPr lang="ru-RU" sz="2700" dirty="0" smtClean="0"/>
              <a:t>– это система планируемых и реализуемых действий, необходимых условий и средств для достижения определенных целей, которые зависят от приоритетных педагогических ценностей.</a:t>
            </a:r>
            <a:endParaRPr lang="ru-RU" sz="2700" dirty="0"/>
          </a:p>
          <a:p>
            <a:pPr algn="l"/>
            <a:r>
              <a:rPr lang="ru-RU" sz="2700" dirty="0" smtClean="0"/>
              <a:t>Проектирование позволяет </a:t>
            </a:r>
            <a:r>
              <a:rPr lang="ru-RU" sz="2700" u="sng" dirty="0" smtClean="0"/>
              <a:t>оптимизировать</a:t>
            </a:r>
            <a:r>
              <a:rPr lang="ru-RU" sz="2700" dirty="0" smtClean="0"/>
              <a:t> деятельность педагогов.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7776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48680"/>
            <a:ext cx="7772400" cy="792087"/>
          </a:xfrm>
          <a:effectLst/>
        </p:spPr>
        <p:txBody>
          <a:bodyPr/>
          <a:lstStyle/>
          <a:p>
            <a:r>
              <a:rPr lang="ru-RU" dirty="0">
                <a:effectLst/>
              </a:rPr>
              <a:t>Актуальность проблемы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420888"/>
            <a:ext cx="8280920" cy="3888432"/>
          </a:xfrm>
        </p:spPr>
        <p:txBody>
          <a:bodyPr>
            <a:noAutofit/>
          </a:bodyPr>
          <a:lstStyle/>
          <a:p>
            <a:pPr algn="l"/>
            <a:r>
              <a:rPr lang="ru-RU" sz="2500" dirty="0" smtClean="0"/>
              <a:t>Проектирование, </a:t>
            </a:r>
            <a:r>
              <a:rPr lang="ru-RU" sz="2500" dirty="0"/>
              <a:t>как творческий вид деятельности педагогов, позволяет достаточно точно </a:t>
            </a:r>
            <a:r>
              <a:rPr lang="ru-RU" sz="2500" u="sng" dirty="0"/>
              <a:t>сформулировать</a:t>
            </a:r>
            <a:r>
              <a:rPr lang="ru-RU" sz="2500" dirty="0"/>
              <a:t> цели, задачи предстоящей деятельности, </a:t>
            </a:r>
            <a:r>
              <a:rPr lang="ru-RU" sz="2500" u="sng" dirty="0"/>
              <a:t>проанализировать и систематизировать </a:t>
            </a:r>
            <a:r>
              <a:rPr lang="ru-RU" sz="2500" dirty="0"/>
              <a:t>совокупность наличных и необходимых средств, обеспечивающих оптимальные пути достижения желаемого результата, а самое главное - </a:t>
            </a:r>
            <a:r>
              <a:rPr lang="ru-RU" sz="2500" u="sng" dirty="0"/>
              <a:t>раскрывают возможности </a:t>
            </a:r>
            <a:r>
              <a:rPr lang="ru-RU" sz="2500" dirty="0"/>
              <a:t>для педагогического творчества, принятия педагогами субъектной позиции по отношению к осуществляемой деятельности.</a:t>
            </a:r>
          </a:p>
          <a:p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3046529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620688"/>
            <a:ext cx="7772400" cy="936104"/>
          </a:xfrm>
        </p:spPr>
        <p:txBody>
          <a:bodyPr/>
          <a:lstStyle/>
          <a:p>
            <a:r>
              <a:rPr lang="ru-RU" dirty="0">
                <a:effectLst/>
              </a:rPr>
              <a:t>Актуальность </a:t>
            </a:r>
            <a:r>
              <a:rPr lang="ru-RU" dirty="0" smtClean="0">
                <a:effectLst/>
              </a:rPr>
              <a:t>проблемы</a:t>
            </a:r>
            <a:endParaRPr lang="ru-RU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348880"/>
            <a:ext cx="6400800" cy="2857872"/>
          </a:xfrm>
        </p:spPr>
        <p:txBody>
          <a:bodyPr>
            <a:noAutofit/>
          </a:bodyPr>
          <a:lstStyle/>
          <a:p>
            <a:pPr algn="l"/>
            <a:r>
              <a:rPr lang="ru-RU" sz="2500" dirty="0" smtClean="0"/>
              <a:t>Необходимость в проектировании возникает:</a:t>
            </a:r>
          </a:p>
          <a:p>
            <a:pPr marL="457200" indent="-457200" algn="l">
              <a:buClr>
                <a:schemeClr val="accent2"/>
              </a:buClr>
              <a:buSzPct val="100000"/>
              <a:buFontTx/>
              <a:buChar char="-"/>
            </a:pPr>
            <a:r>
              <a:rPr lang="ru-RU" sz="2500" dirty="0" smtClean="0"/>
              <a:t>В проблемных ситуациях, требующих особого подхода;</a:t>
            </a:r>
          </a:p>
          <a:p>
            <a:pPr marL="457200" indent="-457200" algn="l">
              <a:buClr>
                <a:schemeClr val="accent2"/>
              </a:buClr>
              <a:buSzPct val="100000"/>
              <a:buFontTx/>
              <a:buChar char="-"/>
            </a:pPr>
            <a:r>
              <a:rPr lang="ru-RU" sz="2500" dirty="0" smtClean="0"/>
              <a:t>При масштабных изменениях в учебном процессе;</a:t>
            </a:r>
          </a:p>
          <a:p>
            <a:pPr marL="457200" indent="-457200" algn="l">
              <a:buClr>
                <a:schemeClr val="accent2"/>
              </a:buClr>
              <a:buSzPct val="100000"/>
              <a:buFontTx/>
              <a:buChar char="-"/>
            </a:pPr>
            <a:r>
              <a:rPr lang="ru-RU" sz="2500" dirty="0" smtClean="0"/>
              <a:t>В ситуациях высокой неопределенности.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431395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692696"/>
            <a:ext cx="5832648" cy="792088"/>
          </a:xfrm>
        </p:spPr>
        <p:txBody>
          <a:bodyPr/>
          <a:lstStyle/>
          <a:p>
            <a:r>
              <a:rPr lang="ru-RU" dirty="0" smtClean="0">
                <a:effectLst/>
              </a:rPr>
              <a:t>Задачи</a:t>
            </a:r>
            <a:endParaRPr lang="ru-RU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060848"/>
            <a:ext cx="6400800" cy="2929880"/>
          </a:xfrm>
        </p:spPr>
        <p:txBody>
          <a:bodyPr>
            <a:normAutofit/>
          </a:bodyPr>
          <a:lstStyle/>
          <a:p>
            <a:pPr marL="514350" indent="-514350" algn="l">
              <a:buClr>
                <a:schemeClr val="accent2"/>
              </a:buClr>
              <a:buFont typeface="+mj-lt"/>
              <a:buAutoNum type="arabicPeriod"/>
            </a:pPr>
            <a:r>
              <a:rPr lang="ru-RU" sz="2500" dirty="0" smtClean="0"/>
              <a:t>Постановка цели.</a:t>
            </a:r>
          </a:p>
          <a:p>
            <a:pPr marL="514350" indent="-514350" algn="l">
              <a:buClr>
                <a:schemeClr val="accent2"/>
              </a:buClr>
              <a:buFont typeface="+mj-lt"/>
              <a:buAutoNum type="arabicPeriod"/>
            </a:pPr>
            <a:r>
              <a:rPr lang="ru-RU" sz="2500" dirty="0" smtClean="0"/>
              <a:t>Выбор объекта педагогического проектирования.</a:t>
            </a:r>
          </a:p>
          <a:p>
            <a:pPr marL="514350" indent="-514350" algn="l">
              <a:buClr>
                <a:schemeClr val="accent2"/>
              </a:buClr>
              <a:buFont typeface="+mj-lt"/>
              <a:buAutoNum type="arabicPeriod"/>
            </a:pPr>
            <a:r>
              <a:rPr lang="ru-RU" sz="2500" dirty="0" smtClean="0"/>
              <a:t>Определение форм проектирования.</a:t>
            </a:r>
          </a:p>
          <a:p>
            <a:pPr marL="514350" indent="-514350" algn="l">
              <a:buClr>
                <a:schemeClr val="accent2"/>
              </a:buClr>
              <a:buFont typeface="+mj-lt"/>
              <a:buAutoNum type="arabicPeriod"/>
            </a:pPr>
            <a:r>
              <a:rPr lang="ru-RU" sz="2500" dirty="0" smtClean="0"/>
              <a:t>Разработка проекта.</a:t>
            </a:r>
          </a:p>
          <a:p>
            <a:pPr marL="514350" indent="-514350" algn="l">
              <a:buClr>
                <a:schemeClr val="accent2"/>
              </a:buClr>
              <a:buFont typeface="+mj-lt"/>
              <a:buAutoNum type="arabicPeriod"/>
            </a:pPr>
            <a:r>
              <a:rPr lang="ru-RU" sz="2500" dirty="0" smtClean="0"/>
              <a:t>Проверка качества проекта.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1366447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620688"/>
            <a:ext cx="7772400" cy="1008111"/>
          </a:xfrm>
        </p:spPr>
        <p:txBody>
          <a:bodyPr/>
          <a:lstStyle/>
          <a:p>
            <a:r>
              <a:rPr lang="ru-RU" dirty="0" smtClean="0">
                <a:effectLst/>
              </a:rPr>
              <a:t>Этапы решения</a:t>
            </a:r>
            <a:endParaRPr lang="ru-RU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2204864"/>
            <a:ext cx="7232848" cy="3384376"/>
          </a:xfrm>
        </p:spPr>
        <p:txBody>
          <a:bodyPr>
            <a:normAutofit fontScale="92500" lnSpcReduction="20000"/>
          </a:bodyPr>
          <a:lstStyle/>
          <a:p>
            <a:pPr marL="514350" indent="-514350" algn="l">
              <a:buClr>
                <a:schemeClr val="accent2"/>
              </a:buClr>
              <a:buSzPct val="100000"/>
              <a:buAutoNum type="arabicPeriod"/>
            </a:pPr>
            <a:r>
              <a:rPr lang="ru-RU" sz="2900" dirty="0" smtClean="0"/>
              <a:t>Подготовительная работа:</a:t>
            </a:r>
          </a:p>
          <a:p>
            <a:pPr marL="536575" indent="-263525" algn="l">
              <a:buClr>
                <a:schemeClr val="accent2"/>
              </a:buClr>
              <a:buSzPct val="100000"/>
              <a:buFontTx/>
              <a:buChar char="-"/>
            </a:pPr>
            <a:r>
              <a:rPr lang="ru-RU" sz="2700" dirty="0" smtClean="0"/>
              <a:t>Анализ объекта проектирования;</a:t>
            </a:r>
          </a:p>
          <a:p>
            <a:pPr marL="536575" indent="-263525" algn="l">
              <a:buClr>
                <a:schemeClr val="accent2"/>
              </a:buClr>
              <a:buSzPct val="100000"/>
              <a:buFontTx/>
              <a:buChar char="-"/>
            </a:pPr>
            <a:r>
              <a:rPr lang="ru-RU" sz="2700" dirty="0" smtClean="0"/>
              <a:t>Выбор формы;</a:t>
            </a:r>
          </a:p>
          <a:p>
            <a:pPr marL="536575" indent="-263525" algn="l">
              <a:buClr>
                <a:schemeClr val="accent2"/>
              </a:buClr>
              <a:buSzPct val="100000"/>
              <a:buFontTx/>
              <a:buChar char="-"/>
            </a:pPr>
            <a:r>
              <a:rPr lang="ru-RU" sz="2700" dirty="0" smtClean="0"/>
              <a:t>Теоретическое обеспечение проектирования;</a:t>
            </a:r>
          </a:p>
          <a:p>
            <a:pPr marL="536575" indent="-263525" algn="l">
              <a:buClr>
                <a:schemeClr val="accent2"/>
              </a:buClr>
              <a:buSzPct val="100000"/>
              <a:buFontTx/>
              <a:buChar char="-"/>
            </a:pPr>
            <a:r>
              <a:rPr lang="ru-RU" sz="2700" dirty="0" smtClean="0"/>
              <a:t>Методическое обеспечение;</a:t>
            </a:r>
          </a:p>
          <a:p>
            <a:pPr marL="536575" indent="-263525" algn="l">
              <a:buClr>
                <a:schemeClr val="accent2"/>
              </a:buClr>
              <a:buSzPct val="100000"/>
              <a:buFontTx/>
              <a:buChar char="-"/>
            </a:pPr>
            <a:r>
              <a:rPr lang="ru-RU" sz="2700" dirty="0" smtClean="0"/>
              <a:t>Пространственно-временное обеспечение;</a:t>
            </a:r>
          </a:p>
          <a:p>
            <a:pPr marL="536575" indent="-263525" algn="l">
              <a:buClr>
                <a:schemeClr val="accent2"/>
              </a:buClr>
              <a:buSzPct val="100000"/>
              <a:buFontTx/>
              <a:buChar char="-"/>
            </a:pPr>
            <a:r>
              <a:rPr lang="ru-RU" sz="2700" dirty="0" smtClean="0"/>
              <a:t>Материально-техническое;</a:t>
            </a:r>
          </a:p>
          <a:p>
            <a:pPr marL="536575" indent="-263525" algn="l">
              <a:buClr>
                <a:schemeClr val="accent2"/>
              </a:buClr>
              <a:buSzPct val="100000"/>
              <a:buFontTx/>
              <a:buChar char="-"/>
            </a:pPr>
            <a:r>
              <a:rPr lang="ru-RU" sz="2700" dirty="0" smtClean="0"/>
              <a:t>Правовое.</a:t>
            </a:r>
          </a:p>
          <a:p>
            <a:pPr marL="457200" indent="-45720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4692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620688"/>
            <a:ext cx="7772400" cy="864095"/>
          </a:xfrm>
        </p:spPr>
        <p:txBody>
          <a:bodyPr/>
          <a:lstStyle/>
          <a:p>
            <a:r>
              <a:rPr lang="ru-RU" dirty="0">
                <a:effectLst/>
              </a:rPr>
              <a:t>Этапы решения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988840"/>
            <a:ext cx="7272808" cy="3073896"/>
          </a:xfrm>
        </p:spPr>
        <p:txBody>
          <a:bodyPr>
            <a:normAutofit/>
          </a:bodyPr>
          <a:lstStyle/>
          <a:p>
            <a:pPr algn="l"/>
            <a:r>
              <a:rPr lang="ru-RU" sz="2700" dirty="0" smtClean="0">
                <a:solidFill>
                  <a:schemeClr val="accent2"/>
                </a:solidFill>
              </a:rPr>
              <a:t>2. </a:t>
            </a:r>
            <a:r>
              <a:rPr lang="ru-RU" sz="2700" dirty="0" smtClean="0"/>
              <a:t>Разработка проекта:</a:t>
            </a:r>
            <a:endParaRPr lang="ru-RU" sz="2700" dirty="0"/>
          </a:p>
          <a:p>
            <a:pPr marL="536575" indent="-263525" algn="l">
              <a:buClr>
                <a:schemeClr val="accent2"/>
              </a:buClr>
              <a:buFontTx/>
              <a:buChar char="-"/>
            </a:pPr>
            <a:r>
              <a:rPr lang="ru-RU" sz="2500" dirty="0"/>
              <a:t>Выбор системообразующего </a:t>
            </a:r>
            <a:r>
              <a:rPr lang="ru-RU" sz="2500" dirty="0" smtClean="0"/>
              <a:t>фактора;</a:t>
            </a:r>
            <a:endParaRPr lang="ru-RU" sz="2500" dirty="0"/>
          </a:p>
          <a:p>
            <a:pPr marL="536575" indent="-263525" algn="l">
              <a:buClr>
                <a:schemeClr val="accent2"/>
              </a:buClr>
              <a:buFontTx/>
              <a:buChar char="-"/>
            </a:pPr>
            <a:r>
              <a:rPr lang="ru-RU" sz="2500" dirty="0"/>
              <a:t>Установление связей и </a:t>
            </a:r>
            <a:r>
              <a:rPr lang="ru-RU" sz="2500" dirty="0" smtClean="0"/>
              <a:t>зависимостей компонентов;</a:t>
            </a:r>
          </a:p>
          <a:p>
            <a:pPr marL="536575" indent="-263525" algn="l">
              <a:buClr>
                <a:schemeClr val="accent2"/>
              </a:buClr>
              <a:buFontTx/>
              <a:buChar char="-"/>
            </a:pPr>
            <a:r>
              <a:rPr lang="ru-RU" sz="2500" dirty="0" smtClean="0"/>
              <a:t>Написание документа.</a:t>
            </a:r>
            <a:endParaRPr lang="ru-RU" sz="25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4769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620688"/>
            <a:ext cx="7772400" cy="792087"/>
          </a:xfrm>
        </p:spPr>
        <p:txBody>
          <a:bodyPr/>
          <a:lstStyle/>
          <a:p>
            <a:r>
              <a:rPr lang="ru-RU" dirty="0">
                <a:effectLst/>
              </a:rPr>
              <a:t>Этапы решения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060848"/>
            <a:ext cx="7624936" cy="3096344"/>
          </a:xfrm>
        </p:spPr>
        <p:txBody>
          <a:bodyPr>
            <a:normAutofit/>
          </a:bodyPr>
          <a:lstStyle/>
          <a:p>
            <a:pPr algn="l"/>
            <a:r>
              <a:rPr lang="ru-RU" sz="2700" dirty="0" smtClean="0">
                <a:solidFill>
                  <a:schemeClr val="accent2"/>
                </a:solidFill>
              </a:rPr>
              <a:t>3. </a:t>
            </a:r>
            <a:r>
              <a:rPr lang="ru-RU" sz="2700" dirty="0" smtClean="0"/>
              <a:t>Проверка качества проекта:</a:t>
            </a:r>
          </a:p>
          <a:p>
            <a:pPr marL="536575" indent="-263525" algn="l">
              <a:buClr>
                <a:schemeClr val="accent2"/>
              </a:buClr>
              <a:buSzPct val="100000"/>
              <a:buFontTx/>
              <a:buChar char="-"/>
            </a:pPr>
            <a:r>
              <a:rPr lang="ru-RU" sz="2500" dirty="0" smtClean="0"/>
              <a:t>Мысленное экспериментирование применения проекта;</a:t>
            </a:r>
          </a:p>
          <a:p>
            <a:pPr marL="536575" indent="-263525" algn="l">
              <a:buClr>
                <a:schemeClr val="accent2"/>
              </a:buClr>
              <a:buSzPct val="100000"/>
              <a:buFontTx/>
              <a:buChar char="-"/>
            </a:pPr>
            <a:r>
              <a:rPr lang="ru-RU" sz="2500" dirty="0" smtClean="0"/>
              <a:t>Экспертная оценка проекта;</a:t>
            </a:r>
          </a:p>
          <a:p>
            <a:pPr marL="536575" indent="-263525" algn="l">
              <a:buClr>
                <a:schemeClr val="accent2"/>
              </a:buClr>
              <a:buSzPct val="100000"/>
              <a:buFontTx/>
              <a:buChar char="-"/>
            </a:pPr>
            <a:r>
              <a:rPr lang="ru-RU" sz="2500" dirty="0" smtClean="0"/>
              <a:t>Корректировка проекта;</a:t>
            </a:r>
          </a:p>
          <a:p>
            <a:pPr marL="536575" indent="-263525" algn="l">
              <a:buClr>
                <a:schemeClr val="accent2"/>
              </a:buClr>
              <a:buSzPct val="100000"/>
              <a:buFontTx/>
              <a:buChar char="-"/>
            </a:pPr>
            <a:r>
              <a:rPr lang="ru-RU" sz="2500" dirty="0" smtClean="0"/>
              <a:t>Принятие решения об использовании проекта.</a:t>
            </a:r>
          </a:p>
          <a:p>
            <a:pPr marL="457200" indent="-457200" algn="l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07856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126</TotalTime>
  <Words>292</Words>
  <Application>Microsoft Office PowerPoint</Application>
  <PresentationFormat>Экран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 </vt:lpstr>
      <vt:lpstr>Содержание</vt:lpstr>
      <vt:lpstr>Актуальность проблемы</vt:lpstr>
      <vt:lpstr>Актуальность проблемы</vt:lpstr>
      <vt:lpstr>Актуальность проблемы</vt:lpstr>
      <vt:lpstr>Задачи</vt:lpstr>
      <vt:lpstr>Этапы решения</vt:lpstr>
      <vt:lpstr>Этапы решения</vt:lpstr>
      <vt:lpstr>Этапы решения</vt:lpstr>
      <vt:lpstr>Выводы</vt:lpstr>
      <vt:lpstr>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Санкт-Петербургская академия постдипломного педагогического образования </dc:title>
  <dc:creator>Юзер</dc:creator>
  <cp:lastModifiedBy>Юзер</cp:lastModifiedBy>
  <cp:revision>21</cp:revision>
  <dcterms:created xsi:type="dcterms:W3CDTF">2012-11-20T19:15:15Z</dcterms:created>
  <dcterms:modified xsi:type="dcterms:W3CDTF">2013-06-08T19:30:40Z</dcterms:modified>
</cp:coreProperties>
</file>