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6" r:id="rId2"/>
    <p:sldId id="327" r:id="rId3"/>
    <p:sldId id="287" r:id="rId4"/>
    <p:sldId id="289" r:id="rId5"/>
    <p:sldId id="291" r:id="rId6"/>
    <p:sldId id="315" r:id="rId7"/>
    <p:sldId id="323" r:id="rId8"/>
    <p:sldId id="262" r:id="rId9"/>
    <p:sldId id="307" r:id="rId10"/>
    <p:sldId id="320" r:id="rId11"/>
    <p:sldId id="324" r:id="rId12"/>
    <p:sldId id="321" r:id="rId13"/>
    <p:sldId id="322" r:id="rId14"/>
    <p:sldId id="293" r:id="rId15"/>
    <p:sldId id="308" r:id="rId16"/>
    <p:sldId id="319" r:id="rId17"/>
    <p:sldId id="316" r:id="rId18"/>
    <p:sldId id="314" r:id="rId19"/>
    <p:sldId id="295" r:id="rId20"/>
    <p:sldId id="297" r:id="rId21"/>
    <p:sldId id="300" r:id="rId22"/>
    <p:sldId id="266" r:id="rId23"/>
    <p:sldId id="270" r:id="rId24"/>
    <p:sldId id="271" r:id="rId25"/>
    <p:sldId id="274" r:id="rId26"/>
    <p:sldId id="276" r:id="rId27"/>
    <p:sldId id="275" r:id="rId28"/>
    <p:sldId id="277" r:id="rId29"/>
    <p:sldId id="325" r:id="rId30"/>
    <p:sldId id="298" r:id="rId31"/>
    <p:sldId id="285" r:id="rId32"/>
    <p:sldId id="309" r:id="rId33"/>
    <p:sldId id="310" r:id="rId34"/>
    <p:sldId id="311" r:id="rId35"/>
    <p:sldId id="312" r:id="rId36"/>
    <p:sldId id="326" r:id="rId37"/>
    <p:sldId id="313" r:id="rId38"/>
    <p:sldId id="317" r:id="rId39"/>
    <p:sldId id="318" r:id="rId40"/>
    <p:sldId id="303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6461" autoAdjust="0"/>
  </p:normalViewPr>
  <p:slideViewPr>
    <p:cSldViewPr>
      <p:cViewPr varScale="1">
        <p:scale>
          <a:sx n="100" d="100"/>
          <a:sy n="100" d="100"/>
        </p:scale>
        <p:origin x="-19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588B95-BB42-4A7A-BC6E-A5FF0D1B8273}" type="datetimeFigureOut">
              <a:rPr lang="ru-RU" smtClean="0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6A5C-5CD4-492E-AF2E-5EADE94E7E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EDDFE8-EDFA-495A-899E-425735A42CCD}" type="datetimeFigureOut">
              <a:rPr lang="ru-RU" smtClean="0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843CF-8A03-4DF3-B9EC-5448332895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60925B-D5CE-4AA7-A828-8F4ED7A464F2}" type="datetimeFigureOut">
              <a:rPr lang="ru-RU" smtClean="0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6CD99-8122-4332-843F-592FC17626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634310-FBEA-4EBF-8D41-1BC2E0E8D35B}" type="datetimeFigureOut">
              <a:rPr lang="ru-RU" smtClean="0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A5465-5B8E-4FC6-9ECD-5330E2D8F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3E0AEC-687E-4EB9-8EDD-A0F63F0EFCA3}" type="datetimeFigureOut">
              <a:rPr lang="ru-RU" smtClean="0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2B00A-CC5A-44FD-A14D-5F6BD59566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52DC32-1817-4117-B92F-4C782A659878}" type="datetimeFigureOut">
              <a:rPr lang="ru-RU" smtClean="0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B44F9-224A-4D97-9B45-31454A887D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35AB07-31D1-48FA-98EB-96BE53DD7CDA}" type="datetimeFigureOut">
              <a:rPr lang="ru-RU" smtClean="0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E28337-660C-44CA-AF01-EDEC619459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0B63AD-3C73-4514-8436-93DB0FD5C864}" type="datetimeFigureOut">
              <a:rPr lang="ru-RU" smtClean="0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6661D-D06D-4B54-80F1-7232042E95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95F76-6B2B-4FFC-BFEB-AD35A1DACD6D}" type="datetimeFigureOut">
              <a:rPr lang="ru-RU" smtClean="0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CE0967-744C-4066-85A1-42B4627ABD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293454-1768-4F03-A89C-486FDD0A9B9C}" type="datetimeFigureOut">
              <a:rPr lang="ru-RU" smtClean="0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EEBE4-6447-4AF9-9F8A-A907F1D0AD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066C34-2D7B-4E52-9545-BFFE7A755590}" type="datetimeFigureOut">
              <a:rPr lang="ru-RU" smtClean="0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38E1B40-707F-4449-8EE2-86DD3929C2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4E9AF4A-1CB6-4E26-9BCF-E475D4BC1B04}" type="datetimeFigureOut">
              <a:rPr lang="ru-RU" smtClean="0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12CDDBC-5ECB-4CD3-BA04-B471A91E9C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727058"/>
          </a:xfrm>
        </p:spPr>
        <p:txBody>
          <a:bodyPr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Проект: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выращивание лука.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1643042" y="5643578"/>
            <a:ext cx="6643734" cy="78581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Участники проекта: воспитатель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Видикова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Е.Н., специалисты и дети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средне-старшей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группы,  ГБДОУ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/с № 115, г.С-Петербург.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2013 г.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1249986565_145_large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92020" y="1124744"/>
            <a:ext cx="8184629" cy="439248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3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91855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Восприятие глубины пространства на занятиях  учителя-дефектолога с использованием сказки «</a:t>
            </a:r>
            <a:r>
              <a:rPr lang="ru-RU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Чиполлино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b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 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214555"/>
            <a:ext cx="85725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</a:p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chemeClr val="tx2"/>
                </a:solidFill>
              </a:rPr>
              <a:t>Учить детей практическому распознаванию пространственных отношений среди 5-6 предметов, удалённых друг от друга. </a:t>
            </a:r>
          </a:p>
          <a:p>
            <a:pPr algn="ctr">
              <a:buFont typeface="Wingdings" pitchFamily="2" charset="2"/>
              <a:buChar char="Ø"/>
            </a:pPr>
            <a:endParaRPr lang="ru-RU" b="1" dirty="0" smtClean="0">
              <a:solidFill>
                <a:schemeClr val="tx2"/>
              </a:solidFill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Формировать  пространственное восприятие и понимание пространственных признаков: впереди, сзади, рядом, между, справа, слева, вверху, в середине, около. </a:t>
            </a:r>
          </a:p>
          <a:p>
            <a:pPr algn="ctr">
              <a:buFont typeface="Wingdings" pitchFamily="2" charset="2"/>
              <a:buChar char="Ø"/>
            </a:pPr>
            <a:endParaRPr lang="ru-RU" b="1" dirty="0" smtClean="0">
              <a:solidFill>
                <a:schemeClr val="tx2"/>
              </a:solidFill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Упражнять в воспроизведении предметов по образцу рисунка с перекрытием одного предмета другим с помощью  трафаретов.</a:t>
            </a:r>
          </a:p>
          <a:p>
            <a:pPr algn="ctr"/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5" descr="P106072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1142984"/>
            <a:ext cx="4281518" cy="4509310"/>
          </a:xfrm>
        </p:spPr>
      </p:pic>
      <p:pic>
        <p:nvPicPr>
          <p:cNvPr id="6" name="Содержимое 36" descr="P1060727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1142984"/>
            <a:ext cx="4210080" cy="45093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357430"/>
            <a:ext cx="7772400" cy="42862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лексико-грамматического строя в дидактических играх  на занятиях учителя –логопеда. </a:t>
            </a:r>
            <a:br>
              <a:rPr lang="ru-RU" sz="3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 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571472" y="2643182"/>
            <a:ext cx="7772400" cy="150971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Расширение словаря детей: введение в активную речь имен существительных (севок, луковица, корни, шелуха, перья лука); глаголов (сажать, ухаживать, поливать, появляться, срезать, кушать); прилагательных (большой, маленький, вытянутый, круглый, красный, белый, фиолетовый, желтый, зеленый, горький, полезный).</a:t>
            </a:r>
            <a:br>
              <a:rPr lang="ru-RU" sz="1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Формирование лексико-грамматического строя речи: образование множественного числа существительных.</a:t>
            </a:r>
            <a:br>
              <a:rPr lang="ru-RU" sz="1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Развитие мелкой моторики.</a:t>
            </a:r>
            <a:br>
              <a:rPr lang="ru-RU" sz="1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endParaRPr lang="ru-RU" sz="1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4" descr="P106073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1142984"/>
            <a:ext cx="4281518" cy="4438544"/>
          </a:xfrm>
        </p:spPr>
      </p:pic>
      <p:pic>
        <p:nvPicPr>
          <p:cNvPr id="10" name="Содержимое 5" descr="P1060739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572000" y="1142984"/>
            <a:ext cx="4429156" cy="45093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14563" y="285750"/>
            <a:ext cx="4786312" cy="10715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2 этап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подготовительный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14612" y="1844675"/>
            <a:ext cx="3929089" cy="9286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Игры и игровые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упражнения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14612" y="3068638"/>
            <a:ext cx="3929090" cy="1223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Беседа «Что нужно для растений» и рассматривание предметов - помощников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86050" y="4572008"/>
            <a:ext cx="3857651" cy="10001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Художественное </a:t>
            </a:r>
            <a:r>
              <a:rPr lang="ru-RU" sz="2000" b="1" dirty="0" smtClean="0">
                <a:solidFill>
                  <a:srgbClr val="002060"/>
                </a:solidFill>
              </a:rPr>
              <a:t> творчество </a:t>
            </a:r>
            <a:r>
              <a:rPr lang="ru-RU" sz="2000" b="1" dirty="0">
                <a:solidFill>
                  <a:srgbClr val="002060"/>
                </a:solidFill>
              </a:rPr>
              <a:t>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и игровые упражнения. «Собери картинку».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30314_18402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6222" y="2000240"/>
            <a:ext cx="4381166" cy="4286280"/>
          </a:xfrm>
        </p:spPr>
      </p:pic>
      <p:pic>
        <p:nvPicPr>
          <p:cNvPr id="8" name="Содержимое 7" descr="20130315_07433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5025" y="2000240"/>
            <a:ext cx="4382226" cy="42862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«Собери растение по частям».</a:t>
            </a:r>
            <a:endParaRPr lang="ru-R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20130528_15444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285720" y="1571612"/>
            <a:ext cx="4140230" cy="4214842"/>
          </a:xfrm>
        </p:spPr>
      </p:pic>
      <p:pic>
        <p:nvPicPr>
          <p:cNvPr id="8" name="Содержимое 7" descr="20130528_154540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5025" y="1500174"/>
            <a:ext cx="4356131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Рисуем героя луковичку 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Чиполлино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20130430_13450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357422" y="1935163"/>
            <a:ext cx="4286280" cy="47085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Беседа о том, что нужно для растений.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20130305_09061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00100" y="1935163"/>
            <a:ext cx="7215238" cy="47799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1430">
                  <a:solidFill>
                    <a:srgbClr val="00206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Рассматривание предметов – помощников.</a:t>
            </a:r>
            <a:endParaRPr lang="ru-RU" b="1" dirty="0">
              <a:ln w="11430">
                <a:solidFill>
                  <a:srgbClr val="00206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Содержимое 10" descr="20130305_09534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225242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 проекта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/>
              <a:t>расширять знания детей о способах и условиях выращивания зеленого лука, о влиянии солнечного света на рост растения. Формировать экологическую воспитанность дошкольников, активизировать </a:t>
            </a:r>
            <a:r>
              <a:rPr lang="ru-RU" sz="2000" dirty="0" err="1" smtClean="0"/>
              <a:t>мыслительно</a:t>
            </a:r>
            <a:r>
              <a:rPr lang="ru-RU" sz="2000" dirty="0" smtClean="0"/>
              <a:t> – поисковую деятельность детей.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</a:t>
            </a:r>
            <a:r>
              <a:rPr lang="ru-RU" sz="1800" dirty="0" smtClean="0"/>
              <a:t>: </a:t>
            </a:r>
            <a:r>
              <a:rPr lang="ru-RU" sz="2000" dirty="0" smtClean="0"/>
              <a:t>развитие мышления, воображения детей, умения наблюдать, сравнивать, обобщать результаты наблюдений; формирование представлений о строении, развитии растений, их связи с различными факторами окружающей среды, значении в жизни человека. Формирование бережного, эмоционального отношения к природе, желания заботиться о растениях, ответственности за порученное дело.</a:t>
            </a:r>
            <a:br>
              <a:rPr lang="ru-RU" sz="20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 проекта</a:t>
            </a:r>
            <a:r>
              <a:rPr lang="ru-RU" sz="2000" b="1" dirty="0" smtClean="0"/>
              <a:t>: </a:t>
            </a:r>
            <a:r>
              <a:rPr lang="ru-RU" sz="2000" dirty="0" smtClean="0"/>
              <a:t>краткосрочный, информационно-исследовательский.</a:t>
            </a:r>
            <a:br>
              <a:rPr lang="ru-RU" sz="2000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реализации: </a:t>
            </a:r>
            <a:r>
              <a:rPr lang="ru-RU" sz="2000" dirty="0" smtClean="0"/>
              <a:t>март</a:t>
            </a:r>
            <a:br>
              <a:rPr lang="ru-RU" sz="2000" dirty="0" smtClean="0"/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71750" y="357188"/>
            <a:ext cx="4000500" cy="10715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3 этап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реализация проекта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625" y="1785926"/>
            <a:ext cx="3714750" cy="1714511"/>
          </a:xfrm>
          <a:prstGeom prst="roundRect">
            <a:avLst>
              <a:gd name="adj" fmla="val 7703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Непосредственно организованная деятельность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«Посадка </a:t>
            </a:r>
            <a:r>
              <a:rPr lang="ru-RU" sz="2000" b="1" dirty="0" smtClean="0">
                <a:solidFill>
                  <a:srgbClr val="002060"/>
                </a:solidFill>
              </a:rPr>
              <a:t>лука-севка»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625" y="1785926"/>
            <a:ext cx="3714750" cy="171451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Наблюдение за появлением </a:t>
            </a:r>
            <a:r>
              <a:rPr lang="ru-RU" sz="2000" b="1" dirty="0" smtClean="0">
                <a:solidFill>
                  <a:srgbClr val="002060"/>
                </a:solidFill>
              </a:rPr>
              <a:t>первых луковых </a:t>
            </a:r>
            <a:r>
              <a:rPr lang="ru-RU" sz="2000" b="1" dirty="0" err="1" smtClean="0">
                <a:solidFill>
                  <a:srgbClr val="002060"/>
                </a:solidFill>
              </a:rPr>
              <a:t>перышков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и ростом </a:t>
            </a:r>
            <a:r>
              <a:rPr lang="ru-RU" sz="2000" b="1" dirty="0" smtClean="0">
                <a:solidFill>
                  <a:srgbClr val="002060"/>
                </a:solidFill>
              </a:rPr>
              <a:t>растения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43188" y="4000500"/>
            <a:ext cx="3714750" cy="10001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Труд по уходу за рассадой (полив)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1430">
                  <a:solidFill>
                    <a:srgbClr val="00206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Организованная деятельность «Посадка лука-севка».</a:t>
            </a:r>
            <a:endParaRPr lang="ru-RU" b="1" dirty="0">
              <a:ln w="11430">
                <a:solidFill>
                  <a:srgbClr val="00206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3795" name="Содержимое 3" descr="настур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80310" y="2599376"/>
            <a:ext cx="4183380" cy="30610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143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>
                  <a:solidFill>
                    <a:srgbClr val="00206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Вспомним, что нужно для роста растения.</a:t>
            </a:r>
            <a:endParaRPr lang="ru-RU" b="1" dirty="0">
              <a:ln w="11430">
                <a:solidFill>
                  <a:srgbClr val="00206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Содержимое 15" descr="20130305_09071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1928802"/>
            <a:ext cx="4138642" cy="4214842"/>
          </a:xfrm>
        </p:spPr>
      </p:pic>
      <p:pic>
        <p:nvPicPr>
          <p:cNvPr id="18" name="Содержимое 17" descr="20130305_09360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1857364"/>
            <a:ext cx="4281518" cy="4286280"/>
          </a:xfrm>
        </p:spPr>
      </p:pic>
      <p:sp>
        <p:nvSpPr>
          <p:cNvPr id="9" name="TextBox 8"/>
          <p:cNvSpPr txBox="1"/>
          <p:nvPr/>
        </p:nvSpPr>
        <p:spPr>
          <a:xfrm>
            <a:off x="1043608" y="5657671"/>
            <a:ext cx="18473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500" b="1" dirty="0" smtClean="0">
                <a:ln w="11430">
                  <a:solidFill>
                    <a:srgbClr val="00206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Приготовили все необходимое для посадки лука. </a:t>
            </a:r>
            <a:endParaRPr lang="ru-RU" sz="4500" b="1" dirty="0">
              <a:ln w="11430">
                <a:solidFill>
                  <a:srgbClr val="00206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6867" name="Содержимое 5" descr="P502000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1928802"/>
            <a:ext cx="4281518" cy="4429156"/>
          </a:xfrm>
        </p:spPr>
      </p:pic>
      <p:pic>
        <p:nvPicPr>
          <p:cNvPr id="6" name="Содержимое 5" descr="20130305_09384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1928802"/>
            <a:ext cx="4038600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500" b="1" dirty="0" smtClean="0">
                <a:ln w="11430">
                  <a:solidFill>
                    <a:srgbClr val="00206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Первый этап: насыпаем землю в горшочки.</a:t>
            </a:r>
            <a:endParaRPr lang="ru-RU" sz="4500" b="1" dirty="0">
              <a:ln w="11430">
                <a:solidFill>
                  <a:srgbClr val="00206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7891" name="Содержимое 12" descr="P502002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1428737"/>
            <a:ext cx="7643866" cy="52864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500" b="1" dirty="0" smtClean="0">
                <a:ln w="11430">
                  <a:solidFill>
                    <a:srgbClr val="00206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Второй этап: возьмем луковички.</a:t>
            </a:r>
            <a:endParaRPr lang="ru-RU" sz="4500" b="1" dirty="0">
              <a:ln w="11430">
                <a:solidFill>
                  <a:srgbClr val="00206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8915" name="Содержимое 11" descr="P502002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1428736"/>
            <a:ext cx="7643866" cy="521497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500" b="1" dirty="0" smtClean="0">
                <a:ln w="11430">
                  <a:solidFill>
                    <a:srgbClr val="00206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Третий этап: сажаем каждую луковичку в свой горшочек.</a:t>
            </a:r>
            <a:endParaRPr lang="ru-RU" sz="4500" b="1" dirty="0">
              <a:ln w="11430">
                <a:solidFill>
                  <a:srgbClr val="00206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Содержимое 5" descr="20130305_09420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2071678"/>
            <a:ext cx="4281518" cy="4286280"/>
          </a:xfrm>
        </p:spPr>
      </p:pic>
      <p:pic>
        <p:nvPicPr>
          <p:cNvPr id="8" name="Содержимое 7" descr="20130305_09142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071678"/>
            <a:ext cx="4210080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1430">
                  <a:solidFill>
                    <a:srgbClr val="00206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Четвертый этап: полив высаженных растений.</a:t>
            </a:r>
            <a:endParaRPr lang="ru-RU" b="1" dirty="0">
              <a:ln w="11430">
                <a:solidFill>
                  <a:srgbClr val="00206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Содержимое 5" descr="20130305_09143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42844" y="2000240"/>
            <a:ext cx="4352956" cy="4572032"/>
          </a:xfrm>
        </p:spPr>
      </p:pic>
      <p:pic>
        <p:nvPicPr>
          <p:cNvPr id="8" name="Содержимое 7" descr="20130305_09422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000240"/>
            <a:ext cx="4281518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1430">
                  <a:solidFill>
                    <a:srgbClr val="00206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Пятый этап: поставим на солнышко греться.</a:t>
            </a:r>
            <a:endParaRPr lang="ru-RU" b="1" dirty="0">
              <a:ln w="11430">
                <a:solidFill>
                  <a:srgbClr val="00206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4035" name="Содержимое 5" descr="P502005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57224" y="1571613"/>
            <a:ext cx="7643866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Проведем эксперимент: посадим одну луковицу в воду и закроем от солнца.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20130529_15334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2214554"/>
            <a:ext cx="4281518" cy="3437740"/>
          </a:xfrm>
        </p:spPr>
      </p:pic>
      <p:pic>
        <p:nvPicPr>
          <p:cNvPr id="6" name="Содержимое 5" descr="20130529_153458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72000" y="2214554"/>
            <a:ext cx="4352956" cy="3457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0313" y="285750"/>
            <a:ext cx="4214812" cy="12858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Проект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«</a:t>
            </a:r>
            <a:r>
              <a:rPr lang="ru-RU" sz="2000" b="1" dirty="0" smtClean="0">
                <a:solidFill>
                  <a:srgbClr val="002060"/>
                </a:solidFill>
              </a:rPr>
              <a:t>Выращивание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лука»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14563" y="1785926"/>
            <a:ext cx="4786312" cy="8572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1 этап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мотивационный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14546" y="3071810"/>
            <a:ext cx="4786312" cy="7858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2 этап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подготовительный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5984" y="4214818"/>
            <a:ext cx="4786312" cy="7858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3 этап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реализация проекта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85984" y="5286388"/>
            <a:ext cx="4786346" cy="7858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cs typeface="Arial" pitchFamily="34" charset="0"/>
              </a:rPr>
              <a:t>4 этап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cs typeface="Arial" pitchFamily="34" charset="0"/>
              </a:rPr>
              <a:t>результат </a:t>
            </a:r>
            <a:r>
              <a:rPr lang="ru-RU" sz="20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cs typeface="Arial" pitchFamily="34" charset="0"/>
              </a:rPr>
              <a:t> проекта</a:t>
            </a:r>
            <a:endParaRPr lang="ru-RU" sz="2000" b="1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572000" y="1571625"/>
            <a:ext cx="46038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572000" y="2857500"/>
            <a:ext cx="46038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572000" y="5143500"/>
            <a:ext cx="46038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572000" y="4000500"/>
            <a:ext cx="46038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714625" y="214313"/>
            <a:ext cx="4143375" cy="10715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4 этап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Результат проекта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57752" y="5072074"/>
            <a:ext cx="3500437" cy="10001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Употребление в пищу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0100" y="5072074"/>
            <a:ext cx="3500437" cy="10715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Сбор  урожая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0100" y="3643314"/>
            <a:ext cx="3571900" cy="10715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Ведение дневника наблюдений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14875" y="2428875"/>
            <a:ext cx="3500438" cy="9286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Наблюдение за ростом растений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00125" y="2428875"/>
            <a:ext cx="3500438" cy="9286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Труд по уходу за </a:t>
            </a:r>
            <a:r>
              <a:rPr lang="ru-RU" sz="2000" b="1" dirty="0" smtClean="0">
                <a:solidFill>
                  <a:srgbClr val="002060"/>
                </a:solidFill>
              </a:rPr>
              <a:t>растениями </a:t>
            </a:r>
            <a:r>
              <a:rPr lang="ru-RU" sz="2000" b="1" dirty="0">
                <a:solidFill>
                  <a:srgbClr val="002060"/>
                </a:solidFill>
              </a:rPr>
              <a:t>(полив)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3643314"/>
            <a:ext cx="3429024" cy="10715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Зарисовка этапов роста растения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500" b="1" dirty="0" smtClean="0">
                <a:ln w="11430">
                  <a:solidFill>
                    <a:srgbClr val="00206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Вот и первые перышки.</a:t>
            </a:r>
            <a:endParaRPr lang="ru-RU" sz="4500" b="1" dirty="0">
              <a:ln w="11430">
                <a:solidFill>
                  <a:srgbClr val="00206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03" name="Содержимое 3" descr="P426000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42976" y="1571612"/>
            <a:ext cx="7000924" cy="48577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Ухаживаем за подросшими луковичками.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0130315_09305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7" y="1500174"/>
            <a:ext cx="7715304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какой лук вырос, можно собирать урожай, а лучок без солнца не вырос.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20130322_14332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2571744"/>
            <a:ext cx="4281518" cy="3429024"/>
          </a:xfrm>
        </p:spPr>
      </p:pic>
      <p:pic>
        <p:nvPicPr>
          <p:cNvPr id="5" name="Содержимое 4" descr="20130529_15334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623344"/>
            <a:ext cx="4281518" cy="3377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 урожая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Содержимое 3" descr="20130329_12321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1285860"/>
            <a:ext cx="4352956" cy="4071966"/>
          </a:xfrm>
        </p:spPr>
      </p:pic>
      <p:pic>
        <p:nvPicPr>
          <p:cNvPr id="6" name="Содержимое 5" descr="20130329_12301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72000" y="1285860"/>
            <a:ext cx="4429156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 подкрепиться витаминами.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20130329_12355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1643050"/>
            <a:ext cx="4210080" cy="4009244"/>
          </a:xfrm>
        </p:spPr>
      </p:pic>
      <p:pic>
        <p:nvPicPr>
          <p:cNvPr id="6" name="Содержимое 5" descr="20130329_123518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1643050"/>
            <a:ext cx="4281518" cy="40092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Ведение дневника наблюдений.</a:t>
            </a:r>
            <a:endParaRPr lang="ru-R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20130529_15501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71472" y="1500174"/>
            <a:ext cx="8001056" cy="48244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Зарисовка этапов проекта.</a:t>
            </a:r>
            <a:endParaRPr lang="ru-R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Посадка 05.03.2013 г.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Полив в течение проекта.</a:t>
            </a:r>
            <a:endParaRPr lang="ru-RU" dirty="0"/>
          </a:p>
        </p:txBody>
      </p:sp>
      <p:pic>
        <p:nvPicPr>
          <p:cNvPr id="8" name="Содержимое 7" descr="20130430_134006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569737" y="2514600"/>
            <a:ext cx="3815113" cy="3846513"/>
          </a:xfrm>
        </p:spPr>
      </p:pic>
      <p:pic>
        <p:nvPicPr>
          <p:cNvPr id="9" name="Содержимое 8" descr="20130430_134140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056289" y="2514600"/>
            <a:ext cx="3219247" cy="3846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Первые перышки 11.03.2013 г.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Наблюдаем за ростом 19.03.2013 г.</a:t>
            </a:r>
            <a:endParaRPr lang="ru-RU" dirty="0"/>
          </a:p>
        </p:txBody>
      </p:sp>
      <p:pic>
        <p:nvPicPr>
          <p:cNvPr id="10" name="Содержимое 9" descr="20130430_134037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457301" y="2922862"/>
            <a:ext cx="4039985" cy="3029989"/>
          </a:xfrm>
        </p:spPr>
      </p:pic>
      <p:pic>
        <p:nvPicPr>
          <p:cNvPr id="11" name="Содержимое 10" descr="20130430_13412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23920" y="2514600"/>
            <a:ext cx="2883984" cy="3846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Употребление</a:t>
            </a:r>
            <a:r>
              <a:rPr lang="ru-RU" sz="3000" dirty="0" smtClean="0"/>
              <a:t> </a:t>
            </a:r>
            <a:r>
              <a:rPr lang="ru-RU" sz="3000" b="1" dirty="0" smtClean="0"/>
              <a:t>в пищу 29.03.2013 г.</a:t>
            </a:r>
            <a:endParaRPr lang="ru-RU" sz="3000" b="1" dirty="0"/>
          </a:p>
        </p:txBody>
      </p:sp>
      <p:pic>
        <p:nvPicPr>
          <p:cNvPr id="5" name="Содержимое 4" descr="20130430_13404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062427"/>
            <a:ext cx="4038600" cy="4150784"/>
          </a:xfrm>
        </p:spPr>
      </p:pic>
      <p:pic>
        <p:nvPicPr>
          <p:cNvPr id="6" name="Содержимое 5" descr="20130430_13411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071920" y="1920875"/>
            <a:ext cx="3191160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714625" y="500063"/>
            <a:ext cx="3714750" cy="100011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 этап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мотивационный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57488" y="1714488"/>
            <a:ext cx="3714776" cy="7858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Показ слайдов с изображением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лука.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857488" y="2928934"/>
            <a:ext cx="3643339" cy="8064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Рассматривание основных частей лука,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беседа о пользе  овощей.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AutoShape 12"/>
          <p:cNvSpPr>
            <a:spLocks noChangeArrowheads="1"/>
          </p:cNvSpPr>
          <p:nvPr/>
        </p:nvSpPr>
        <p:spPr bwMode="auto">
          <a:xfrm>
            <a:off x="2357422" y="4000504"/>
            <a:ext cx="4643469" cy="93503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Чтение художественной литературы: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сказки, загадки о луке.</a:t>
            </a:r>
          </a:p>
          <a:p>
            <a:pPr algn="ctr"/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759200" y="4745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2428860" y="5286388"/>
            <a:ext cx="4643469" cy="93503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Занятия со учителями-специалистами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по теме проекта.</a:t>
            </a:r>
          </a:p>
          <a:p>
            <a:pPr algn="ctr"/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2285992"/>
            <a:ext cx="7096494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Спасибо за </a:t>
            </a:r>
            <a:r>
              <a:rPr lang="ru-RU" sz="5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внимание</a:t>
            </a: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.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300" b="1" dirty="0" smtClean="0">
                <a:ln w="11430">
                  <a:solidFill>
                    <a:srgbClr val="00206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Просмотр слайдов с изображением лука разных сортов.</a:t>
            </a:r>
            <a:endParaRPr lang="ru-RU" sz="4300" b="1" dirty="0">
              <a:ln w="11430">
                <a:solidFill>
                  <a:srgbClr val="00206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15768693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1946592"/>
            <a:ext cx="4038600" cy="4382454"/>
          </a:xfrm>
        </p:spPr>
      </p:pic>
      <p:pic>
        <p:nvPicPr>
          <p:cNvPr id="8" name="Содержимое 7" descr="shal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1928802"/>
            <a:ext cx="4038600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Рассматривание основных частей лука.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Allium-cepa_22261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71736" y="1935163"/>
            <a:ext cx="4000528" cy="46371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Рассматриваем коллаж о полезном  овоще – луке.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20130529_15364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2110804"/>
            <a:ext cx="4038600" cy="4054029"/>
          </a:xfrm>
        </p:spPr>
      </p:pic>
      <p:pic>
        <p:nvPicPr>
          <p:cNvPr id="6" name="Содержимое 5" descr="20130529_15382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008883"/>
            <a:ext cx="4038600" cy="42578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1430">
                  <a:solidFill>
                    <a:srgbClr val="00206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Отгадываем загадки</a:t>
            </a:r>
            <a:br>
              <a:rPr lang="ru-RU" b="1" dirty="0" smtClean="0">
                <a:ln w="11430">
                  <a:solidFill>
                    <a:srgbClr val="00206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>
                  <a:solidFill>
                    <a:srgbClr val="00206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 луке.</a:t>
            </a:r>
            <a:endParaRPr lang="ru-RU" b="1" dirty="0">
              <a:ln w="11430">
                <a:solidFill>
                  <a:srgbClr val="00206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60" name="Содержимое 10" descr="1264143680_butterfly55.g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929454" y="464323"/>
            <a:ext cx="1714512" cy="1285884"/>
          </a:xfrm>
        </p:spPr>
      </p:pic>
      <p:sp>
        <p:nvSpPr>
          <p:cNvPr id="8" name="TextBox 7"/>
          <p:cNvSpPr txBox="1"/>
          <p:nvPr/>
        </p:nvSpPr>
        <p:spPr>
          <a:xfrm>
            <a:off x="428596" y="2000240"/>
            <a:ext cx="6215106" cy="47859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Всем на зависть нынче лук.</a:t>
            </a:r>
            <a:b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Чудной формы и упруг,</a:t>
            </a:r>
            <a:b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Точно шарик непокорный,</a:t>
            </a:r>
            <a:b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Вырывается из рук.</a:t>
            </a:r>
            <a:b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Он на редкость круглый – вижу,</a:t>
            </a:r>
            <a:b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Золотистый, красный, рыжий.</a:t>
            </a:r>
          </a:p>
          <a:p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Но, снимая кожуру,</a:t>
            </a:r>
            <a:b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Прекратишь свою игру.</a:t>
            </a:r>
            <a:b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Глаз защиплет не на шутку.</a:t>
            </a:r>
            <a:b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Зареветь решил, как будто?</a:t>
            </a:r>
          </a:p>
          <a:p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!</a:t>
            </a:r>
            <a:endParaRPr lang="ru-RU" sz="3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художественной литературы.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0130318_13524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1542</TotalTime>
  <Words>508</Words>
  <Application>Microsoft Office PowerPoint</Application>
  <PresentationFormat>Экран (4:3)</PresentationFormat>
  <Paragraphs>92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Поток</vt:lpstr>
      <vt:lpstr>Проект: выращивание лука.</vt:lpstr>
      <vt:lpstr> Цель проекта: расширять знания детей о способах и условиях выращивания зеленого лука, о влиянии солнечного света на рост растения. Формировать экологическую воспитанность дошкольников, активизировать мыслительно – поисковую деятельность детей.  Задачи проекта: развитие мышления, воображения детей, умения наблюдать, сравнивать, обобщать результаты наблюдений; формирование представлений о строении, развитии растений, их связи с различными факторами окружающей среды, значении в жизни человека. Формирование бережного, эмоционального отношения к природе, желания заботиться о растениях, ответственности за порученное дело.  Тип проекта: краткосрочный, информационно-исследовательский.  Время реализации: март  </vt:lpstr>
      <vt:lpstr>Слайд 3</vt:lpstr>
      <vt:lpstr>Слайд 4</vt:lpstr>
      <vt:lpstr>Просмотр слайдов с изображением лука разных сортов.</vt:lpstr>
      <vt:lpstr>Рассматривание основных частей лука. </vt:lpstr>
      <vt:lpstr>Рассматриваем коллаж о полезном  овоще – луке.</vt:lpstr>
      <vt:lpstr>Отгадываем загадки  о луке.</vt:lpstr>
      <vt:lpstr>Чтение художественной литературы.</vt:lpstr>
      <vt:lpstr>Восприятие глубины пространства на занятиях  учителя-дефектолога с использованием сказки «Чиполлино».  Задачи: </vt:lpstr>
      <vt:lpstr>Слайд 11</vt:lpstr>
      <vt:lpstr>Формирование лексико-грамматического строя в дидактических играх  на занятиях учителя –логопеда.  Задачи:    </vt:lpstr>
      <vt:lpstr>Слайд 13</vt:lpstr>
      <vt:lpstr>Слайд 14</vt:lpstr>
      <vt:lpstr>Игры и игровые упражнения. «Собери картинку».</vt:lpstr>
      <vt:lpstr>«Собери растение по частям».</vt:lpstr>
      <vt:lpstr>Рисуем героя луковичку «Чиполлино».</vt:lpstr>
      <vt:lpstr>Беседа о том, что нужно для растений.</vt:lpstr>
      <vt:lpstr>Рассматривание предметов – помощников.</vt:lpstr>
      <vt:lpstr>Слайд 20</vt:lpstr>
      <vt:lpstr>Организованная деятельность «Посадка лука-севка».</vt:lpstr>
      <vt:lpstr> Вспомним, что нужно для роста растения.</vt:lpstr>
      <vt:lpstr>Приготовили все необходимое для посадки лука. </vt:lpstr>
      <vt:lpstr>Первый этап: насыпаем землю в горшочки.</vt:lpstr>
      <vt:lpstr>Второй этап: возьмем луковички.</vt:lpstr>
      <vt:lpstr>Третий этап: сажаем каждую луковичку в свой горшочек.</vt:lpstr>
      <vt:lpstr>Четвертый этап: полив высаженных растений.</vt:lpstr>
      <vt:lpstr>Пятый этап: поставим на солнышко греться.</vt:lpstr>
      <vt:lpstr>Проведем эксперимент: посадим одну луковицу в воду и закроем от солнца.</vt:lpstr>
      <vt:lpstr>Слайд 30</vt:lpstr>
      <vt:lpstr>Вот и первые перышки.</vt:lpstr>
      <vt:lpstr>Ухаживаем за подросшими луковичками. </vt:lpstr>
      <vt:lpstr>Вот какой лук вырос, можно собирать урожай, а лучок без солнца не вырос. </vt:lpstr>
      <vt:lpstr>Сбор урожая. </vt:lpstr>
      <vt:lpstr>Пора подкрепиться витаминами. </vt:lpstr>
      <vt:lpstr>Ведение дневника наблюдений.</vt:lpstr>
      <vt:lpstr>Зарисовка этапов проекта.</vt:lpstr>
      <vt:lpstr>Слайд 38</vt:lpstr>
      <vt:lpstr>Употребление в пищу 29.03.2013 г.</vt:lpstr>
      <vt:lpstr>Слайд 40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189</cp:revision>
  <dcterms:created xsi:type="dcterms:W3CDTF">2012-04-23T14:27:11Z</dcterms:created>
  <dcterms:modified xsi:type="dcterms:W3CDTF">2014-08-19T14:51:30Z</dcterms:modified>
</cp:coreProperties>
</file>