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AD36FF-C0DC-49BA-A723-6B26C6BBB678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2CAB37-68DC-4D9F-A7BC-B6C1FBF0D7E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340768"/>
            <a:ext cx="85324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Предметно-развивающая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младшей группе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231964"/>
            <a:ext cx="310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 СВОУО ГБОУ Д/С № 696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6309320"/>
            <a:ext cx="799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2013 г.</a:t>
            </a:r>
            <a:r>
              <a:rPr lang="ru-RU" dirty="0" smtClean="0"/>
              <a:t>                                 Подготовила: старший воспитатель  Свердлова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5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156"/>
            <a:ext cx="78488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Центр творчества</a:t>
            </a:r>
          </a:p>
          <a:p>
            <a:pPr algn="ctr"/>
            <a:endParaRPr lang="ru-RU" sz="2400" dirty="0"/>
          </a:p>
          <a:p>
            <a:pPr algn="ctr"/>
            <a:r>
              <a:rPr lang="ru-RU" sz="2000" dirty="0"/>
              <a:t>Ранний возраст, наиболее благоприятен для развития изобразительной деятельности. Поэтому в уголке изобразительной </a:t>
            </a:r>
            <a:r>
              <a:rPr lang="ru-RU" sz="2000" dirty="0" smtClean="0"/>
              <a:t>деятельности должны быть фломастеры</a:t>
            </a:r>
            <a:r>
              <a:rPr lang="ru-RU" sz="2000" dirty="0"/>
              <a:t>, мелки, наборы карандашей, трафареты, пластилин, бумага для рисования, гуашь и кисти.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5" name="Рисунок 4" descr="http://www.maaam.ru/images/SANY35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432048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7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632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Центр книги</a:t>
            </a:r>
          </a:p>
          <a:p>
            <a:pPr algn="ctr"/>
            <a:endParaRPr lang="ru-RU" sz="2400" dirty="0"/>
          </a:p>
          <a:p>
            <a:pPr algn="ctr"/>
            <a:r>
              <a:rPr lang="ru-RU" sz="2000" dirty="0"/>
              <a:t>Так как развитие активной речи является основной задачей развитие детей, то </a:t>
            </a:r>
            <a:r>
              <a:rPr lang="ru-RU" sz="2000" dirty="0" smtClean="0"/>
              <a:t>в центре книги</a:t>
            </a:r>
            <a:r>
              <a:rPr lang="ru-RU" sz="2000" dirty="0"/>
              <a:t> и развития речи </a:t>
            </a:r>
            <a:r>
              <a:rPr lang="ru-RU" sz="2000" dirty="0" smtClean="0"/>
              <a:t>должны быть подобраны </a:t>
            </a:r>
            <a:r>
              <a:rPr lang="ru-RU" sz="2000" dirty="0"/>
              <a:t>наборы предметных картинок, наборы сюжетных картин, игры по познавательному развитию и речевому развитию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http://www.maaam.ru/images/gruppa3%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91276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98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aam.ru/images/SANY33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6835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770485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Уголок </a:t>
            </a:r>
            <a:r>
              <a:rPr lang="ru-RU" sz="2400" b="1" dirty="0"/>
              <a:t>«Моя семья</a:t>
            </a:r>
            <a:r>
              <a:rPr lang="ru-RU" sz="2400" b="1" dirty="0" smtClean="0"/>
              <a:t>»</a:t>
            </a:r>
            <a:endParaRPr lang="ru-RU" sz="1000" b="1" dirty="0" smtClean="0"/>
          </a:p>
          <a:p>
            <a:pPr algn="ctr"/>
            <a:endParaRPr lang="ru-RU" sz="1000" dirty="0"/>
          </a:p>
          <a:p>
            <a:r>
              <a:rPr lang="ru-RU" sz="2000" dirty="0"/>
              <a:t>В раннем возрасте дети тяжело </a:t>
            </a:r>
            <a:endParaRPr lang="ru-RU" sz="2000" dirty="0" smtClean="0"/>
          </a:p>
          <a:p>
            <a:r>
              <a:rPr lang="ru-RU" sz="2000" dirty="0" smtClean="0"/>
              <a:t>переживают </a:t>
            </a:r>
            <a:r>
              <a:rPr lang="ru-RU" sz="2000" dirty="0"/>
              <a:t>разлуку с родителями, </a:t>
            </a:r>
            <a:endParaRPr lang="ru-RU" sz="2000" dirty="0" smtClean="0"/>
          </a:p>
          <a:p>
            <a:r>
              <a:rPr lang="ru-RU" sz="2000" dirty="0" smtClean="0"/>
              <a:t>наша </a:t>
            </a:r>
            <a:r>
              <a:rPr lang="ru-RU" sz="2000" dirty="0"/>
              <a:t>общая задача — помочь </a:t>
            </a:r>
            <a:r>
              <a:rPr lang="ru-RU" sz="2000" dirty="0" smtClean="0"/>
              <a:t>ребенку</a:t>
            </a:r>
          </a:p>
          <a:p>
            <a:r>
              <a:rPr lang="ru-RU" sz="2000" dirty="0" smtClean="0"/>
              <a:t>по </a:t>
            </a:r>
            <a:r>
              <a:rPr lang="ru-RU" sz="2000" dirty="0"/>
              <a:t>возможности безболезненно войти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жизнь детского сада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</a:t>
            </a:r>
            <a:r>
              <a:rPr lang="ru-RU" sz="2000" dirty="0" smtClean="0"/>
              <a:t>овместно </a:t>
            </a:r>
            <a:r>
              <a:rPr lang="ru-RU" sz="2000" dirty="0"/>
              <a:t>с родителями для малышей </a:t>
            </a:r>
            <a:endParaRPr lang="ru-RU" sz="2000" dirty="0" smtClean="0"/>
          </a:p>
          <a:p>
            <a:r>
              <a:rPr lang="ru-RU" sz="2000" dirty="0" smtClean="0"/>
              <a:t>можно создать </a:t>
            </a:r>
            <a:r>
              <a:rPr lang="ru-RU" sz="2000" dirty="0"/>
              <a:t>уголок «моя семья». </a:t>
            </a:r>
            <a:endParaRPr lang="ru-RU" sz="2000" dirty="0" smtClean="0"/>
          </a:p>
          <a:p>
            <a:r>
              <a:rPr lang="ru-RU" sz="2000" dirty="0" smtClean="0"/>
              <a:t>Родители принесут </a:t>
            </a:r>
            <a:r>
              <a:rPr lang="ru-RU" sz="2000" dirty="0"/>
              <a:t>свои семейные </a:t>
            </a:r>
            <a:endParaRPr lang="ru-RU" sz="2000" dirty="0" smtClean="0"/>
          </a:p>
          <a:p>
            <a:r>
              <a:rPr lang="ru-RU" sz="2000" dirty="0" smtClean="0"/>
              <a:t>фотографии</a:t>
            </a:r>
            <a:r>
              <a:rPr lang="ru-RU" sz="2000" dirty="0"/>
              <a:t>, </a:t>
            </a:r>
            <a:r>
              <a:rPr lang="ru-RU" sz="2000" dirty="0" smtClean="0"/>
              <a:t>а ребенок </a:t>
            </a:r>
            <a:r>
              <a:rPr lang="ru-RU" sz="2000" dirty="0"/>
              <a:t>в любой </a:t>
            </a:r>
            <a:endParaRPr lang="ru-RU" sz="2000" dirty="0" smtClean="0"/>
          </a:p>
          <a:p>
            <a:r>
              <a:rPr lang="ru-RU" sz="2000" dirty="0" smtClean="0"/>
              <a:t>момент может </a:t>
            </a:r>
            <a:r>
              <a:rPr lang="ru-RU" sz="2000" dirty="0"/>
              <a:t>обратить свой взгляд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фотографию и вспомнить маму и </a:t>
            </a:r>
            <a:endParaRPr lang="ru-RU" sz="2000" dirty="0" smtClean="0"/>
          </a:p>
          <a:p>
            <a:r>
              <a:rPr lang="ru-RU" sz="2000" dirty="0" smtClean="0"/>
              <a:t>папу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способствует тому, что малыш </a:t>
            </a:r>
            <a:r>
              <a:rPr lang="ru-RU" sz="2000" dirty="0" smtClean="0"/>
              <a:t>не</a:t>
            </a:r>
          </a:p>
          <a:p>
            <a:r>
              <a:rPr lang="ru-RU" sz="2000" dirty="0" smtClean="0"/>
              <a:t>чувствует </a:t>
            </a:r>
            <a:r>
              <a:rPr lang="ru-RU" sz="2000" dirty="0"/>
              <a:t>себя одиноким, брошенным. </a:t>
            </a:r>
            <a:endParaRPr lang="ru-RU" sz="2000" dirty="0" smtClean="0"/>
          </a:p>
          <a:p>
            <a:r>
              <a:rPr lang="ru-RU" sz="2000" dirty="0" smtClean="0"/>
              <a:t>Рассматривая </a:t>
            </a:r>
            <a:r>
              <a:rPr lang="ru-RU" sz="2000" dirty="0"/>
              <a:t>фотографии, </a:t>
            </a:r>
            <a:r>
              <a:rPr lang="ru-RU" sz="2000" dirty="0" smtClean="0"/>
              <a:t>нужно </a:t>
            </a:r>
          </a:p>
          <a:p>
            <a:r>
              <a:rPr lang="ru-RU" sz="2000" dirty="0" smtClean="0"/>
              <a:t>беседовать </a:t>
            </a:r>
            <a:r>
              <a:rPr lang="ru-RU" sz="2000" dirty="0"/>
              <a:t>с ребятами, </a:t>
            </a:r>
            <a:r>
              <a:rPr lang="ru-RU" sz="2000" dirty="0" smtClean="0"/>
              <a:t>расспрашивая </a:t>
            </a:r>
          </a:p>
          <a:p>
            <a:r>
              <a:rPr lang="ru-RU" sz="2000" dirty="0" smtClean="0"/>
              <a:t>их</a:t>
            </a:r>
            <a:r>
              <a:rPr lang="ru-RU" sz="2000" dirty="0"/>
              <a:t>, активизируя речь детей.</a:t>
            </a:r>
          </a:p>
        </p:txBody>
      </p:sp>
    </p:spTree>
    <p:extLst>
      <p:ext uri="{BB962C8B-B14F-4D97-AF65-F5344CB8AC3E}">
        <p14:creationId xmlns:p14="http://schemas.microsoft.com/office/powerpoint/2010/main" val="159656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632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Центр </a:t>
            </a:r>
            <a:r>
              <a:rPr lang="ru-RU" sz="2400" b="1" dirty="0"/>
              <a:t>развивающих </a:t>
            </a:r>
            <a:r>
              <a:rPr lang="ru-RU" sz="2400" b="1" dirty="0" smtClean="0"/>
              <a:t>игр</a:t>
            </a:r>
          </a:p>
          <a:p>
            <a:pPr algn="ctr"/>
            <a:endParaRPr lang="ru-RU" sz="2400" dirty="0"/>
          </a:p>
          <a:p>
            <a:pPr algn="ctr"/>
            <a:r>
              <a:rPr lang="ru-RU" sz="2000" dirty="0"/>
              <a:t>Центр развивающих игр направлен на развитие речи, сенсорного восприятия, мелкой моторики, воображения. </a:t>
            </a:r>
            <a:endParaRPr lang="ru-RU" sz="2000" dirty="0" smtClean="0"/>
          </a:p>
          <a:p>
            <a:pPr algn="ctr"/>
            <a:r>
              <a:rPr lang="ru-RU" sz="2000" dirty="0" smtClean="0"/>
              <a:t>Комплектация</a:t>
            </a:r>
            <a:r>
              <a:rPr lang="ru-RU" sz="2000" dirty="0"/>
              <a:t>: матрёшки с вкладышами, вкладыши разной формы, набор палочек разных цветов, игрушки-шнуровки разного вида, сюжетно-дидактические панно с пуговицами, кнопками, разные виды мозаик, лото по разным темам, настольно-печатные игры, </a:t>
            </a:r>
            <a:r>
              <a:rPr lang="ru-RU" sz="2000" dirty="0" smtClean="0"/>
              <a:t>настенное </a:t>
            </a:r>
            <a:r>
              <a:rPr lang="ru-RU" sz="2000" dirty="0"/>
              <a:t>панно с геометрическими фигурами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/>
              <a:t> </a:t>
            </a:r>
          </a:p>
        </p:txBody>
      </p:sp>
      <p:pic>
        <p:nvPicPr>
          <p:cNvPr id="5" name="Рисунок 4" descr="http://www.maaam.ru/images/SANY35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48854"/>
            <a:ext cx="3312368" cy="297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am.ru/images/SANY35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548854"/>
            <a:ext cx="3931901" cy="297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56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8864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Место </a:t>
            </a:r>
            <a:r>
              <a:rPr lang="ru-RU" sz="2400" b="1" dirty="0">
                <a:solidFill>
                  <a:prstClr val="black"/>
                </a:solidFill>
              </a:rPr>
              <a:t>для </a:t>
            </a:r>
            <a:r>
              <a:rPr lang="ru-RU" sz="2400" b="1" dirty="0" smtClean="0">
                <a:solidFill>
                  <a:prstClr val="black"/>
                </a:solidFill>
              </a:rPr>
              <a:t>уединения</a:t>
            </a: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В котором </a:t>
            </a:r>
            <a:r>
              <a:rPr lang="ru-RU" sz="2000" dirty="0">
                <a:solidFill>
                  <a:prstClr val="black"/>
                </a:solidFill>
              </a:rPr>
              <a:t>можно почитать в одиночестве книжку, посидеть с любимой игрушкой и просто </a:t>
            </a:r>
            <a:r>
              <a:rPr lang="ru-RU" sz="2000" dirty="0" smtClean="0">
                <a:solidFill>
                  <a:prstClr val="black"/>
                </a:solidFill>
              </a:rPr>
              <a:t>отдохнуть.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http://www.maaam.ru/images/SANY35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62473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2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9841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Раздевальная комната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Стенд </a:t>
            </a:r>
            <a:r>
              <a:rPr lang="ru-RU" sz="2000" dirty="0"/>
              <a:t>"Вот мы какие", где размещены фото детей, посещающих группу. Дети рассматривают фото, называют имена детей.</a:t>
            </a:r>
          </a:p>
        </p:txBody>
      </p:sp>
      <p:pic>
        <p:nvPicPr>
          <p:cNvPr id="5" name="Рисунок 4" descr="http://www.maaam.ru/images/SANY31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96855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7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Уголок </a:t>
            </a:r>
            <a:r>
              <a:rPr lang="ru-RU" sz="2000" dirty="0"/>
              <a:t>для родителей, </a:t>
            </a:r>
            <a:r>
              <a:rPr lang="ru-RU" sz="2000" dirty="0" smtClean="0"/>
              <a:t>выставка </a:t>
            </a:r>
            <a:r>
              <a:rPr lang="ru-RU" sz="2000" dirty="0"/>
              <a:t>детских работ по </a:t>
            </a:r>
            <a:r>
              <a:rPr lang="ru-RU" sz="2000" dirty="0" smtClean="0"/>
              <a:t>изо и лепке.</a:t>
            </a:r>
            <a:endParaRPr lang="ru-RU" sz="2000" dirty="0"/>
          </a:p>
        </p:txBody>
      </p:sp>
      <p:pic>
        <p:nvPicPr>
          <p:cNvPr id="5" name="Рисунок 4" descr="http://www.maaam.ru/images/SANY3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6696"/>
            <a:ext cx="3456384" cy="316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am.ru/images/SANY3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67" y="776696"/>
            <a:ext cx="3620481" cy="316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aaam.ru/images/SANY31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3232"/>
            <a:ext cx="3672408" cy="2596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2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n.ru/data/forum/images/2011-09/39699053-0014-014-zhelaju-tvorcheskikh-uspek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72008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59766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  Одним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из определяющих факторов воспитания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  малышей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является предметно-развивающая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                                             среда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. 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Все </a:t>
            </a:r>
            <a:r>
              <a:rPr lang="ru-RU" sz="2800" dirty="0">
                <a:solidFill>
                  <a:schemeClr val="tx1"/>
                </a:solidFill>
                <a:effectLst/>
              </a:rPr>
              <a:t>центры развивающей среды должны быть взаимосвязаны и объединены задачами, реализуемыми программой «От рождения до школы» под редакцией Н.Е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Вераксы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1. Удовлетворять </a:t>
            </a:r>
            <a:r>
              <a:rPr lang="ru-RU" sz="2800" dirty="0">
                <a:solidFill>
                  <a:schemeClr val="tx1"/>
                </a:solidFill>
                <a:effectLst/>
              </a:rPr>
              <a:t>потребность малыша в движении;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2. Формировать </a:t>
            </a:r>
            <a:r>
              <a:rPr lang="ru-RU" sz="2800" dirty="0">
                <a:solidFill>
                  <a:schemeClr val="tx1"/>
                </a:solidFill>
                <a:effectLst/>
              </a:rPr>
              <a:t>положительный эмоциональный настрой;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3. Побуждать </a:t>
            </a:r>
            <a:r>
              <a:rPr lang="ru-RU" sz="2800" dirty="0">
                <a:solidFill>
                  <a:schemeClr val="tx1"/>
                </a:solidFill>
                <a:effectLst/>
              </a:rPr>
              <a:t>детей к активной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44638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3884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период раннего детства </a:t>
            </a:r>
            <a:endParaRPr lang="ru-RU" sz="2000" b="1" dirty="0" smtClean="0"/>
          </a:p>
          <a:p>
            <a:r>
              <a:rPr lang="ru-RU" sz="2000" b="1" dirty="0" smtClean="0"/>
              <a:t>маленький </a:t>
            </a:r>
            <a:r>
              <a:rPr lang="ru-RU" sz="2000" b="1" dirty="0"/>
              <a:t>человек активно </a:t>
            </a:r>
            <a:endParaRPr lang="ru-RU" sz="2000" b="1" dirty="0" smtClean="0"/>
          </a:p>
          <a:p>
            <a:r>
              <a:rPr lang="ru-RU" sz="2000" b="1" dirty="0" smtClean="0"/>
              <a:t>познает </a:t>
            </a:r>
            <a:r>
              <a:rPr lang="ru-RU" sz="2000" b="1" dirty="0"/>
              <a:t>окружающий мир.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наша задача — сделать </a:t>
            </a:r>
            <a:endParaRPr lang="ru-RU" sz="2000" b="1" dirty="0" smtClean="0"/>
          </a:p>
          <a:p>
            <a:r>
              <a:rPr lang="ru-RU" sz="2000" b="1" dirty="0" smtClean="0"/>
              <a:t>окружение </a:t>
            </a:r>
            <a:r>
              <a:rPr lang="ru-RU" sz="2000" b="1" dirty="0"/>
              <a:t>для ребенка ярким, </a:t>
            </a:r>
            <a:endParaRPr lang="ru-RU" sz="2000" b="1" dirty="0" smtClean="0"/>
          </a:p>
          <a:p>
            <a:r>
              <a:rPr lang="ru-RU" sz="2000" b="1" dirty="0" smtClean="0"/>
              <a:t>интересным</a:t>
            </a:r>
            <a:r>
              <a:rPr lang="ru-RU" sz="2000" b="1" dirty="0"/>
              <a:t>, запоминающимся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эмоциональным, активным, </a:t>
            </a:r>
            <a:endParaRPr lang="ru-RU" sz="2000" b="1" dirty="0" smtClean="0"/>
          </a:p>
          <a:p>
            <a:r>
              <a:rPr lang="ru-RU" sz="2000" b="1" dirty="0" smtClean="0"/>
              <a:t>мобильным.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Правильно </a:t>
            </a:r>
            <a:r>
              <a:rPr lang="ru-RU" sz="2000" b="1" dirty="0"/>
              <a:t>организованная </a:t>
            </a:r>
            <a:endParaRPr lang="ru-RU" sz="2000" b="1" dirty="0" smtClean="0"/>
          </a:p>
          <a:p>
            <a:r>
              <a:rPr lang="ru-RU" sz="2000" b="1" dirty="0" smtClean="0"/>
              <a:t>предметно-развивающая </a:t>
            </a:r>
            <a:r>
              <a:rPr lang="ru-RU" sz="2000" b="1" dirty="0"/>
              <a:t>среда, </a:t>
            </a:r>
            <a:endParaRPr lang="ru-RU" sz="2000" b="1" dirty="0" smtClean="0"/>
          </a:p>
          <a:p>
            <a:r>
              <a:rPr lang="ru-RU" sz="2000" b="1" dirty="0" smtClean="0"/>
              <a:t>помогает </a:t>
            </a:r>
            <a:r>
              <a:rPr lang="ru-RU" sz="2000" b="1" dirty="0"/>
              <a:t>взрослому обеспечить </a:t>
            </a:r>
            <a:endParaRPr lang="ru-RU" sz="2000" b="1" dirty="0" smtClean="0"/>
          </a:p>
          <a:p>
            <a:r>
              <a:rPr lang="ru-RU" sz="2000" b="1" dirty="0" smtClean="0"/>
              <a:t>гармоничное </a:t>
            </a:r>
            <a:r>
              <a:rPr lang="ru-RU" sz="2000" b="1" dirty="0"/>
              <a:t>развитие ребенка, создать эмоционально положительную атмосферу в группе, устраивать и проводить игры-занятия и таким образом приучать детей к самостоятельным играм с постепенно усложняющимся содержанием. </a:t>
            </a:r>
          </a:p>
        </p:txBody>
      </p:sp>
    </p:spTree>
    <p:extLst>
      <p:ext uri="{BB962C8B-B14F-4D97-AF65-F5344CB8AC3E}">
        <p14:creationId xmlns:p14="http://schemas.microsoft.com/office/powerpoint/2010/main" val="410658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77768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Зона </a:t>
            </a:r>
            <a:r>
              <a:rPr lang="ru-RU" sz="2400" b="1" dirty="0"/>
              <a:t>двигательной </a:t>
            </a:r>
            <a:r>
              <a:rPr lang="ru-RU" sz="2400" b="1" dirty="0" smtClean="0"/>
              <a:t>активности</a:t>
            </a:r>
          </a:p>
          <a:p>
            <a:pPr algn="ctr"/>
            <a:endParaRPr lang="ru-RU" sz="2400" dirty="0"/>
          </a:p>
          <a:p>
            <a:r>
              <a:rPr lang="ru-RU" sz="2000" dirty="0"/>
              <a:t>Потребность в движении является важной задачей при организации предметно-развивающей среды.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</a:t>
            </a:r>
            <a:r>
              <a:rPr lang="ru-RU" sz="2000" dirty="0"/>
              <a:t> «Зоне двигательной </a:t>
            </a:r>
            <a:endParaRPr lang="ru-RU" sz="2000" dirty="0" smtClean="0"/>
          </a:p>
          <a:p>
            <a:r>
              <a:rPr lang="ru-RU" sz="2000" dirty="0" smtClean="0"/>
              <a:t>активности</a:t>
            </a:r>
            <a:r>
              <a:rPr lang="ru-RU" sz="2000" dirty="0"/>
              <a:t>» должна </a:t>
            </a:r>
            <a:r>
              <a:rPr lang="ru-RU" sz="2000" dirty="0" smtClean="0"/>
              <a:t>быть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дорожка здоровья», </a:t>
            </a:r>
            <a:endParaRPr lang="ru-RU" sz="2000" dirty="0" smtClean="0"/>
          </a:p>
          <a:p>
            <a:r>
              <a:rPr lang="ru-RU" sz="2000" dirty="0" smtClean="0"/>
              <a:t>массажные коврики</a:t>
            </a:r>
            <a:r>
              <a:rPr lang="ru-RU" sz="2000" dirty="0"/>
              <a:t>, мячи, </a:t>
            </a:r>
            <a:endParaRPr lang="ru-RU" sz="2000" dirty="0" smtClean="0"/>
          </a:p>
          <a:p>
            <a:r>
              <a:rPr lang="ru-RU" sz="2000" dirty="0" smtClean="0"/>
              <a:t>гимнастические </a:t>
            </a:r>
            <a:r>
              <a:rPr lang="ru-RU" sz="2000" dirty="0"/>
              <a:t>палки, </a:t>
            </a:r>
            <a:endParaRPr lang="ru-RU" sz="2000" dirty="0" smtClean="0"/>
          </a:p>
          <a:p>
            <a:r>
              <a:rPr lang="ru-RU" sz="2000" dirty="0" smtClean="0"/>
              <a:t>обручи</a:t>
            </a:r>
            <a:r>
              <a:rPr lang="ru-RU" sz="2000" dirty="0"/>
              <a:t>, мячи для метания, </a:t>
            </a:r>
            <a:endParaRPr lang="ru-RU" sz="2000" dirty="0" smtClean="0"/>
          </a:p>
          <a:p>
            <a:r>
              <a:rPr lang="ru-RU" sz="2000" dirty="0" smtClean="0"/>
              <a:t>кольца</a:t>
            </a:r>
            <a:r>
              <a:rPr lang="ru-RU" sz="2000" dirty="0"/>
              <a:t>, атрибуты для </a:t>
            </a:r>
            <a:endParaRPr lang="ru-RU" sz="2000" dirty="0" smtClean="0"/>
          </a:p>
          <a:p>
            <a:r>
              <a:rPr lang="ru-RU" sz="2000" dirty="0" smtClean="0"/>
              <a:t>проведения </a:t>
            </a:r>
            <a:r>
              <a:rPr lang="ru-RU" sz="2000" dirty="0"/>
              <a:t>подвижных </a:t>
            </a:r>
            <a:endParaRPr lang="ru-RU" sz="2000" dirty="0" smtClean="0"/>
          </a:p>
          <a:p>
            <a:r>
              <a:rPr lang="ru-RU" sz="2000" dirty="0" smtClean="0"/>
              <a:t>игр</a:t>
            </a:r>
            <a:r>
              <a:rPr lang="ru-RU" sz="2000" dirty="0"/>
              <a:t>, </a:t>
            </a:r>
            <a:r>
              <a:rPr lang="ru-RU" sz="2000" dirty="0" smtClean="0"/>
              <a:t>а </a:t>
            </a:r>
            <a:r>
              <a:rPr lang="ru-RU" sz="2000" dirty="0"/>
              <a:t>также пособия, </a:t>
            </a:r>
            <a:endParaRPr lang="ru-RU" sz="2000" dirty="0" smtClean="0"/>
          </a:p>
          <a:p>
            <a:r>
              <a:rPr lang="ru-RU" sz="2000" dirty="0" smtClean="0"/>
              <a:t>необходимые </a:t>
            </a:r>
            <a:r>
              <a:rPr lang="ru-RU" sz="2000" dirty="0"/>
              <a:t>для </a:t>
            </a:r>
            <a:endParaRPr lang="ru-RU" sz="2000" dirty="0" smtClean="0"/>
          </a:p>
          <a:p>
            <a:r>
              <a:rPr lang="ru-RU" sz="2000" dirty="0" smtClean="0"/>
              <a:t>проведения утренней </a:t>
            </a:r>
          </a:p>
          <a:p>
            <a:r>
              <a:rPr lang="ru-RU" sz="2000" dirty="0" smtClean="0"/>
              <a:t>гимнастики и </a:t>
            </a:r>
            <a:r>
              <a:rPr lang="ru-RU" sz="2000" dirty="0"/>
              <a:t>гимнастики </a:t>
            </a:r>
            <a:endParaRPr lang="ru-RU" sz="2000" dirty="0" smtClean="0"/>
          </a:p>
          <a:p>
            <a:r>
              <a:rPr lang="ru-RU" sz="2000" dirty="0" smtClean="0"/>
              <a:t>пробуждения </a:t>
            </a:r>
            <a:r>
              <a:rPr lang="ru-RU" sz="2000" dirty="0"/>
              <a:t>– </a:t>
            </a:r>
            <a:endParaRPr lang="ru-RU" sz="2000" dirty="0" smtClean="0"/>
          </a:p>
          <a:p>
            <a:r>
              <a:rPr lang="ru-RU" sz="2000" dirty="0" smtClean="0"/>
              <a:t>флажки</a:t>
            </a:r>
            <a:r>
              <a:rPr lang="ru-RU" sz="2000" dirty="0"/>
              <a:t>, погремушки.</a:t>
            </a:r>
          </a:p>
        </p:txBody>
      </p:sp>
      <p:pic>
        <p:nvPicPr>
          <p:cNvPr id="5" name="Рисунок 4" descr="http://www.maaam.ru/images/SANY3514%28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392488" cy="453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25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3079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зоне </a:t>
            </a:r>
            <a:r>
              <a:rPr lang="ru-RU" sz="2000" b="1" dirty="0"/>
              <a:t>игровых двигательных модулей </a:t>
            </a:r>
            <a:r>
              <a:rPr lang="ru-RU" sz="2000" dirty="0"/>
              <a:t>собраны технические игрушки: машины – самосвалы, грузовики (в них дети легко могут катать кукол, мягкие игрушки, перевозить детали конструктора); легковые автомобили, каталки, коляски. Здесь же находится игровой строительный материал разного размера основных цветов для сооружения построек и игрушки для обыгрывания.</a:t>
            </a:r>
          </a:p>
        </p:txBody>
      </p:sp>
      <p:pic>
        <p:nvPicPr>
          <p:cNvPr id="5" name="Рисунок 4" descr="http://www.maaam.ru/images/SANY3520%28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8601"/>
            <a:ext cx="7848872" cy="433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0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475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Игровой центр «Жилая комната»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83671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Основной вид деятельности малышей — игровой. В центре «Жилая комната» собраны игрушки, которые знакомят детей с окружающими их предметами быта. Малыши не только знакомятся с новыми для них предметами, но и учатся действовать с ними. А затем переносят полученные знания и навыки в повседневную жизнь.</a:t>
            </a:r>
          </a:p>
        </p:txBody>
      </p:sp>
      <p:pic>
        <p:nvPicPr>
          <p:cNvPr id="6" name="Рисунок 5" descr="http://www.maaam.ru/images/SANY3161%28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72008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9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mebelik.ru/UserFiles/Image/svt/SVT-022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186633"/>
            <a:ext cx="410394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78488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Центр </a:t>
            </a:r>
            <a:r>
              <a:rPr lang="ru-RU" sz="2400" b="1" dirty="0"/>
              <a:t>«Песок-вода</a:t>
            </a:r>
            <a:r>
              <a:rPr lang="ru-RU" sz="2400" b="1" dirty="0" smtClean="0"/>
              <a:t>»</a:t>
            </a:r>
          </a:p>
          <a:p>
            <a:pPr algn="ctr"/>
            <a:endParaRPr lang="ru-RU" sz="2400" dirty="0"/>
          </a:p>
          <a:p>
            <a:r>
              <a:rPr lang="ru-RU" sz="2000" dirty="0"/>
              <a:t>Центр «Песок-вода» помогает воспитателю в самодеятельной игре – экспериментировании с различными предметами и природными материалами. </a:t>
            </a:r>
            <a:endParaRPr lang="ru-RU" sz="2000" dirty="0" smtClean="0"/>
          </a:p>
          <a:p>
            <a:r>
              <a:rPr lang="ru-RU" sz="2000" dirty="0" smtClean="0"/>
              <a:t>Организуя </a:t>
            </a:r>
            <a:r>
              <a:rPr lang="ru-RU" sz="2000" dirty="0"/>
              <a:t>игры с песком и водой, педагог не только знакомит детей со свойствами различных предметов и материалов, но и закрепляет элементарные представления о форме, величине, цвете предметов, развивает мелкую моторику ребенка.</a:t>
            </a:r>
          </a:p>
          <a:p>
            <a:r>
              <a:rPr lang="ru-RU" sz="2000" dirty="0"/>
              <a:t>Малыши любят такие игры. Песок можно пересыпать из ладошки в ладошку, из совка в формочку,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него можно закапывать </a:t>
            </a:r>
            <a:endParaRPr lang="ru-RU" sz="2000" dirty="0" smtClean="0"/>
          </a:p>
          <a:p>
            <a:r>
              <a:rPr lang="ru-RU" sz="2000" dirty="0" smtClean="0"/>
              <a:t>различные </a:t>
            </a:r>
            <a:r>
              <a:rPr lang="ru-RU" sz="2000" dirty="0"/>
              <a:t>предметы и откапывать </a:t>
            </a:r>
            <a:endParaRPr lang="ru-RU" sz="2000" dirty="0" smtClean="0"/>
          </a:p>
          <a:p>
            <a:r>
              <a:rPr lang="ru-RU" sz="2000" dirty="0" smtClean="0"/>
              <a:t>их</a:t>
            </a:r>
            <a:r>
              <a:rPr lang="ru-RU" sz="2000" dirty="0"/>
              <a:t>, строить горки, дорожки и т.д.  </a:t>
            </a:r>
            <a:endParaRPr lang="ru-RU" sz="2000" dirty="0" smtClean="0"/>
          </a:p>
          <a:p>
            <a:r>
              <a:rPr lang="ru-RU" sz="2000" dirty="0" smtClean="0"/>
              <a:t>Игры </a:t>
            </a:r>
            <a:r>
              <a:rPr lang="ru-RU" sz="2000" dirty="0"/>
              <a:t>с водой вызывают положительные </a:t>
            </a:r>
            <a:endParaRPr lang="ru-RU" sz="2000" dirty="0" smtClean="0"/>
          </a:p>
          <a:p>
            <a:r>
              <a:rPr lang="ru-RU" sz="2000" dirty="0" smtClean="0"/>
              <a:t>эмоции</a:t>
            </a:r>
            <a:r>
              <a:rPr lang="ru-RU" sz="2000" dirty="0"/>
              <a:t>, способствуют внутренней </a:t>
            </a:r>
            <a:endParaRPr lang="ru-RU" sz="2000" dirty="0" smtClean="0"/>
          </a:p>
          <a:p>
            <a:r>
              <a:rPr lang="ru-RU" sz="2000" dirty="0" smtClean="0"/>
              <a:t>раскованности </a:t>
            </a:r>
            <a:r>
              <a:rPr lang="ru-RU" sz="2000" dirty="0"/>
              <a:t>малыша. Центр </a:t>
            </a:r>
            <a:endParaRPr lang="ru-RU" sz="2000" dirty="0" smtClean="0"/>
          </a:p>
          <a:p>
            <a:r>
              <a:rPr lang="ru-RU" sz="2000" dirty="0" smtClean="0"/>
              <a:t>располагается </a:t>
            </a:r>
            <a:r>
              <a:rPr lang="ru-RU" sz="2000" dirty="0"/>
              <a:t>так, что дети могут </a:t>
            </a:r>
            <a:endParaRPr lang="ru-RU" sz="2000" dirty="0" smtClean="0"/>
          </a:p>
          <a:p>
            <a:r>
              <a:rPr lang="ru-RU" sz="2000" dirty="0" smtClean="0"/>
              <a:t>подходить к </a:t>
            </a:r>
            <a:r>
              <a:rPr lang="ru-RU" sz="2000" dirty="0"/>
              <a:t>нему </a:t>
            </a:r>
            <a:r>
              <a:rPr lang="ru-RU" sz="2000" dirty="0" smtClean="0"/>
              <a:t>со </a:t>
            </a:r>
            <a:r>
              <a:rPr lang="ru-RU" sz="2000" dirty="0"/>
              <a:t>всех сторон. 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2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Дидактический стол</a:t>
            </a:r>
          </a:p>
          <a:p>
            <a:pPr algn="ctr"/>
            <a:endParaRPr lang="ru-RU" sz="2400" dirty="0"/>
          </a:p>
          <a:p>
            <a:pPr algn="ctr"/>
            <a:r>
              <a:rPr lang="ru-RU" sz="2000" dirty="0"/>
              <a:t>Дидактический стол является частью развивающих </a:t>
            </a:r>
            <a:r>
              <a:rPr lang="ru-RU" sz="2000" dirty="0" smtClean="0"/>
              <a:t>игр и используется для </a:t>
            </a:r>
            <a:r>
              <a:rPr lang="ru-RU" sz="2000" dirty="0"/>
              <a:t>проведения игр-занятий с небольшой группой детей и индивидуально с целью развития сенсорных способностей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Наполняемость дидактического стола </a:t>
            </a:r>
            <a:r>
              <a:rPr lang="ru-RU" sz="2000" dirty="0" smtClean="0"/>
              <a:t>периодически должна меняться, </a:t>
            </a:r>
            <a:r>
              <a:rPr lang="ru-RU" sz="2000" dirty="0"/>
              <a:t>ведь оборудование дидактического стола очень мобильно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5" name="Рисунок 4" descr="C:\Users\ONE\Pictures\предметно-развивающ среда\д стол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NE\Pictures\предметно-развивающ среда\дидакт стол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6044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18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Музыкально-театральный центр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dirty="0" smtClean="0"/>
              <a:t>В нем живут музыкальные </a:t>
            </a:r>
            <a:r>
              <a:rPr lang="ru-RU" sz="2000" dirty="0"/>
              <a:t>инструменты, которые доставляют детям много радостных минут. А, кроме того, развивают фонематический слух и чувство ритма у малыша. </a:t>
            </a:r>
            <a:endParaRPr lang="ru-RU" sz="2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/>
              <a:t>Для знакомства </a:t>
            </a:r>
            <a:r>
              <a:rPr lang="ru-RU" sz="2000" dirty="0"/>
              <a:t>малышей с различными видами театра, что бы каждый ребенок мог выбрать именно тот театр, который ему наиболее близок и </a:t>
            </a:r>
            <a:r>
              <a:rPr lang="ru-RU" sz="2000" dirty="0" smtClean="0"/>
              <a:t>удобен, должны быть </a:t>
            </a:r>
            <a:r>
              <a:rPr lang="ru-RU" sz="2000" dirty="0" err="1" smtClean="0"/>
              <a:t>фланеллеграф</a:t>
            </a:r>
            <a:r>
              <a:rPr lang="ru-RU" sz="2000" dirty="0"/>
              <a:t>, настольный театр, пальчиковый и куклы Би-Ба-</a:t>
            </a:r>
            <a:r>
              <a:rPr lang="ru-RU" sz="2000" dirty="0" err="1"/>
              <a:t>Бо</a:t>
            </a:r>
            <a:r>
              <a:rPr lang="ru-RU" sz="2000" dirty="0"/>
              <a:t>. </a:t>
            </a:r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/>
              <a:t>Встреча с дидактической  </a:t>
            </a:r>
            <a:r>
              <a:rPr lang="ru-RU" sz="2000" dirty="0"/>
              <a:t>куклой помогает ребятишкам расслабиться, снять напряжение, создать радостную атмосферу.</a:t>
            </a:r>
          </a:p>
        </p:txBody>
      </p:sp>
      <p:pic>
        <p:nvPicPr>
          <p:cNvPr id="5" name="Рисунок 4" descr="http://www.maaam.ru/images/SANY31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6950"/>
            <a:ext cx="5040560" cy="248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102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591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  Одним из определяющих факторов воспитания       малышей является предметно-развивающая                                               среда.    Все центры развивающей среды должны быть взаимосвязаны и объединены задачами, реализуемыми программой «От рождения до школы» под редакцией Н.Е. Вераксы.  1. Удовлетворять потребность малыша в движении; 2. Формировать положительный эмоциональный настрой; 3. Побуждать детей к активной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ONE</cp:lastModifiedBy>
  <cp:revision>7</cp:revision>
  <dcterms:created xsi:type="dcterms:W3CDTF">2013-03-31T13:34:46Z</dcterms:created>
  <dcterms:modified xsi:type="dcterms:W3CDTF">2013-03-31T14:44:09Z</dcterms:modified>
</cp:coreProperties>
</file>