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71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>
        <p:scale>
          <a:sx n="81" d="100"/>
          <a:sy n="81" d="100"/>
        </p:scale>
        <p:origin x="-125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C8B978-C4E5-4D2A-822B-8FFF0775D47B}" type="doc">
      <dgm:prSet loTypeId="urn:microsoft.com/office/officeart/2005/8/layout/list1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99D1FBC-87F4-4BFC-B9ED-D20999FBE93E}">
      <dgm:prSet custT="1"/>
      <dgm:spPr/>
      <dgm:t>
        <a:bodyPr/>
        <a:lstStyle/>
        <a:p>
          <a:pPr rtl="0"/>
          <a:r>
            <a:rPr lang="ru-RU" sz="2400" b="1" i="1" dirty="0" smtClean="0"/>
            <a:t>достаточной индивидуальной умственной нагрузки  </a:t>
          </a:r>
          <a:endParaRPr lang="ru-RU" sz="2400" dirty="0"/>
        </a:p>
      </dgm:t>
    </dgm:pt>
    <dgm:pt modelId="{84BBF8DE-3C1D-41DD-B2D7-B450798E54C8}" type="parTrans" cxnId="{483E16EC-FE9A-4B9C-9FD4-515E9D15C47E}">
      <dgm:prSet/>
      <dgm:spPr/>
      <dgm:t>
        <a:bodyPr/>
        <a:lstStyle/>
        <a:p>
          <a:endParaRPr lang="ru-RU" sz="2400"/>
        </a:p>
      </dgm:t>
    </dgm:pt>
    <dgm:pt modelId="{194394AA-81C5-4267-8AA1-DB34A917467B}" type="sibTrans" cxnId="{483E16EC-FE9A-4B9C-9FD4-515E9D15C47E}">
      <dgm:prSet/>
      <dgm:spPr/>
      <dgm:t>
        <a:bodyPr/>
        <a:lstStyle/>
        <a:p>
          <a:endParaRPr lang="ru-RU" sz="2400"/>
        </a:p>
      </dgm:t>
    </dgm:pt>
    <dgm:pt modelId="{221C6E3F-583F-41D6-9AA4-A5B105FDF0D0}">
      <dgm:prSet custT="1"/>
      <dgm:spPr/>
      <dgm:t>
        <a:bodyPr/>
        <a:lstStyle/>
        <a:p>
          <a:pPr rtl="0"/>
          <a:r>
            <a:rPr lang="ru-RU" sz="2400" b="1" i="1" dirty="0" smtClean="0"/>
            <a:t>обеспечение условий для преобладания положительных эмоциональных впечатлений </a:t>
          </a:r>
          <a:endParaRPr lang="ru-RU" sz="2400" dirty="0"/>
        </a:p>
      </dgm:t>
    </dgm:pt>
    <dgm:pt modelId="{3E2A01A6-DCED-479D-9F0B-0E691D3A8DE0}" type="parTrans" cxnId="{13D3828F-AF68-456D-9928-1E9B0DDD73B6}">
      <dgm:prSet/>
      <dgm:spPr/>
      <dgm:t>
        <a:bodyPr/>
        <a:lstStyle/>
        <a:p>
          <a:endParaRPr lang="ru-RU" sz="2400"/>
        </a:p>
      </dgm:t>
    </dgm:pt>
    <dgm:pt modelId="{19DD85D8-5BF9-4C85-9122-64F8164D8034}" type="sibTrans" cxnId="{13D3828F-AF68-456D-9928-1E9B0DDD73B6}">
      <dgm:prSet/>
      <dgm:spPr/>
      <dgm:t>
        <a:bodyPr/>
        <a:lstStyle/>
        <a:p>
          <a:endParaRPr lang="ru-RU" sz="2400"/>
        </a:p>
      </dgm:t>
    </dgm:pt>
    <dgm:pt modelId="{2CCC8280-5895-46BD-837B-26648AF5F99C}">
      <dgm:prSet custT="1"/>
      <dgm:spPr/>
      <dgm:t>
        <a:bodyPr/>
        <a:lstStyle/>
        <a:p>
          <a:pPr rtl="0"/>
          <a:r>
            <a:rPr lang="ru-RU" sz="2400" b="1" i="1" dirty="0" smtClean="0"/>
            <a:t>полное удовлетворение потребности в движении </a:t>
          </a:r>
          <a:endParaRPr lang="ru-RU" sz="2400" dirty="0"/>
        </a:p>
      </dgm:t>
    </dgm:pt>
    <dgm:pt modelId="{420A7779-2A40-41F4-9A03-FD1B5E373E28}" type="parTrans" cxnId="{1592308F-8989-4006-8B36-0750536A30EB}">
      <dgm:prSet/>
      <dgm:spPr/>
      <dgm:t>
        <a:bodyPr/>
        <a:lstStyle/>
        <a:p>
          <a:endParaRPr lang="ru-RU" sz="2400"/>
        </a:p>
      </dgm:t>
    </dgm:pt>
    <dgm:pt modelId="{DD495634-9FDE-4486-B14F-49D53A6CAE3E}" type="sibTrans" cxnId="{1592308F-8989-4006-8B36-0750536A30EB}">
      <dgm:prSet/>
      <dgm:spPr/>
      <dgm:t>
        <a:bodyPr/>
        <a:lstStyle/>
        <a:p>
          <a:endParaRPr lang="ru-RU" sz="2400"/>
        </a:p>
      </dgm:t>
    </dgm:pt>
    <dgm:pt modelId="{6BED2FE4-1BD8-4576-896B-CD5915EA741C}" type="pres">
      <dgm:prSet presAssocID="{19C8B978-C4E5-4D2A-822B-8FFF0775D47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D08599-2031-4E19-9E24-D6BFAA51AB71}" type="pres">
      <dgm:prSet presAssocID="{699D1FBC-87F4-4BFC-B9ED-D20999FBE93E}" presName="parentLin" presStyleCnt="0"/>
      <dgm:spPr/>
    </dgm:pt>
    <dgm:pt modelId="{E8AF1FB6-B870-4046-B954-E7B0F03CE669}" type="pres">
      <dgm:prSet presAssocID="{699D1FBC-87F4-4BFC-B9ED-D20999FBE93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B1B4C1F-D07D-495E-BE11-11801A64A14F}" type="pres">
      <dgm:prSet presAssocID="{699D1FBC-87F4-4BFC-B9ED-D20999FBE93E}" presName="parentText" presStyleLbl="node1" presStyleIdx="0" presStyleCnt="3" custScaleX="142857" custScaleY="1268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3E449B-01ED-433E-828D-0F461A53E7FF}" type="pres">
      <dgm:prSet presAssocID="{699D1FBC-87F4-4BFC-B9ED-D20999FBE93E}" presName="negativeSpace" presStyleCnt="0"/>
      <dgm:spPr/>
    </dgm:pt>
    <dgm:pt modelId="{60673E31-DBC9-4F85-86BE-9373A25E79B5}" type="pres">
      <dgm:prSet presAssocID="{699D1FBC-87F4-4BFC-B9ED-D20999FBE93E}" presName="childText" presStyleLbl="conFgAcc1" presStyleIdx="0" presStyleCnt="3">
        <dgm:presLayoutVars>
          <dgm:bulletEnabled val="1"/>
        </dgm:presLayoutVars>
      </dgm:prSet>
      <dgm:spPr>
        <a:solidFill>
          <a:srgbClr val="FDB2A5"/>
        </a:solidFill>
        <a:ln>
          <a:noFill/>
        </a:ln>
      </dgm:spPr>
    </dgm:pt>
    <dgm:pt modelId="{1D964F6B-D96E-454E-B968-70CD2166C067}" type="pres">
      <dgm:prSet presAssocID="{194394AA-81C5-4267-8AA1-DB34A917467B}" presName="spaceBetweenRectangles" presStyleCnt="0"/>
      <dgm:spPr/>
    </dgm:pt>
    <dgm:pt modelId="{2ACE269C-8F0D-4987-8454-D5283C33B2A4}" type="pres">
      <dgm:prSet presAssocID="{221C6E3F-583F-41D6-9AA4-A5B105FDF0D0}" presName="parentLin" presStyleCnt="0"/>
      <dgm:spPr/>
    </dgm:pt>
    <dgm:pt modelId="{7014B928-DEAB-4222-A6D4-98C204792627}" type="pres">
      <dgm:prSet presAssocID="{221C6E3F-583F-41D6-9AA4-A5B105FDF0D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EAA9623-69B5-4654-A1B4-2065A1FCFC9B}" type="pres">
      <dgm:prSet presAssocID="{221C6E3F-583F-41D6-9AA4-A5B105FDF0D0}" presName="parentText" presStyleLbl="node1" presStyleIdx="1" presStyleCnt="3" custScaleX="142857" custScaleY="1330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6705FC-B2F0-4586-9909-7397ED832362}" type="pres">
      <dgm:prSet presAssocID="{221C6E3F-583F-41D6-9AA4-A5B105FDF0D0}" presName="negativeSpace" presStyleCnt="0"/>
      <dgm:spPr/>
    </dgm:pt>
    <dgm:pt modelId="{426D1EBF-0C2E-4D05-9F6C-69EFAE568180}" type="pres">
      <dgm:prSet presAssocID="{221C6E3F-583F-41D6-9AA4-A5B105FDF0D0}" presName="childText" presStyleLbl="conFgAcc1" presStyleIdx="1" presStyleCnt="3" custLinFactNeighborY="-1936">
        <dgm:presLayoutVars>
          <dgm:bulletEnabled val="1"/>
        </dgm:presLayoutVars>
      </dgm:prSet>
      <dgm:spPr>
        <a:solidFill>
          <a:srgbClr val="FDB2A5">
            <a:alpha val="90000"/>
          </a:srgbClr>
        </a:solidFill>
        <a:ln>
          <a:noFill/>
        </a:ln>
      </dgm:spPr>
    </dgm:pt>
    <dgm:pt modelId="{AA4B9B04-D7F0-4E4B-9461-CCFD36A023C9}" type="pres">
      <dgm:prSet presAssocID="{19DD85D8-5BF9-4C85-9122-64F8164D8034}" presName="spaceBetweenRectangles" presStyleCnt="0"/>
      <dgm:spPr/>
    </dgm:pt>
    <dgm:pt modelId="{B6C86A13-0673-4F99-B65F-4C595C992370}" type="pres">
      <dgm:prSet presAssocID="{2CCC8280-5895-46BD-837B-26648AF5F99C}" presName="parentLin" presStyleCnt="0"/>
      <dgm:spPr/>
    </dgm:pt>
    <dgm:pt modelId="{66EFE48E-F6A3-47F9-9597-AE7A2ACCAAAE}" type="pres">
      <dgm:prSet presAssocID="{2CCC8280-5895-46BD-837B-26648AF5F99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BD8B02B-012E-45A1-983E-10629E02F183}" type="pres">
      <dgm:prSet presAssocID="{2CCC8280-5895-46BD-837B-26648AF5F99C}" presName="parentText" presStyleLbl="node1" presStyleIdx="2" presStyleCnt="3" custScaleX="142857" custScaleY="1292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EF9E4-5D71-4FE1-8895-D9E393F8CFC5}" type="pres">
      <dgm:prSet presAssocID="{2CCC8280-5895-46BD-837B-26648AF5F99C}" presName="negativeSpace" presStyleCnt="0"/>
      <dgm:spPr/>
    </dgm:pt>
    <dgm:pt modelId="{F3F4D441-BE13-4195-AC70-E541CDE576C1}" type="pres">
      <dgm:prSet presAssocID="{2CCC8280-5895-46BD-837B-26648AF5F99C}" presName="childText" presStyleLbl="conFgAcc1" presStyleIdx="2" presStyleCnt="3">
        <dgm:presLayoutVars>
          <dgm:bulletEnabled val="1"/>
        </dgm:presLayoutVars>
      </dgm:prSet>
      <dgm:spPr>
        <a:solidFill>
          <a:srgbClr val="FDB2A5">
            <a:alpha val="90000"/>
          </a:srgbClr>
        </a:solidFill>
        <a:ln>
          <a:noFill/>
        </a:ln>
      </dgm:spPr>
    </dgm:pt>
  </dgm:ptLst>
  <dgm:cxnLst>
    <dgm:cxn modelId="{8990D0CD-2845-45F6-B701-8D07084C95E2}" type="presOf" srcId="{19C8B978-C4E5-4D2A-822B-8FFF0775D47B}" destId="{6BED2FE4-1BD8-4576-896B-CD5915EA741C}" srcOrd="0" destOrd="0" presId="urn:microsoft.com/office/officeart/2005/8/layout/list1"/>
    <dgm:cxn modelId="{6FF6C62B-8B9E-4671-87AC-F8E821BE765F}" type="presOf" srcId="{699D1FBC-87F4-4BFC-B9ED-D20999FBE93E}" destId="{E8AF1FB6-B870-4046-B954-E7B0F03CE669}" srcOrd="0" destOrd="0" presId="urn:microsoft.com/office/officeart/2005/8/layout/list1"/>
    <dgm:cxn modelId="{BBB218C4-8B0C-46AE-9ED0-72F068357625}" type="presOf" srcId="{2CCC8280-5895-46BD-837B-26648AF5F99C}" destId="{66EFE48E-F6A3-47F9-9597-AE7A2ACCAAAE}" srcOrd="0" destOrd="0" presId="urn:microsoft.com/office/officeart/2005/8/layout/list1"/>
    <dgm:cxn modelId="{11F28DC3-5FEC-483E-A5E6-74294675D225}" type="presOf" srcId="{699D1FBC-87F4-4BFC-B9ED-D20999FBE93E}" destId="{AB1B4C1F-D07D-495E-BE11-11801A64A14F}" srcOrd="1" destOrd="0" presId="urn:microsoft.com/office/officeart/2005/8/layout/list1"/>
    <dgm:cxn modelId="{13D3828F-AF68-456D-9928-1E9B0DDD73B6}" srcId="{19C8B978-C4E5-4D2A-822B-8FFF0775D47B}" destId="{221C6E3F-583F-41D6-9AA4-A5B105FDF0D0}" srcOrd="1" destOrd="0" parTransId="{3E2A01A6-DCED-479D-9F0B-0E691D3A8DE0}" sibTransId="{19DD85D8-5BF9-4C85-9122-64F8164D8034}"/>
    <dgm:cxn modelId="{7185F46E-B7A2-4FB1-9B71-3E500AA84CC2}" type="presOf" srcId="{2CCC8280-5895-46BD-837B-26648AF5F99C}" destId="{7BD8B02B-012E-45A1-983E-10629E02F183}" srcOrd="1" destOrd="0" presId="urn:microsoft.com/office/officeart/2005/8/layout/list1"/>
    <dgm:cxn modelId="{0E414EFA-E83B-4CDE-B04E-48EC5BDBB7F2}" type="presOf" srcId="{221C6E3F-583F-41D6-9AA4-A5B105FDF0D0}" destId="{0EAA9623-69B5-4654-A1B4-2065A1FCFC9B}" srcOrd="1" destOrd="0" presId="urn:microsoft.com/office/officeart/2005/8/layout/list1"/>
    <dgm:cxn modelId="{1592308F-8989-4006-8B36-0750536A30EB}" srcId="{19C8B978-C4E5-4D2A-822B-8FFF0775D47B}" destId="{2CCC8280-5895-46BD-837B-26648AF5F99C}" srcOrd="2" destOrd="0" parTransId="{420A7779-2A40-41F4-9A03-FD1B5E373E28}" sibTransId="{DD495634-9FDE-4486-B14F-49D53A6CAE3E}"/>
    <dgm:cxn modelId="{483E16EC-FE9A-4B9C-9FD4-515E9D15C47E}" srcId="{19C8B978-C4E5-4D2A-822B-8FFF0775D47B}" destId="{699D1FBC-87F4-4BFC-B9ED-D20999FBE93E}" srcOrd="0" destOrd="0" parTransId="{84BBF8DE-3C1D-41DD-B2D7-B450798E54C8}" sibTransId="{194394AA-81C5-4267-8AA1-DB34A917467B}"/>
    <dgm:cxn modelId="{99268A61-6859-4815-92F2-B8DA04C0C8AF}" type="presOf" srcId="{221C6E3F-583F-41D6-9AA4-A5B105FDF0D0}" destId="{7014B928-DEAB-4222-A6D4-98C204792627}" srcOrd="0" destOrd="0" presId="urn:microsoft.com/office/officeart/2005/8/layout/list1"/>
    <dgm:cxn modelId="{F2A3BEF4-B80F-45EB-9866-05BED622E24A}" type="presParOf" srcId="{6BED2FE4-1BD8-4576-896B-CD5915EA741C}" destId="{43D08599-2031-4E19-9E24-D6BFAA51AB71}" srcOrd="0" destOrd="0" presId="urn:microsoft.com/office/officeart/2005/8/layout/list1"/>
    <dgm:cxn modelId="{5A6CF3F3-4354-4FE5-8057-02B7E8473749}" type="presParOf" srcId="{43D08599-2031-4E19-9E24-D6BFAA51AB71}" destId="{E8AF1FB6-B870-4046-B954-E7B0F03CE669}" srcOrd="0" destOrd="0" presId="urn:microsoft.com/office/officeart/2005/8/layout/list1"/>
    <dgm:cxn modelId="{ADF81D61-C573-4E74-8E9B-482661F281EF}" type="presParOf" srcId="{43D08599-2031-4E19-9E24-D6BFAA51AB71}" destId="{AB1B4C1F-D07D-495E-BE11-11801A64A14F}" srcOrd="1" destOrd="0" presId="urn:microsoft.com/office/officeart/2005/8/layout/list1"/>
    <dgm:cxn modelId="{24BB46B3-4172-4ACE-B295-295EB97003DF}" type="presParOf" srcId="{6BED2FE4-1BD8-4576-896B-CD5915EA741C}" destId="{643E449B-01ED-433E-828D-0F461A53E7FF}" srcOrd="1" destOrd="0" presId="urn:microsoft.com/office/officeart/2005/8/layout/list1"/>
    <dgm:cxn modelId="{6252F2A4-8DE8-47CE-9ACC-6365C13D03F3}" type="presParOf" srcId="{6BED2FE4-1BD8-4576-896B-CD5915EA741C}" destId="{60673E31-DBC9-4F85-86BE-9373A25E79B5}" srcOrd="2" destOrd="0" presId="urn:microsoft.com/office/officeart/2005/8/layout/list1"/>
    <dgm:cxn modelId="{28F0D532-DC09-4891-A6C5-E4A0028BECF0}" type="presParOf" srcId="{6BED2FE4-1BD8-4576-896B-CD5915EA741C}" destId="{1D964F6B-D96E-454E-B968-70CD2166C067}" srcOrd="3" destOrd="0" presId="urn:microsoft.com/office/officeart/2005/8/layout/list1"/>
    <dgm:cxn modelId="{514B51D6-A609-473A-A750-DD9C56523702}" type="presParOf" srcId="{6BED2FE4-1BD8-4576-896B-CD5915EA741C}" destId="{2ACE269C-8F0D-4987-8454-D5283C33B2A4}" srcOrd="4" destOrd="0" presId="urn:microsoft.com/office/officeart/2005/8/layout/list1"/>
    <dgm:cxn modelId="{2FDA82BF-CFC1-4E23-A615-793C70934818}" type="presParOf" srcId="{2ACE269C-8F0D-4987-8454-D5283C33B2A4}" destId="{7014B928-DEAB-4222-A6D4-98C204792627}" srcOrd="0" destOrd="0" presId="urn:microsoft.com/office/officeart/2005/8/layout/list1"/>
    <dgm:cxn modelId="{FB7BB5CB-3896-4B68-8468-3321EB1555C8}" type="presParOf" srcId="{2ACE269C-8F0D-4987-8454-D5283C33B2A4}" destId="{0EAA9623-69B5-4654-A1B4-2065A1FCFC9B}" srcOrd="1" destOrd="0" presId="urn:microsoft.com/office/officeart/2005/8/layout/list1"/>
    <dgm:cxn modelId="{2E1E1697-62EC-4FBB-9BF5-912128E40E40}" type="presParOf" srcId="{6BED2FE4-1BD8-4576-896B-CD5915EA741C}" destId="{A96705FC-B2F0-4586-9909-7397ED832362}" srcOrd="5" destOrd="0" presId="urn:microsoft.com/office/officeart/2005/8/layout/list1"/>
    <dgm:cxn modelId="{7E74678A-F849-45A8-96F2-0A900E542C51}" type="presParOf" srcId="{6BED2FE4-1BD8-4576-896B-CD5915EA741C}" destId="{426D1EBF-0C2E-4D05-9F6C-69EFAE568180}" srcOrd="6" destOrd="0" presId="urn:microsoft.com/office/officeart/2005/8/layout/list1"/>
    <dgm:cxn modelId="{38181DC6-C991-4A38-8044-94853B70E031}" type="presParOf" srcId="{6BED2FE4-1BD8-4576-896B-CD5915EA741C}" destId="{AA4B9B04-D7F0-4E4B-9461-CCFD36A023C9}" srcOrd="7" destOrd="0" presId="urn:microsoft.com/office/officeart/2005/8/layout/list1"/>
    <dgm:cxn modelId="{62C84CC7-E268-4B02-A350-86D0A6D5923A}" type="presParOf" srcId="{6BED2FE4-1BD8-4576-896B-CD5915EA741C}" destId="{B6C86A13-0673-4F99-B65F-4C595C992370}" srcOrd="8" destOrd="0" presId="urn:microsoft.com/office/officeart/2005/8/layout/list1"/>
    <dgm:cxn modelId="{C0F53876-0BFE-4602-BD5B-6D38364C1559}" type="presParOf" srcId="{B6C86A13-0673-4F99-B65F-4C595C992370}" destId="{66EFE48E-F6A3-47F9-9597-AE7A2ACCAAAE}" srcOrd="0" destOrd="0" presId="urn:microsoft.com/office/officeart/2005/8/layout/list1"/>
    <dgm:cxn modelId="{9BF8332A-1D1B-4BB0-878B-A3BC97A5A21A}" type="presParOf" srcId="{B6C86A13-0673-4F99-B65F-4C595C992370}" destId="{7BD8B02B-012E-45A1-983E-10629E02F183}" srcOrd="1" destOrd="0" presId="urn:microsoft.com/office/officeart/2005/8/layout/list1"/>
    <dgm:cxn modelId="{58BF5390-C2A1-478F-AA83-DA4F1048A238}" type="presParOf" srcId="{6BED2FE4-1BD8-4576-896B-CD5915EA741C}" destId="{1AAEF9E4-5D71-4FE1-8895-D9E393F8CFC5}" srcOrd="9" destOrd="0" presId="urn:microsoft.com/office/officeart/2005/8/layout/list1"/>
    <dgm:cxn modelId="{1DCC0027-6F28-4EE5-862E-06F62BC7551A}" type="presParOf" srcId="{6BED2FE4-1BD8-4576-896B-CD5915EA741C}" destId="{F3F4D441-BE13-4195-AC70-E541CDE576C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73E31-DBC9-4F85-86BE-9373A25E79B5}">
      <dsp:nvSpPr>
        <dsp:cNvPr id="0" name=""/>
        <dsp:cNvSpPr/>
      </dsp:nvSpPr>
      <dsp:spPr>
        <a:xfrm>
          <a:off x="0" y="776595"/>
          <a:ext cx="7020272" cy="781200"/>
        </a:xfrm>
        <a:prstGeom prst="rect">
          <a:avLst/>
        </a:prstGeom>
        <a:solidFill>
          <a:srgbClr val="FDB2A5"/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B4C1F-D07D-495E-BE11-11801A64A14F}">
      <dsp:nvSpPr>
        <dsp:cNvPr id="0" name=""/>
        <dsp:cNvSpPr/>
      </dsp:nvSpPr>
      <dsp:spPr>
        <a:xfrm>
          <a:off x="334217" y="73124"/>
          <a:ext cx="6684334" cy="116103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5745" tIns="0" rIns="185745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достаточной индивидуальной умственной нагрузки  </a:t>
          </a:r>
          <a:endParaRPr lang="ru-RU" sz="2400" kern="1200" dirty="0"/>
        </a:p>
      </dsp:txBody>
      <dsp:txXfrm>
        <a:off x="390894" y="129801"/>
        <a:ext cx="6570980" cy="1047677"/>
      </dsp:txXfrm>
    </dsp:sp>
    <dsp:sp modelId="{426D1EBF-0C2E-4D05-9F6C-69EFAE568180}">
      <dsp:nvSpPr>
        <dsp:cNvPr id="0" name=""/>
        <dsp:cNvSpPr/>
      </dsp:nvSpPr>
      <dsp:spPr>
        <a:xfrm>
          <a:off x="0" y="2481824"/>
          <a:ext cx="7020272" cy="781200"/>
        </a:xfrm>
        <a:prstGeom prst="rect">
          <a:avLst/>
        </a:prstGeom>
        <a:solidFill>
          <a:srgbClr val="FDB2A5">
            <a:alpha val="90000"/>
          </a:srgb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A9623-69B5-4654-A1B4-2065A1FCFC9B}">
      <dsp:nvSpPr>
        <dsp:cNvPr id="0" name=""/>
        <dsp:cNvSpPr/>
      </dsp:nvSpPr>
      <dsp:spPr>
        <a:xfrm>
          <a:off x="334217" y="1725195"/>
          <a:ext cx="6684334" cy="121742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5745" tIns="0" rIns="185745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обеспечение условий для преобладания положительных эмоциональных впечатлений </a:t>
          </a:r>
          <a:endParaRPr lang="ru-RU" sz="2400" kern="1200" dirty="0"/>
        </a:p>
      </dsp:txBody>
      <dsp:txXfrm>
        <a:off x="393647" y="1784625"/>
        <a:ext cx="6565474" cy="1098569"/>
      </dsp:txXfrm>
    </dsp:sp>
    <dsp:sp modelId="{F3F4D441-BE13-4195-AC70-E541CDE576C1}">
      <dsp:nvSpPr>
        <dsp:cNvPr id="0" name=""/>
        <dsp:cNvSpPr/>
      </dsp:nvSpPr>
      <dsp:spPr>
        <a:xfrm>
          <a:off x="0" y="4158851"/>
          <a:ext cx="7020272" cy="781200"/>
        </a:xfrm>
        <a:prstGeom prst="rect">
          <a:avLst/>
        </a:prstGeom>
        <a:solidFill>
          <a:srgbClr val="FDB2A5">
            <a:alpha val="90000"/>
          </a:srgb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8B02B-012E-45A1-983E-10629E02F183}">
      <dsp:nvSpPr>
        <dsp:cNvPr id="0" name=""/>
        <dsp:cNvSpPr/>
      </dsp:nvSpPr>
      <dsp:spPr>
        <a:xfrm>
          <a:off x="334217" y="3433665"/>
          <a:ext cx="6684334" cy="118274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5745" tIns="0" rIns="185745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полное удовлетворение потребности в движении </a:t>
          </a:r>
          <a:endParaRPr lang="ru-RU" sz="2400" kern="1200" dirty="0"/>
        </a:p>
      </dsp:txBody>
      <dsp:txXfrm>
        <a:off x="391954" y="3491402"/>
        <a:ext cx="6568860" cy="1067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r>
              <a:rPr lang="ru-RU" smtClean="0"/>
              <a:t>19.09.2013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77F3C52-F864-4F10-8B61-89E61BB38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294750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r>
              <a:rPr lang="ru-RU" smtClean="0"/>
              <a:t>19.09.2013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D6B6305-1078-4D1D-BA75-720998A36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3140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B6305-1078-4D1D-BA75-720998A36D2B}" type="slidenum">
              <a:rPr lang="ru-RU" smtClean="0"/>
              <a:t>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19.09.2013</a:t>
            </a:r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307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8877-77CF-4E10-A44E-CD1D356C3AA7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AD8F-3873-4C4B-86DD-9F9D8CA57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8877-77CF-4E10-A44E-CD1D356C3AA7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AD8F-3873-4C4B-86DD-9F9D8CA57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8877-77CF-4E10-A44E-CD1D356C3AA7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AD8F-3873-4C4B-86DD-9F9D8CA57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8877-77CF-4E10-A44E-CD1D356C3AA7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AD8F-3873-4C4B-86DD-9F9D8CA57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8877-77CF-4E10-A44E-CD1D356C3AA7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AD8F-3873-4C4B-86DD-9F9D8CA57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8877-77CF-4E10-A44E-CD1D356C3AA7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AD8F-3873-4C4B-86DD-9F9D8CA57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8877-77CF-4E10-A44E-CD1D356C3AA7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AD8F-3873-4C4B-86DD-9F9D8CA57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8877-77CF-4E10-A44E-CD1D356C3AA7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AD8F-3873-4C4B-86DD-9F9D8CA57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8877-77CF-4E10-A44E-CD1D356C3AA7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AD8F-3873-4C4B-86DD-9F9D8CA57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8877-77CF-4E10-A44E-CD1D356C3AA7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AD8F-3873-4C4B-86DD-9F9D8CA57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8877-77CF-4E10-A44E-CD1D356C3AA7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DECAD8F-3873-4C4B-86DD-9F9D8CA57A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CE8877-77CF-4E10-A44E-CD1D356C3AA7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ECAD8F-3873-4C4B-86DD-9F9D8CA57A1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536" y="908720"/>
            <a:ext cx="8784976" cy="1828800"/>
          </a:xfrm>
        </p:spPr>
        <p:txBody>
          <a:bodyPr/>
          <a:lstStyle/>
          <a:p>
            <a:pPr algn="ctr"/>
            <a:r>
              <a:rPr lang="ru-RU" dirty="0" err="1" smtClean="0"/>
              <a:t>Здоровьесберегающие</a:t>
            </a:r>
            <a:r>
              <a:rPr lang="ru-RU" dirty="0" smtClean="0"/>
              <a:t> технологии в ДОУ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3356992"/>
            <a:ext cx="4752528" cy="2864820"/>
          </a:xfrm>
        </p:spPr>
        <p:txBody>
          <a:bodyPr>
            <a:normAutofit lnSpcReduction="10000"/>
          </a:bodyPr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u="sng" dirty="0" smtClean="0"/>
              <a:t>Воспитатели:</a:t>
            </a:r>
          </a:p>
          <a:p>
            <a:r>
              <a:rPr lang="ru-RU" dirty="0" err="1" smtClean="0"/>
              <a:t>Дикаева</a:t>
            </a:r>
            <a:r>
              <a:rPr lang="ru-RU" dirty="0" smtClean="0"/>
              <a:t> </a:t>
            </a:r>
            <a:r>
              <a:rPr lang="ru-RU" dirty="0"/>
              <a:t>Р.М. </a:t>
            </a:r>
          </a:p>
          <a:p>
            <a:pPr algn="r"/>
            <a:r>
              <a:rPr lang="ru-RU" dirty="0" smtClean="0"/>
              <a:t>Свиридова Г.А.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140968"/>
            <a:ext cx="4754975" cy="3566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7504" y="26064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ГБДОУ </a:t>
            </a:r>
            <a:r>
              <a:rPr lang="ru-RU" b="1" dirty="0" smtClean="0"/>
              <a:t>детский </a:t>
            </a:r>
            <a:r>
              <a:rPr lang="ru-RU" b="1" dirty="0"/>
              <a:t>сад №39    Московского района Санкт-Петербурга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/>
              <a:t>Технологии обучения здоровому образу жизни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i="1" dirty="0" smtClean="0"/>
              <a:t>Физкультурное занятие </a:t>
            </a:r>
            <a:r>
              <a:rPr lang="ru-RU" i="1" dirty="0" smtClean="0"/>
              <a:t>– </a:t>
            </a:r>
            <a:r>
              <a:rPr lang="ru-RU" dirty="0" smtClean="0"/>
              <a:t>2-3 раза в неделю в спортивном или музыкальном залах. Ранний возраст - в групповой комнате, 10 мин. Младший возраст – 15-20 мин., средний возраст – 20-25 мин., старший возраст – 25-30 мин. Перед занятием необходимо хорошо проветрить помещение.</a:t>
            </a:r>
          </a:p>
          <a:p>
            <a:r>
              <a:rPr lang="ru-RU" b="1" i="1" dirty="0" smtClean="0"/>
              <a:t>Проблемно-игровые (</a:t>
            </a:r>
            <a:r>
              <a:rPr lang="ru-RU" b="1" i="1" dirty="0" err="1" smtClean="0"/>
              <a:t>игротреннинги</a:t>
            </a:r>
            <a:r>
              <a:rPr lang="ru-RU" b="1" i="1" dirty="0" smtClean="0"/>
              <a:t> и </a:t>
            </a:r>
            <a:r>
              <a:rPr lang="ru-RU" b="1" i="1" dirty="0" err="1" smtClean="0"/>
              <a:t>игротералия</a:t>
            </a:r>
            <a:r>
              <a:rPr lang="ru-RU" b="1" i="1" dirty="0" smtClean="0"/>
              <a:t>) – </a:t>
            </a:r>
            <a:r>
              <a:rPr lang="ru-RU" dirty="0" smtClean="0"/>
              <a:t>в свободное время, можно во второй половине дня. Время строго не фиксировано, в зависимости от задач, поставленных педагогом. Занятие может быть организовано не заметно для ребенка, посредством включения педагога в процесс игровой деятельности.</a:t>
            </a:r>
          </a:p>
          <a:p>
            <a:r>
              <a:rPr lang="ru-RU" b="1" i="1" dirty="0" smtClean="0"/>
              <a:t>Коммуникативные игры </a:t>
            </a:r>
            <a:r>
              <a:rPr lang="ru-RU" i="1" dirty="0" smtClean="0"/>
              <a:t>– </a:t>
            </a:r>
            <a:r>
              <a:rPr lang="ru-RU" dirty="0" smtClean="0"/>
              <a:t>1-2 раза в неделю по 30 мин. со старшего возраста. Занятия строятся по определенной схеме и состоят из нескольких частей. В них входят беседы, этюды и игры разной степени подвижности, занятия рисованием, лепкой и др.</a:t>
            </a:r>
          </a:p>
          <a:p>
            <a:r>
              <a:rPr lang="ru-RU" b="1" i="1" dirty="0" smtClean="0"/>
              <a:t>Занятия из серии «Здоровье» </a:t>
            </a:r>
            <a:r>
              <a:rPr lang="ru-RU" i="1" dirty="0" smtClean="0"/>
              <a:t>-</a:t>
            </a:r>
            <a:r>
              <a:rPr lang="ru-RU" dirty="0" smtClean="0"/>
              <a:t>1 раз в неделю по 30 мин. со старшего возраста. Могут быть включены в сетку занятий в качестве познавательного развития.</a:t>
            </a:r>
          </a:p>
          <a:p>
            <a:r>
              <a:rPr lang="ru-RU" dirty="0" smtClean="0"/>
              <a:t>В утренние часы проведение </a:t>
            </a:r>
            <a:r>
              <a:rPr lang="ru-RU" b="1" i="1" dirty="0" smtClean="0"/>
              <a:t>точечного </a:t>
            </a:r>
            <a:r>
              <a:rPr lang="ru-RU" b="1" i="1" dirty="0" err="1" smtClean="0"/>
              <a:t>самомассажа</a:t>
            </a:r>
            <a:r>
              <a:rPr lang="ru-RU" b="1" i="1" dirty="0" smtClean="0"/>
              <a:t>. </a:t>
            </a:r>
            <a:r>
              <a:rPr lang="ru-RU" dirty="0" smtClean="0"/>
              <a:t>Проводится в преддверии эпидемий, в осенний и весенний периоды в любое время дня. Проводится строго по специальной методике. Рекомендуется детям с частыми простудными заболеваниями и болезнями органов дыхания. Используется наглядный материал (специальные модули).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Технология обеспечения социально-психологического благополучия ребенка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/>
              <a:t>Технологии обеспечения социально-психологического благополучия ребенка</a:t>
            </a:r>
            <a:r>
              <a:rPr lang="ru-RU" sz="1800" dirty="0" smtClean="0"/>
              <a:t> –технологии, обеспечивающие психическое и социальное здоровье ребенка-дошкольника. Основная задача этих технологий- обеспечение эмоциональной комфортности и позитивного психологического самочувствия ребенка в процессе общения со сверстниками и взрослыми в детском саду и семье. К ним относятся: технологии психологического или психолого-педагогического сопровождения развития ребенка в педагогическом процессе ДОУ</a:t>
            </a:r>
            <a:endParaRPr lang="ru-RU" sz="1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221088"/>
            <a:ext cx="396044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Технология обеспечения социально-психологического благополучия ребенка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Технология психолого-педагогического сопровождения развития ребенка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852936"/>
            <a:ext cx="2952328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068961"/>
            <a:ext cx="466978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9383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err="1" smtClean="0"/>
              <a:t>Здоровьесбережение</a:t>
            </a:r>
            <a:r>
              <a:rPr lang="ru-RU" sz="3600" b="1" dirty="0" smtClean="0"/>
              <a:t> и </a:t>
            </a:r>
            <a:r>
              <a:rPr lang="ru-RU" sz="3600" b="1" dirty="0" err="1" smtClean="0"/>
              <a:t>здоровьеобогащение</a:t>
            </a:r>
            <a:r>
              <a:rPr lang="ru-RU" sz="3600" b="1" dirty="0" smtClean="0"/>
              <a:t> педагогов ДОУ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Технологии, направленные на развитие культуры здоровья педагогов в том числе культуры профессионального здоровья, развития потребностей здорового образа жизни 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563370"/>
            <a:ext cx="4104456" cy="307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Валеологическое</a:t>
            </a:r>
            <a:r>
              <a:rPr lang="ru-RU" b="1" dirty="0" smtClean="0"/>
              <a:t> просвещение родителей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smtClean="0"/>
              <a:t>Технологии </a:t>
            </a:r>
            <a:r>
              <a:rPr lang="ru-RU" sz="2800" b="1" i="1" dirty="0" err="1" smtClean="0"/>
              <a:t>валеологического</a:t>
            </a:r>
            <a:r>
              <a:rPr lang="ru-RU" sz="2800" b="1" i="1" dirty="0" smtClean="0"/>
              <a:t> просвещения родителей</a:t>
            </a:r>
            <a:r>
              <a:rPr lang="ru-RU" sz="2800" dirty="0" smtClean="0"/>
              <a:t> – задача данных </a:t>
            </a:r>
            <a:r>
              <a:rPr lang="ru-RU" sz="2800" dirty="0" err="1" smtClean="0"/>
              <a:t>технологий-обеспечение</a:t>
            </a:r>
            <a:r>
              <a:rPr lang="ru-RU" sz="2800" dirty="0" smtClean="0"/>
              <a:t> </a:t>
            </a:r>
            <a:r>
              <a:rPr lang="ru-RU" sz="2800" dirty="0" err="1" smtClean="0"/>
              <a:t>валеологической</a:t>
            </a:r>
            <a:r>
              <a:rPr lang="ru-RU" sz="2800" dirty="0" smtClean="0"/>
              <a:t> образованности родителей воспитанников ДОУ.</a:t>
            </a:r>
          </a:p>
          <a:p>
            <a:pPr marL="0" indent="0"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Мы стремимся к полной </a:t>
            </a:r>
            <a:r>
              <a:rPr lang="ru-RU" sz="3200" b="1" dirty="0" smtClean="0">
                <a:solidFill>
                  <a:schemeClr val="tx1"/>
                </a:solidFill>
              </a:rPr>
              <a:t>реализации </a:t>
            </a:r>
            <a:r>
              <a:rPr lang="ru-RU" sz="3200" b="1" dirty="0" smtClean="0">
                <a:solidFill>
                  <a:schemeClr val="tx1"/>
                </a:solidFill>
              </a:rPr>
              <a:t>в жизни каждого </a:t>
            </a:r>
            <a:r>
              <a:rPr lang="ru-RU" sz="3200" b="1" dirty="0" smtClean="0">
                <a:solidFill>
                  <a:schemeClr val="tx1"/>
                </a:solidFill>
              </a:rPr>
              <a:t>ребенка: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539552" y="1556792"/>
          <a:ext cx="7020272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План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Понятия «технологии», «</a:t>
            </a:r>
            <a:r>
              <a:rPr lang="ru-RU" dirty="0" err="1" smtClean="0"/>
              <a:t>здоровьесберегающие</a:t>
            </a:r>
            <a:r>
              <a:rPr lang="ru-RU" dirty="0" smtClean="0"/>
              <a:t> технологии</a:t>
            </a:r>
            <a:r>
              <a:rPr lang="ru-RU" dirty="0" smtClean="0"/>
              <a:t>».</a:t>
            </a:r>
            <a:endParaRPr lang="ru-RU" dirty="0" smtClean="0"/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Цель </a:t>
            </a:r>
            <a:r>
              <a:rPr lang="ru-RU" dirty="0" err="1" smtClean="0"/>
              <a:t>здоровьесберегающих</a:t>
            </a:r>
            <a:r>
              <a:rPr lang="ru-RU" dirty="0" smtClean="0"/>
              <a:t> </a:t>
            </a:r>
            <a:r>
              <a:rPr lang="ru-RU" dirty="0" smtClean="0"/>
              <a:t>технологий.</a:t>
            </a:r>
            <a:endParaRPr lang="ru-RU" dirty="0" smtClean="0"/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Классификация </a:t>
            </a:r>
            <a:r>
              <a:rPr lang="ru-RU" dirty="0" err="1" smtClean="0"/>
              <a:t>здоровьесберегающих</a:t>
            </a:r>
            <a:r>
              <a:rPr lang="ru-RU" dirty="0" smtClean="0"/>
              <a:t> </a:t>
            </a:r>
            <a:r>
              <a:rPr lang="ru-RU" dirty="0" smtClean="0"/>
              <a:t>технологий.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Понятие «технология» и «</a:t>
            </a:r>
            <a:r>
              <a:rPr lang="ru-RU" sz="3200" b="1" dirty="0" err="1" smtClean="0"/>
              <a:t>здорьвьесберегающие</a:t>
            </a:r>
            <a:r>
              <a:rPr lang="ru-RU" sz="3200" b="1" dirty="0" smtClean="0"/>
              <a:t> технологии»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99592" y="1556792"/>
          <a:ext cx="7499350" cy="515286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708404"/>
                <a:gridCol w="3790946"/>
              </a:tblGrid>
              <a:tr h="532343">
                <a:tc>
                  <a:txBody>
                    <a:bodyPr/>
                    <a:lstStyle/>
                    <a:p>
                      <a:r>
                        <a:rPr lang="ru-RU" dirty="0" smtClean="0"/>
                        <a:t>    </a:t>
                      </a:r>
                      <a:r>
                        <a:rPr lang="ru-RU" sz="2000" dirty="0" smtClean="0"/>
                        <a:t> Здоровье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</a:t>
                      </a:r>
                      <a:r>
                        <a:rPr lang="ru-RU" sz="2000" dirty="0" smtClean="0"/>
                        <a:t> Технология</a:t>
                      </a:r>
                      <a:endParaRPr lang="ru-RU" sz="2000" dirty="0"/>
                    </a:p>
                  </a:txBody>
                  <a:tcPr/>
                </a:tc>
              </a:tr>
              <a:tr h="29194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Нормальное состояние правильно функционирующего, неповрежденного организма. (</a:t>
                      </a:r>
                      <a:r>
                        <a:rPr lang="ru-RU" baseline="0" dirty="0" smtClean="0"/>
                        <a:t>Толковый словарь Ушакова).</a:t>
                      </a:r>
                      <a:endParaRPr lang="ru-RU" b="1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Инструмент профессиональной</a:t>
                      </a:r>
                      <a:r>
                        <a:rPr lang="ru-RU" baseline="0" dirty="0" smtClean="0"/>
                        <a:t> деятельности педагога,  имеющий выраженную этапность, включает в себя  набор определенных профессиональных действий, на каждом этапе которого позволяет педагогу предвидеть промежуточные и итоговые результаты педагогической деятельности.</a:t>
                      </a:r>
                      <a:endParaRPr lang="ru-RU" dirty="0"/>
                    </a:p>
                  </a:txBody>
                  <a:tcPr/>
                </a:tc>
              </a:tr>
              <a:tr h="1701075">
                <a:tc gridSpan="2">
                  <a:txBody>
                    <a:bodyPr/>
                    <a:lstStyle/>
                    <a:p>
                      <a:r>
                        <a:rPr lang="ru-RU" dirty="0" err="1" smtClean="0"/>
                        <a:t>Здоровьесберегающие</a:t>
                      </a:r>
                      <a:r>
                        <a:rPr lang="ru-RU" dirty="0" smtClean="0"/>
                        <a:t> технологии</a:t>
                      </a:r>
                      <a:r>
                        <a:rPr lang="ru-RU" baseline="0" dirty="0" smtClean="0"/>
                        <a:t> в дошкольном образовании – технологии, направленные на решение приоритетной задачи современного дошкольного образования – задачи сохранения, поддержания и обогащения здоровья субъектов педагогического процесса в детском саду: детей, педагогов и родителей.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8856984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Современные  </a:t>
            </a:r>
            <a:r>
              <a:rPr lang="ru-RU" sz="3600" b="1" dirty="0" err="1" smtClean="0"/>
              <a:t>з</a:t>
            </a:r>
            <a:r>
              <a:rPr lang="ru-RU" sz="3600" b="1" dirty="0" err="1" smtClean="0"/>
              <a:t>доровьесберегающие</a:t>
            </a:r>
            <a:r>
              <a:rPr lang="ru-RU" sz="3600" b="1" dirty="0" smtClean="0"/>
              <a:t> технологии в </a:t>
            </a:r>
            <a:r>
              <a:rPr lang="ru-RU" sz="3600" b="1" dirty="0" err="1" smtClean="0"/>
              <a:t>доу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Современные </a:t>
            </a:r>
            <a:r>
              <a:rPr lang="ru-RU" sz="1600" dirty="0" err="1" smtClean="0"/>
              <a:t>здоровьесберегающие</a:t>
            </a:r>
            <a:r>
              <a:rPr lang="ru-RU" sz="1600" dirty="0" smtClean="0"/>
              <a:t> технологии используемые в системе дошкольного образования отражают две линии оздоровительно-развивающей работы:</a:t>
            </a:r>
          </a:p>
          <a:p>
            <a:r>
              <a:rPr lang="ru-RU" sz="1600" dirty="0" smtClean="0"/>
              <a:t>приобщение детей к физической культуре</a:t>
            </a:r>
          </a:p>
          <a:p>
            <a:r>
              <a:rPr lang="ru-RU" sz="1600" dirty="0" smtClean="0"/>
              <a:t>использование развивающих форм оздоровительной работы.</a:t>
            </a:r>
          </a:p>
          <a:p>
            <a:pPr marL="0" indent="0">
              <a:buNone/>
            </a:pPr>
            <a:r>
              <a:rPr lang="ru-RU" sz="1600" dirty="0" smtClean="0"/>
              <a:t>Акцент смещается от простого лечения и профилактики болезней на укрепление здоровья как самостоятельно культивируемой ценности, необходим комплекс эффективных лечебно-профилактических мер, система надежных средств коррекции психофизического развития на протяжении всего дошкольного детства.</a:t>
            </a:r>
          </a:p>
          <a:p>
            <a:pPr marL="0" indent="0">
              <a:buNone/>
            </a:pPr>
            <a:r>
              <a:rPr lang="ru-RU" sz="1600" dirty="0" smtClean="0"/>
              <a:t>Стремление к комплексности понятно и оправдано, т.к. здоровый ребенок рассматривается в качестве целостного телесно-духовного организма, требующего индивидуально-дифференцированного подхода. Результат должен заключаться в том, что эффект одной оздоровительной меры закрепляется в виде устойчивого, константно-целостного психосоматического состояния, которое дает начало воспроизведения в режиме саморазвития.</a:t>
            </a:r>
          </a:p>
          <a:p>
            <a:pPr marL="0" indent="0">
              <a:buNone/>
            </a:pPr>
            <a:r>
              <a:rPr lang="ru-RU" sz="1600" dirty="0" smtClean="0"/>
              <a:t>С точки зрения современных подходов к педагогике, совместная творческая деятельность детей и педагога, является внутренним основанием единства телесного и духовного в жизни ребенка.</a:t>
            </a:r>
          </a:p>
          <a:p>
            <a:endParaRPr lang="ru-RU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784976" cy="8640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Классификация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err="1" smtClean="0"/>
              <a:t>здоровьесберегающих</a:t>
            </a:r>
            <a:r>
              <a:rPr lang="ru-RU" sz="3200" b="1" dirty="0" smtClean="0"/>
              <a:t> </a:t>
            </a:r>
            <a:r>
              <a:rPr lang="ru-RU" sz="3200" b="1" dirty="0" smtClean="0"/>
              <a:t>технологий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643026"/>
            <a:ext cx="7572428" cy="5214974"/>
          </a:xfrm>
        </p:spPr>
        <p:txBody>
          <a:bodyPr>
            <a:normAutofit/>
          </a:bodyPr>
          <a:lstStyle/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Медико-профилактические.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Физкультурно-оздоровительные, приобщение детей к здоровому образу жизни.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Технология обеспечения социально-психологического благополучия ребенка.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err="1" smtClean="0"/>
              <a:t>Здоровьесбережения</a:t>
            </a:r>
            <a:r>
              <a:rPr lang="ru-RU" dirty="0" smtClean="0"/>
              <a:t> и </a:t>
            </a:r>
            <a:r>
              <a:rPr lang="ru-RU" dirty="0" err="1" smtClean="0"/>
              <a:t>здоровьеобогащения</a:t>
            </a:r>
            <a:r>
              <a:rPr lang="ru-RU" dirty="0" smtClean="0"/>
              <a:t> педагогов ДОУ.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err="1" smtClean="0"/>
              <a:t>Валеологическое</a:t>
            </a:r>
            <a:r>
              <a:rPr lang="ru-RU" dirty="0" smtClean="0"/>
              <a:t> просвещение родителей .</a:t>
            </a:r>
          </a:p>
          <a:p>
            <a:pPr marL="596646" indent="-514350">
              <a:buFont typeface="+mj-lt"/>
              <a:buAutoNum type="arabicPeriod"/>
            </a:pPr>
            <a:endParaRPr lang="ru-RU" dirty="0" smtClean="0"/>
          </a:p>
          <a:p>
            <a:pPr marL="596646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Цель </a:t>
            </a:r>
            <a:r>
              <a:rPr lang="ru-RU" sz="3600" b="1" dirty="0" err="1" smtClean="0"/>
              <a:t>здоровьесберегающих</a:t>
            </a:r>
            <a:r>
              <a:rPr lang="ru-RU" sz="3600" b="1" dirty="0" smtClean="0"/>
              <a:t> технологий в дошкольном образовании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02418"/>
            <a:ext cx="7498080" cy="51244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Применительно к ребенку </a:t>
            </a:r>
            <a:r>
              <a:rPr lang="ru-RU" i="1" dirty="0" smtClean="0"/>
              <a:t>– </a:t>
            </a:r>
            <a:r>
              <a:rPr lang="ru-RU" dirty="0" smtClean="0"/>
              <a:t>обеспечение высокого уровня реального здоровья воспитаннику детского сада и воспитание </a:t>
            </a:r>
            <a:r>
              <a:rPr lang="ru-RU" dirty="0" err="1" smtClean="0"/>
              <a:t>валеологической</a:t>
            </a:r>
            <a:r>
              <a:rPr lang="ru-RU" dirty="0" smtClean="0"/>
              <a:t> культуры как совокупности осознанного отношения ребенка к здоровью и жизни человека, знаний о здоровье и умений оберегать, поддерживать и сохранять его, </a:t>
            </a:r>
            <a:r>
              <a:rPr lang="ru-RU" dirty="0" err="1" smtClean="0"/>
              <a:t>валелогической</a:t>
            </a:r>
            <a:r>
              <a:rPr lang="ru-RU" dirty="0" smtClean="0"/>
              <a:t> компетентности, позволяющей дошкольнику самостоятельно и эффективно решать задачи здорового образа жизни и безопасного поведения, задачи, связанные с оказанием элементарной медицинской, психологической самопомощи и помощи.</a:t>
            </a:r>
          </a:p>
          <a:p>
            <a:pPr marL="0" indent="0">
              <a:buNone/>
            </a:pPr>
            <a:r>
              <a:rPr lang="ru-RU" b="1" i="1" dirty="0" smtClean="0"/>
              <a:t>Применительно к взрослым </a:t>
            </a:r>
            <a:r>
              <a:rPr lang="ru-RU" i="1" dirty="0" smtClean="0"/>
              <a:t>– </a:t>
            </a:r>
            <a:r>
              <a:rPr lang="ru-RU" dirty="0" smtClean="0"/>
              <a:t>содействие становлению культуры здоровья, в том числе культуры профессионального здоровья воспитателей ДОУ и </a:t>
            </a:r>
            <a:r>
              <a:rPr lang="ru-RU" dirty="0" err="1" smtClean="0"/>
              <a:t>валеологическому</a:t>
            </a:r>
            <a:r>
              <a:rPr lang="ru-RU" dirty="0" smtClean="0"/>
              <a:t> просвещению </a:t>
            </a:r>
            <a:r>
              <a:rPr lang="ru-RU" dirty="0" smtClean="0"/>
              <a:t>родителей.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928992" cy="114300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Медико-профилактические </a:t>
            </a:r>
            <a:r>
              <a:rPr lang="ru-RU" sz="4000" b="1" dirty="0" smtClean="0"/>
              <a:t>технологии 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Организация мониторинга здоровья дошкольников </a:t>
            </a:r>
          </a:p>
          <a:p>
            <a:r>
              <a:rPr lang="ru-RU" dirty="0" smtClean="0"/>
              <a:t>Организация и контроль питания детей</a:t>
            </a:r>
          </a:p>
          <a:p>
            <a:r>
              <a:rPr lang="ru-RU" dirty="0" smtClean="0"/>
              <a:t>Организация профилактических мероприятий в детском саду</a:t>
            </a:r>
          </a:p>
          <a:p>
            <a:r>
              <a:rPr lang="ru-RU" dirty="0" smtClean="0"/>
              <a:t>Закаливание и физическое развитие дошкольников</a:t>
            </a:r>
          </a:p>
          <a:p>
            <a:r>
              <a:rPr lang="ru-RU" dirty="0" smtClean="0"/>
              <a:t>Организация контроля и помощь в обеспечений требований </a:t>
            </a:r>
            <a:r>
              <a:rPr lang="ru-RU" dirty="0" err="1" smtClean="0"/>
              <a:t>СанПиНов</a:t>
            </a:r>
            <a:endParaRPr lang="ru-RU" dirty="0" smtClean="0"/>
          </a:p>
          <a:p>
            <a:r>
              <a:rPr lang="ru-RU" dirty="0" smtClean="0"/>
              <a:t>Организация </a:t>
            </a:r>
            <a:r>
              <a:rPr lang="ru-RU" dirty="0" err="1" smtClean="0"/>
              <a:t>здоровьесберегающей</a:t>
            </a:r>
            <a:r>
              <a:rPr lang="ru-RU" dirty="0" smtClean="0"/>
              <a:t> среды  в ДОУ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Физкультурно-оздоровительные технологии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935480"/>
            <a:ext cx="8856984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/>
              <a:t>Физкультурно-оздоровительные технологии в </a:t>
            </a:r>
            <a:r>
              <a:rPr lang="ru-RU" sz="2000" b="1" i="1" dirty="0" smtClean="0"/>
              <a:t>дошкольном</a:t>
            </a:r>
          </a:p>
          <a:p>
            <a:pPr>
              <a:buNone/>
            </a:pPr>
            <a:r>
              <a:rPr lang="ru-RU" sz="2000" b="1" i="1" dirty="0" smtClean="0"/>
              <a:t>образовании</a:t>
            </a:r>
            <a:r>
              <a:rPr lang="ru-RU" sz="2000" dirty="0" smtClean="0"/>
              <a:t> – технологии, направленные на физическое развитие </a:t>
            </a:r>
            <a:r>
              <a:rPr lang="ru-RU" sz="2000" dirty="0" smtClean="0"/>
              <a:t>и</a:t>
            </a:r>
          </a:p>
          <a:p>
            <a:pPr>
              <a:buNone/>
            </a:pPr>
            <a:r>
              <a:rPr lang="ru-RU" sz="2000" dirty="0" smtClean="0"/>
              <a:t> укрепление </a:t>
            </a:r>
            <a:r>
              <a:rPr lang="ru-RU" sz="2000" dirty="0" smtClean="0"/>
              <a:t>здоровья дошкольников: развитие физических качеств,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двигательной </a:t>
            </a:r>
            <a:r>
              <a:rPr lang="ru-RU" sz="2000" dirty="0" smtClean="0"/>
              <a:t>активности и становление физической культуры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дошкольников</a:t>
            </a:r>
            <a:r>
              <a:rPr lang="ru-RU" sz="2000" dirty="0" smtClean="0"/>
              <a:t>, закаливание, дыхательная гимнастика, массаж и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самомассаж</a:t>
            </a:r>
            <a:r>
              <a:rPr lang="ru-RU" sz="2000" dirty="0" smtClean="0"/>
              <a:t>, профилактика плоскостопия </a:t>
            </a:r>
            <a:r>
              <a:rPr lang="ru-RU" sz="2000" dirty="0" smtClean="0"/>
              <a:t>и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формирование правильной осанки,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воспитание </a:t>
            </a:r>
            <a:r>
              <a:rPr lang="ru-RU" sz="2000" dirty="0" smtClean="0"/>
              <a:t>привычки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к </a:t>
            </a:r>
            <a:r>
              <a:rPr lang="ru-RU" sz="2000" dirty="0" smtClean="0"/>
              <a:t>повседневной физической активности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и </a:t>
            </a:r>
            <a:r>
              <a:rPr lang="ru-RU" sz="2000" dirty="0" smtClean="0"/>
              <a:t>заботе о здоровье и др.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3882" y="4121696"/>
            <a:ext cx="384011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Физкультурно-оздоровительные технологии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95910"/>
          </a:xfrm>
        </p:spPr>
        <p:txBody>
          <a:bodyPr>
            <a:normAutofit fontScale="62500" lnSpcReduction="20000"/>
          </a:bodyPr>
          <a:lstStyle/>
          <a:p>
            <a:r>
              <a:rPr lang="ru-RU" sz="3400" dirty="0" smtClean="0"/>
              <a:t>Утренняя гимнастика</a:t>
            </a:r>
          </a:p>
          <a:p>
            <a:r>
              <a:rPr lang="ru-RU" sz="3400" dirty="0" smtClean="0"/>
              <a:t>Гимнастика для глаз</a:t>
            </a:r>
          </a:p>
          <a:p>
            <a:r>
              <a:rPr lang="ru-RU" sz="3400" dirty="0" smtClean="0"/>
              <a:t>Пальчиковая гимнастика</a:t>
            </a:r>
          </a:p>
          <a:p>
            <a:r>
              <a:rPr lang="ru-RU" sz="3400" dirty="0" smtClean="0"/>
              <a:t>Динамическая гимнастика</a:t>
            </a:r>
          </a:p>
          <a:p>
            <a:r>
              <a:rPr lang="ru-RU" sz="3400" dirty="0" smtClean="0"/>
              <a:t>Дыхательная гимнастика</a:t>
            </a:r>
          </a:p>
          <a:p>
            <a:r>
              <a:rPr lang="ru-RU" sz="3400" dirty="0" smtClean="0"/>
              <a:t>Бодрящая гимнастика</a:t>
            </a:r>
          </a:p>
          <a:p>
            <a:r>
              <a:rPr lang="ru-RU" sz="3400" dirty="0" smtClean="0"/>
              <a:t>Динамическая пауза</a:t>
            </a:r>
          </a:p>
          <a:p>
            <a:r>
              <a:rPr lang="ru-RU" sz="3400" dirty="0" smtClean="0"/>
              <a:t>Массаж и </a:t>
            </a:r>
            <a:r>
              <a:rPr lang="ru-RU" sz="3400" dirty="0" err="1" smtClean="0"/>
              <a:t>самомассаж</a:t>
            </a:r>
            <a:endParaRPr lang="ru-RU" sz="3400" dirty="0" smtClean="0"/>
          </a:p>
          <a:p>
            <a:r>
              <a:rPr lang="ru-RU" sz="3400" dirty="0" smtClean="0"/>
              <a:t>Профилактика плоскостопии и формирование правильной осанки</a:t>
            </a:r>
          </a:p>
          <a:p>
            <a:r>
              <a:rPr lang="ru-RU" dirty="0" smtClean="0"/>
              <a:t>Двигательные оздоровительные </a:t>
            </a:r>
            <a:r>
              <a:rPr lang="ru-RU" dirty="0" err="1" smtClean="0"/>
              <a:t>физминутки</a:t>
            </a:r>
            <a:r>
              <a:rPr lang="ru-RU" dirty="0" smtClean="0"/>
              <a:t> </a:t>
            </a:r>
          </a:p>
          <a:p>
            <a:r>
              <a:rPr lang="ru-RU" sz="2900" dirty="0" smtClean="0">
                <a:latin typeface="Arial" charset="0"/>
              </a:rPr>
              <a:t>Самостоятельная двигательная деятельность детей</a:t>
            </a:r>
            <a:endParaRPr lang="ru-RU" sz="2900" dirty="0" smtClean="0"/>
          </a:p>
          <a:p>
            <a:r>
              <a:rPr lang="ru-RU" sz="3400" dirty="0" err="1" smtClean="0"/>
              <a:t>Валеологическое</a:t>
            </a:r>
            <a:r>
              <a:rPr lang="ru-RU" sz="3400" dirty="0" smtClean="0"/>
              <a:t> развитие</a:t>
            </a:r>
          </a:p>
          <a:p>
            <a:r>
              <a:rPr lang="ru-RU" sz="3400" dirty="0" smtClean="0"/>
              <a:t>Подвижные и спортивные игры </a:t>
            </a:r>
          </a:p>
          <a:p>
            <a:r>
              <a:rPr lang="ru-RU" sz="3400" dirty="0" smtClean="0"/>
              <a:t>Физическая культура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196752"/>
            <a:ext cx="3744416" cy="2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</TotalTime>
  <Words>439</Words>
  <Application>Microsoft Office PowerPoint</Application>
  <PresentationFormat>Экран (4:3)</PresentationFormat>
  <Paragraphs>88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Здоровьесберегающие технологии в ДОУ</vt:lpstr>
      <vt:lpstr>План</vt:lpstr>
      <vt:lpstr>Понятие «технология» и «здорьвьесберегающие технологии»</vt:lpstr>
      <vt:lpstr>Современные  здоровьесберегающие технологии в доу</vt:lpstr>
      <vt:lpstr>Классификация  здоровьесберегающих технологий</vt:lpstr>
      <vt:lpstr>Цель здоровьесберегающих технологий в дошкольном образовании</vt:lpstr>
      <vt:lpstr>Медико-профилактические технологии </vt:lpstr>
      <vt:lpstr>Физкультурно-оздоровительные технологии </vt:lpstr>
      <vt:lpstr>Физкультурно-оздоровительные технологии </vt:lpstr>
      <vt:lpstr>Технологии обучения здоровому образу жизни  </vt:lpstr>
      <vt:lpstr>Технология обеспечения социально-психологического благополучия ребенка </vt:lpstr>
      <vt:lpstr>Технология обеспечения социально-психологического благополучия ребенка</vt:lpstr>
      <vt:lpstr>Здоровьесбережение и здоровьеобогащение педагогов ДОУ </vt:lpstr>
      <vt:lpstr>Валеологическое просвещение родителей  </vt:lpstr>
      <vt:lpstr>Мы стремимся к полной реализации в жизни каждого ребенка: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технологии в ДОУ</dc:title>
  <dc:creator>сергей</dc:creator>
  <cp:lastModifiedBy>User</cp:lastModifiedBy>
  <cp:revision>53</cp:revision>
  <cp:lastPrinted>2014-08-19T06:39:48Z</cp:lastPrinted>
  <dcterms:created xsi:type="dcterms:W3CDTF">2012-09-30T11:19:55Z</dcterms:created>
  <dcterms:modified xsi:type="dcterms:W3CDTF">2014-08-21T15:34:31Z</dcterms:modified>
</cp:coreProperties>
</file>