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0" r:id="rId14"/>
    <p:sldId id="267" r:id="rId15"/>
    <p:sldId id="279" r:id="rId16"/>
    <p:sldId id="280" r:id="rId17"/>
    <p:sldId id="262" r:id="rId18"/>
    <p:sldId id="278" r:id="rId19"/>
    <p:sldId id="268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68" autoAdjust="0"/>
  </p:normalViewPr>
  <p:slideViewPr>
    <p:cSldViewPr>
      <p:cViewPr>
        <p:scale>
          <a:sx n="50" d="100"/>
          <a:sy n="50" d="100"/>
        </p:scale>
        <p:origin x="-52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C9A7-0FD6-4612-8C88-6C6BF1CF52F4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B0DB-833D-4D3C-9B4D-6E915ABCE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0%B5%D0%B2%D0%BE%D0%B4%D1%87%D0%B8%D0%BA" TargetMode="External"/><Relationship Id="rId13" Type="http://schemas.openxmlformats.org/officeDocument/2006/relationships/hyperlink" Target="http://ru.wikipedia.org/wiki/%D0%94%D1%80%D0%B0%D0%BC%D0%B0_(%D0%B6%D0%B0%D0%BD%D1%80)" TargetMode="External"/><Relationship Id="rId18" Type="http://schemas.openxmlformats.org/officeDocument/2006/relationships/hyperlink" Target="http://ru.wikipedia.org/wiki/%D0%9F%D1%80%D0%BE%D0%B7%D0%B0%D0%B8%D0%BA" TargetMode="External"/><Relationship Id="rId26" Type="http://schemas.openxmlformats.org/officeDocument/2006/relationships/hyperlink" Target="http://ru.wikipedia.org/wiki/%D0%AD%D0%BB%D0%B5%D0%B3%D0%B8%D1%8F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://ru.wikipedia.org/wiki/1953_%D0%B3%D0%BE%D0%B4_%D0%B2_%D0%BB%D0%B8%D1%82%D0%B5%D1%80%D0%B0%D1%82%D1%83%D1%80%D0%B5" TargetMode="External"/><Relationship Id="rId7" Type="http://schemas.openxmlformats.org/officeDocument/2006/relationships/hyperlink" Target="http://ru.wikipedia.org/wiki/%D0%9F%D0%BE%D1%8D%D1%82" TargetMode="External"/><Relationship Id="rId12" Type="http://schemas.openxmlformats.org/officeDocument/2006/relationships/hyperlink" Target="http://ru.wikipedia.org/w/index.php?title=%D0%A1%D1%82%D0%B8%D1%85%D0%BE%D1%82%D0%B2%D0%BE%D1%80%D0%B5%D0%BD%D0%B8%D1%8F&amp;action=edit&amp;redlink=1" TargetMode="External"/><Relationship Id="rId17" Type="http://schemas.openxmlformats.org/officeDocument/2006/relationships/hyperlink" Target="http://ru.wikipedia.org/wiki/%D0%A0%D0%BE%D1%81%D1%81%D0%B8%D0%B9%D1%81%D0%BA%D0%B0%D1%8F_%D0%B8%D0%BC%D0%BF%D0%B5%D1%80%D0%B8%D1%8F" TargetMode="External"/><Relationship Id="rId25" Type="http://schemas.openxmlformats.org/officeDocument/2006/relationships/hyperlink" Target="http://ru.wikipedia.org/wiki/%D0%94%D0%BD%D0%B5%D0%B2%D0%BD%D0%B8%D0%BA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ru.wikipedia.org/wiki/%D0%92%D0%BE%D1%80%D0%BE%D0%BD%D0%B5%D0%B6" TargetMode="External"/><Relationship Id="rId20" Type="http://schemas.openxmlformats.org/officeDocument/2006/relationships/hyperlink" Target="http://ru.wikipedia.org/wiki/1887_%D0%B3%D0%BE%D0%B4_%D0%B2_%D0%BB%D0%B8%D1%82%D0%B5%D1%80%D0%B0%D1%82%D1%83%D1%80%D0%B5" TargetMode="External"/><Relationship Id="rId29" Type="http://schemas.openxmlformats.org/officeDocument/2006/relationships/hyperlink" Target="http://ru.wikipedia.org/wiki/1933_%D0%B3%D0%BE%D0%B4_%D0%B2_%D0%BB%D0%B8%D1%82%D0%B5%D1%80%D0%B0%D1%82%D1%83%D1%80%D0%B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4%D0%BE%D0%BD%D0%B5%D1%86%D0%BA%D0%B0%D1%8F_%D0%BE%D0%B1%D0%BB%D0%B0%D1%81%D1%82%D1%8C" TargetMode="External"/><Relationship Id="rId11" Type="http://schemas.openxmlformats.org/officeDocument/2006/relationships/hyperlink" Target="http://ru.wikipedia.org/wiki/%D0%9B%D0%B8%D1%80%D0%B8%D0%BA%D0%B0" TargetMode="External"/><Relationship Id="rId24" Type="http://schemas.openxmlformats.org/officeDocument/2006/relationships/hyperlink" Target="http://ru.wikipedia.org/wiki/%D0%A0%D0%B0%D1%81%D1%81%D0%BA%D0%B0%D0%B7" TargetMode="External"/><Relationship Id="rId5" Type="http://schemas.openxmlformats.org/officeDocument/2006/relationships/hyperlink" Target="http://ru.wikipedia.org/wiki/%D0%9C%D0%B0%D0%BA%D0%B5%D0%B5%D0%B2%D0%BA%D0%B0" TargetMode="External"/><Relationship Id="rId15" Type="http://schemas.openxmlformats.org/officeDocument/2006/relationships/hyperlink" Target="http://ru.wikipedia.org/wiki/%D0%A0%D1%83%D1%81%D1%81%D0%BA%D0%B8%D0%B9_%D1%8F%D0%B7%D1%8B%D0%BA" TargetMode="External"/><Relationship Id="rId23" Type="http://schemas.openxmlformats.org/officeDocument/2006/relationships/hyperlink" Target="http://ru.wikipedia.org/wiki/%D0%9F%D0%BE%D0%B2%D0%B5%D1%81%D1%82%D1%8C" TargetMode="External"/><Relationship Id="rId28" Type="http://schemas.openxmlformats.org/officeDocument/2006/relationships/hyperlink" Target="http://ru.wikipedia.org/wiki/%D0%9D%D0%BE%D0%B1%D0%B5%D0%BB%D0%B5%D0%B2%D1%81%D0%BA%D0%B0%D1%8F_%D0%BF%D1%80%D0%B5%D0%BC%D0%B8%D1%8F_%D0%BF%D0%BE_%D0%BB%D0%B8%D1%82%D0%B5%D1%80%D0%B0%D1%82%D1%83%D1%80%D0%B5" TargetMode="External"/><Relationship Id="rId10" Type="http://schemas.openxmlformats.org/officeDocument/2006/relationships/hyperlink" Target="http://ru.wikipedia.org/wiki/1945" TargetMode="External"/><Relationship Id="rId19" Type="http://schemas.openxmlformats.org/officeDocument/2006/relationships/hyperlink" Target="http://ru.wikipedia.org/wiki/%D0%9F%D0%B5%D1%80%D0%B5%D0%B2%D0%BE%D0%B4" TargetMode="External"/><Relationship Id="rId4" Type="http://schemas.openxmlformats.org/officeDocument/2006/relationships/hyperlink" Target="http://ru.wikipedia.org/wiki/%D0%A7%D0%B5%D1%80%D0%B2%D0%BE%D0%BD%D0%BE%D0%B3%D0%B2%D0%B0%D1%80%D0%B4%D0%B5%D0%B9%D1%81%D0%BA%D0%B8%D0%B9_%D1%80%D0%B0%D0%B9%D0%BE%D0%BD_(%D0%9C%D0%B0%D0%BA%D0%B5%D0%B5%D0%B2%D0%BA%D0%B0)" TargetMode="External"/><Relationship Id="rId9" Type="http://schemas.openxmlformats.org/officeDocument/2006/relationships/hyperlink" Target="http://ru.wikipedia.org/wiki/1924" TargetMode="External"/><Relationship Id="rId14" Type="http://schemas.openxmlformats.org/officeDocument/2006/relationships/hyperlink" Target="http://ru.wikipedia.org/wiki/%D0%9F%D0%BE%D1%8D%D0%BC%D0%B0" TargetMode="External"/><Relationship Id="rId22" Type="http://schemas.openxmlformats.org/officeDocument/2006/relationships/hyperlink" Target="http://ru.wikipedia.org/wiki/%D0%A0%D0%BE%D0%BC%D0%B0%D0%BD" TargetMode="External"/><Relationship Id="rId27" Type="http://schemas.openxmlformats.org/officeDocument/2006/relationships/hyperlink" Target="http://ru.wikipedia.org/wiki/1903_%D0%B3%D0%BE%D0%B4_%D0%B2_%D0%BB%D0%B8%D1%82%D0%B5%D1%80%D0%B0%D1%82%D1%83%D1%80%D0%B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«Средняя общеобразовательная школа № 1»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г. Горнозаводска Пермского края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614364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2013 г.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8625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Выполнила:</a:t>
            </a:r>
          </a:p>
          <a:p>
            <a:r>
              <a:rPr lang="ru-RU" dirty="0" smtClean="0">
                <a:latin typeface="Bookman Old Style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Bookman Old Style" pitchFamily="18" charset="0"/>
              </a:rPr>
              <a:t>Винокурова Маргарита Яковлевна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525090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Литературное чтение</a:t>
            </a:r>
          </a:p>
          <a:p>
            <a:pPr algn="ctr"/>
            <a:r>
              <a:rPr lang="ru-RU" sz="5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(презентация урока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</a:t>
            </a:r>
            <a:endParaRPr lang="ru-RU" sz="32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6339" y="3702610"/>
            <a:ext cx="4631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Л.В. Занкова, 3 класс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53.radikal.ru/i140/1004/08/74f29e2d4e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715172" cy="5225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82485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«скирды на гумне»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rt-portrets.ru/pict6/staraia-derevnya-tser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500042"/>
            <a:ext cx="7150063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53417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«церковка наша мерещится мне»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s.cdn3.123rf.com/168nwm/vicsa/vicsa1101/vicsa110100010/8746717-close-up-of-two-windows-with-wooden-shutter-in-old-russian-country-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60" y="500042"/>
            <a:ext cx="7658154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5539103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дом со ставнями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Выразительное стихотворения учителем (2 раза).</a:t>
            </a:r>
          </a:p>
          <a:p>
            <a:pPr algn="ctr"/>
            <a:r>
              <a:rPr lang="ru-RU" sz="2400" dirty="0" smtClean="0"/>
              <a:t>4. Беседа.</a:t>
            </a:r>
          </a:p>
          <a:p>
            <a:r>
              <a:rPr lang="ru-RU" sz="2400" dirty="0" smtClean="0"/>
              <a:t>1) Для чего многие определения в этом стихотворении поэт повторяет дважды?</a:t>
            </a:r>
          </a:p>
          <a:p>
            <a:r>
              <a:rPr lang="ru-RU" sz="2400" dirty="0" smtClean="0"/>
              <a:t>2) Какая строчка в тексте помогает ответить на этот вопрос?</a:t>
            </a:r>
          </a:p>
          <a:p>
            <a:r>
              <a:rPr lang="ru-RU" sz="2400" dirty="0" smtClean="0"/>
              <a:t>3) Как вы определите жанр этого стихотворения?</a:t>
            </a:r>
          </a:p>
          <a:p>
            <a:r>
              <a:rPr lang="ru-RU" sz="2400" dirty="0" smtClean="0"/>
              <a:t>4) Его можно напеть?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Всё мне мерещится / поле с гречихою,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маленьком доме / сирень на окне,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Ясное-ясное, / тихое-тихое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Летнее утро / мерещится мне.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80599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5) Почему поэт пользуется такими словами: </a:t>
            </a:r>
            <a:r>
              <a:rPr lang="ru-RU" sz="2400" i="1" dirty="0" smtClean="0"/>
              <a:t>мерещится, чудится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6) Какое настроение создается в стихотворении?</a:t>
            </a:r>
          </a:p>
          <a:p>
            <a:r>
              <a:rPr lang="ru-RU" sz="2400" dirty="0" smtClean="0"/>
              <a:t>7) А можно поместить это стихотворение в главу «Родная сторона»? А в главу «Мир нуждается в нашей защите»?</a:t>
            </a:r>
          </a:p>
          <a:p>
            <a:r>
              <a:rPr lang="ru-RU" sz="2400" dirty="0" smtClean="0"/>
              <a:t>8) Вспомните, в какой главе «живёт это стихотворения»?</a:t>
            </a:r>
          </a:p>
          <a:p>
            <a:r>
              <a:rPr lang="ru-RU" sz="2400" dirty="0" smtClean="0"/>
              <a:t>9) Почему оно помещено в эту главу?</a:t>
            </a:r>
          </a:p>
          <a:p>
            <a:r>
              <a:rPr lang="ru-RU" sz="2400" dirty="0" smtClean="0"/>
              <a:t>5. Выразительное чтение стихотворения учащимися.</a:t>
            </a:r>
          </a:p>
          <a:p>
            <a:endParaRPr lang="ru-RU" sz="2400" dirty="0" smtClean="0"/>
          </a:p>
          <a:p>
            <a:r>
              <a:rPr lang="en-US" sz="2400" dirty="0" smtClean="0"/>
              <a:t>V</a:t>
            </a:r>
            <a:r>
              <a:rPr lang="ru-RU" sz="2400" dirty="0" smtClean="0"/>
              <a:t>. Чтения и анализ стихотворения И. Бунина</a:t>
            </a:r>
          </a:p>
          <a:p>
            <a:pPr algn="ctr"/>
            <a:r>
              <a:rPr lang="ru-RU" sz="2400" dirty="0" smtClean="0"/>
              <a:t>1. Выразительное стихотворения учителем</a:t>
            </a:r>
          </a:p>
          <a:p>
            <a:pPr algn="ctr"/>
            <a:r>
              <a:rPr lang="ru-RU" sz="2400" dirty="0" smtClean="0"/>
              <a:t>2. Словарно-лексическая работа.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Встретились ли вам непонятные слова?</a:t>
            </a:r>
          </a:p>
          <a:p>
            <a:pPr algn="ctr"/>
            <a:r>
              <a:rPr lang="ru-RU" sz="2400" dirty="0" smtClean="0"/>
              <a:t>Например: </a:t>
            </a:r>
            <a:r>
              <a:rPr lang="ru-RU" sz="2400" dirty="0" smtClean="0"/>
              <a:t>бор</a:t>
            </a:r>
            <a:endParaRPr lang="ru-RU" sz="2400" dirty="0" smtClean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ubanphoto.ru/photos/340/33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214842" cy="55099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967731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Сосновый бор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yanviktor.ru/raznoe/05_08_07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7" y="357166"/>
            <a:ext cx="3966357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5967731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«Прильну к сосне корявой…»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Беседа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Лирический герой И. Бунина совсем по-другому вспоминает свое детство. Так в чём же разница?</a:t>
            </a:r>
          </a:p>
          <a:p>
            <a:r>
              <a:rPr lang="ru-RU" sz="2400" dirty="0" smtClean="0"/>
              <a:t>Подтвердите </a:t>
            </a:r>
            <a:r>
              <a:rPr lang="ru-RU" sz="2400" dirty="0" smtClean="0"/>
              <a:t>своё мнения строчками из текста.</a:t>
            </a:r>
          </a:p>
          <a:p>
            <a:r>
              <a:rPr lang="ru-RU" sz="2400" dirty="0" smtClean="0"/>
              <a:t>4. Конкурсное прочтение стихотворения</a:t>
            </a:r>
          </a:p>
          <a:p>
            <a:endParaRPr lang="ru-RU" dirty="0" smtClean="0"/>
          </a:p>
          <a:p>
            <a:r>
              <a:rPr lang="en-US" sz="2400" dirty="0" smtClean="0"/>
              <a:t>VI</a:t>
            </a:r>
            <a:r>
              <a:rPr lang="ru-RU" sz="2400" dirty="0" smtClean="0"/>
              <a:t>. Итог урока</a:t>
            </a:r>
          </a:p>
          <a:p>
            <a:pPr>
              <a:buFontTx/>
              <a:buChar char="-"/>
            </a:pPr>
            <a:r>
              <a:rPr lang="ru-RU" sz="2400" dirty="0" smtClean="0"/>
              <a:t> К характеристике какого из двух героев можно отнести эти выражения: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радость жизни, светлая грусть,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тепло воспоминаний, свежесть восприятия мира,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яркие ощущения, щемящее чувство</a:t>
            </a:r>
            <a:r>
              <a:rPr lang="ru-RU" sz="2400" i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Какой образ детства вам ближе – созданный в стихотворении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Кедрина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или в стихотворении Бунина?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наш урок мы закончим чтением комментария в 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учебнике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VII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Домашнее задание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для выразительного чтения любое стихотворения на тему: «Детство»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11969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VIII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Лист самооценки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3954942" y="2428868"/>
            <a:ext cx="1260000" cy="1260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19154681">
            <a:off x="4912210" y="1716706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315074" y="2786058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3095778">
            <a:off x="4755093" y="3788151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38214" y="928670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Научился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2643182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Получил радость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4643446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Ничего не понял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flipH="1">
            <a:off x="2957620" y="2851876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3359915">
            <a:off x="3482428" y="1709863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7390829">
            <a:off x="3526570" y="3856962"/>
            <a:ext cx="900000" cy="720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8662" y="857232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Узнал что-то новое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58" y="2714620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Расстроился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09124" y="4714884"/>
            <a:ext cx="2520000" cy="100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Удивился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714488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Кедрин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«Всё мне мерещится поле с гречихою…»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Бунин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«Детство»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28"/>
            <a:ext cx="8786874" cy="12311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Тема:</a:t>
            </a:r>
          </a:p>
          <a:p>
            <a:pPr algn="ctr"/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 – это величайшее чудо </a:t>
            </a:r>
            <a:endParaRPr lang="ru-RU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876"/>
            <a:ext cx="13573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Цели: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421481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dirty="0" smtClean="0"/>
              <a:t>продолжить формировать умение сопоставлять и сравнивать стихотворения;</a:t>
            </a:r>
          </a:p>
          <a:p>
            <a:r>
              <a:rPr lang="ru-RU" dirty="0" smtClean="0"/>
              <a:t>* развивать навык осознанного правильного чтения, умение отвечать на вопросы по содержанию, понимать смысл стихотворного текста.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282999"/>
            <a:ext cx="32861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Оборудование: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592933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ИКТ, портреты Д. </a:t>
            </a:r>
            <a:r>
              <a:rPr lang="ru-RU" dirty="0" err="1" smtClean="0"/>
              <a:t>Кедрина</a:t>
            </a:r>
            <a:r>
              <a:rPr lang="ru-RU" dirty="0" smtClean="0"/>
              <a:t> и И. Бунина, выставка рисунков учащихся.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285728"/>
            <a:ext cx="2571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Ход урока: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ru-RU" sz="2400" dirty="0" smtClean="0"/>
              <a:t>. Организационный момент</a:t>
            </a:r>
          </a:p>
          <a:p>
            <a:endParaRPr lang="ru-RU" sz="2400" dirty="0" smtClean="0"/>
          </a:p>
          <a:p>
            <a:r>
              <a:rPr lang="en-US" sz="2400" dirty="0" smtClean="0"/>
              <a:t>II</a:t>
            </a:r>
            <a:r>
              <a:rPr lang="ru-RU" sz="2400" dirty="0" smtClean="0"/>
              <a:t>. Проверка домашнего задания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Выставка рисунков к сказке Г.Х. Андерсена</a:t>
            </a:r>
          </a:p>
          <a:p>
            <a:pPr marL="457200" indent="-457200" algn="ctr"/>
            <a:r>
              <a:rPr lang="ru-RU" sz="2400" dirty="0" smtClean="0"/>
              <a:t>«Стойкий оловянный солдатик».</a:t>
            </a:r>
          </a:p>
          <a:p>
            <a:pPr algn="ctr"/>
            <a:r>
              <a:rPr lang="ru-RU" sz="2400" dirty="0" smtClean="0"/>
              <a:t>2. Выразительное чтения отрывка из данной сказки</a:t>
            </a:r>
          </a:p>
          <a:p>
            <a:pPr algn="ctr"/>
            <a:r>
              <a:rPr lang="ru-RU" sz="2400" dirty="0" smtClean="0"/>
              <a:t>(по выбору учащихся).</a:t>
            </a:r>
          </a:p>
          <a:p>
            <a:pPr algn="ctr"/>
            <a:r>
              <a:rPr lang="ru-RU" sz="2400" dirty="0" smtClean="0"/>
              <a:t>3. Инсценировка понравившегося отрывка из сказки.</a:t>
            </a:r>
          </a:p>
          <a:p>
            <a:endParaRPr lang="ru-RU" sz="2400" dirty="0" smtClean="0"/>
          </a:p>
          <a:p>
            <a:r>
              <a:rPr lang="en-US" sz="2400" dirty="0" smtClean="0"/>
              <a:t>III</a:t>
            </a:r>
            <a:r>
              <a:rPr lang="ru-RU" sz="2400" dirty="0" smtClean="0"/>
              <a:t>. Подготовка к восприятию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Сегодня мы будем выразительно читать стихотворения и учиться слушать друг друга.</a:t>
            </a:r>
          </a:p>
          <a:p>
            <a:pPr algn="ctr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На нашем уроке встретиться сразу два поэта. Прочитайте на экране их фамилии. 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214290"/>
            <a:ext cx="47832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Дмитрий Борисович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Кедрин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1907-1945 гг.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:\М.Я. Винокурова\Кедрин_Дмитрий.JPG"/>
          <p:cNvPicPr>
            <a:picLocks noChangeAspect="1" noChangeArrowheads="1"/>
          </p:cNvPicPr>
          <p:nvPr/>
        </p:nvPicPr>
        <p:blipFill>
          <a:blip r:embed="rId2"/>
          <a:srcRect b="5815"/>
          <a:stretch>
            <a:fillRect/>
          </a:stretch>
        </p:blipFill>
        <p:spPr bwMode="auto">
          <a:xfrm>
            <a:off x="428596" y="142852"/>
            <a:ext cx="2214578" cy="3286148"/>
          </a:xfrm>
          <a:prstGeom prst="rect">
            <a:avLst/>
          </a:prstGeom>
          <a:noFill/>
        </p:spPr>
      </p:pic>
      <p:pic>
        <p:nvPicPr>
          <p:cNvPr id="1027" name="Picture 3" descr="H:\М.Я. Винокурова\Ivan_Bunin-1901.jpg"/>
          <p:cNvPicPr>
            <a:picLocks noChangeAspect="1" noChangeArrowheads="1"/>
          </p:cNvPicPr>
          <p:nvPr/>
        </p:nvPicPr>
        <p:blipFill>
          <a:blip r:embed="rId3"/>
          <a:srcRect l="8382" r="5009"/>
          <a:stretch>
            <a:fillRect/>
          </a:stretch>
        </p:blipFill>
        <p:spPr bwMode="auto">
          <a:xfrm>
            <a:off x="6643702" y="3357562"/>
            <a:ext cx="2214578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3194" y="3571876"/>
            <a:ext cx="40518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Алексеевич Бунин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1870-1953 гг.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71802" y="1214422"/>
          <a:ext cx="5429288" cy="1943100"/>
        </p:xfrm>
        <a:graphic>
          <a:graphicData uri="http://schemas.openxmlformats.org/drawingml/2006/table">
            <a:tbl>
              <a:tblPr/>
              <a:tblGrid>
                <a:gridCol w="1643074"/>
                <a:gridCol w="37862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рождения: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Червоногвардейский район (Макеевка)"/>
                        </a:rPr>
                        <a:t>Берестово-Богодуховский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Червоногвардейский район (Макеевка)"/>
                        </a:rPr>
                        <a:t> рудник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ныне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Макеевка"/>
                        </a:rPr>
                        <a:t>Макеевка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Донецкая область"/>
                        </a:rPr>
                        <a:t>Донецкая область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Род деятельности: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Поэт"/>
                        </a:rPr>
                        <a:t>поэт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Переводчик"/>
                        </a:rPr>
                        <a:t>переводчик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Годы творчества: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1924"/>
                        </a:rPr>
                        <a:t>1924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1945"/>
                        </a:rPr>
                        <a:t>1945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Лирика"/>
                        </a:rPr>
                        <a:t>лирика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Жанр: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Стихотворения (страница отсутствует)"/>
                        </a:rPr>
                        <a:t>стихотворения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Драма (жанр)"/>
                        </a:rPr>
                        <a:t>драма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Поэма"/>
                        </a:rPr>
                        <a:t>поэма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Язык произведений: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Русский язык"/>
                        </a:rPr>
                        <a:t>русский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57224" y="4572008"/>
          <a:ext cx="5500726" cy="1850469"/>
        </p:xfrm>
        <a:graphic>
          <a:graphicData uri="http://schemas.openxmlformats.org/drawingml/2006/table">
            <a:tbl>
              <a:tblPr/>
              <a:tblGrid>
                <a:gridCol w="1697755"/>
                <a:gridCol w="3802971"/>
              </a:tblGrid>
              <a:tr h="2500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рождения: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Воронеж"/>
                        </a:rPr>
                        <a:t>Воронеж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Российская империя"/>
                        </a:rPr>
                        <a:t>Российская империя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98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Род деятельности: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Поэт"/>
                        </a:rPr>
                        <a:t>Поэт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Прозаик"/>
                        </a:rPr>
                        <a:t>прозаик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 tooltip="Перевод"/>
                        </a:rPr>
                        <a:t>переводчик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4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Годы творчества: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0" tooltip="1887 год в литературе"/>
                        </a:rPr>
                        <a:t>1887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 tooltip="1953 год в литературе"/>
                        </a:rPr>
                        <a:t>1953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Жанр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2" tooltip="Роман"/>
                        </a:rPr>
                        <a:t>Роман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 tooltip="Повесть"/>
                        </a:rPr>
                        <a:t>повесть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4" tooltip="Рассказ"/>
                        </a:rPr>
                        <a:t>рассказ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5" tooltip="Дневник"/>
                        </a:rPr>
                        <a:t>дневник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6" tooltip="Элегия"/>
                        </a:rPr>
                        <a:t>элегия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4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Язык произведений: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Русский язык"/>
                        </a:rPr>
                        <a:t>русский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01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Премии: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Пушкинская премия (получал 2 раза) (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 tooltip="1903 год в литературе"/>
                        </a:rPr>
                        <a:t>1903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 tooltip="Нобелевская премия по литературе"/>
                        </a:rPr>
                        <a:t>Нобелевская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 tooltip="Нобелевская премия по литературе"/>
                        </a:rPr>
                        <a:t>премия по литературе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9" tooltip="1933 год в литературе"/>
                        </a:rPr>
                        <a:t>1933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6" marR="7056" marT="7056" marB="7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</a:t>
            </a:r>
            <a:r>
              <a:rPr lang="ru-RU" sz="2400" dirty="0" smtClean="0"/>
              <a:t>. Чтения и анализ стихотворения Д. </a:t>
            </a:r>
            <a:r>
              <a:rPr lang="ru-RU" sz="2400" dirty="0" err="1" smtClean="0"/>
              <a:t>Кедрина</a:t>
            </a:r>
            <a:endParaRPr lang="ru-RU" sz="2400" dirty="0" smtClean="0"/>
          </a:p>
          <a:p>
            <a:pPr algn="ctr"/>
            <a:r>
              <a:rPr lang="ru-RU" sz="2400" dirty="0" smtClean="0"/>
              <a:t>1. Выразительное стихотворения учителем.</a:t>
            </a:r>
          </a:p>
          <a:p>
            <a:pPr algn="ctr"/>
            <a:r>
              <a:rPr lang="ru-RU" sz="2400" dirty="0" smtClean="0"/>
              <a:t>2. Словарно-лексическая работа.</a:t>
            </a:r>
          </a:p>
          <a:p>
            <a:pPr algn="ctr"/>
            <a:r>
              <a:rPr lang="ru-RU" sz="2400" dirty="0" smtClean="0"/>
              <a:t>Помощь консультанта Кота </a:t>
            </a:r>
            <a:r>
              <a:rPr lang="ru-RU" sz="2400" dirty="0" smtClean="0"/>
              <a:t>Учёного (раздел «Музей»).</a:t>
            </a:r>
            <a:endParaRPr lang="ru-RU" sz="2400" dirty="0" smtClean="0"/>
          </a:p>
        </p:txBody>
      </p:sp>
      <p:pic>
        <p:nvPicPr>
          <p:cNvPr id="5122" name="Picture 2" descr="http://ic.pics.livejournal.com/yugeneonil/10803253/57279/57279_original.jpg"/>
          <p:cNvPicPr>
            <a:picLocks noChangeAspect="1" noChangeArrowheads="1"/>
          </p:cNvPicPr>
          <p:nvPr/>
        </p:nvPicPr>
        <p:blipFill>
          <a:blip r:embed="rId2"/>
          <a:srcRect r="8221"/>
          <a:stretch>
            <a:fillRect/>
          </a:stretch>
        </p:blipFill>
        <p:spPr bwMode="auto">
          <a:xfrm>
            <a:off x="2009947" y="2143116"/>
            <a:ext cx="5062383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110607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Виктор Попков «Моя бабушка и её ковёр»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ihomirsvetlana.narod.ru/images/p42_grechix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5"/>
            <a:ext cx="6858048" cy="51435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«поле с гречихою»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0.liveinternet.ru/images/attach/c/0/40/501/40501281_161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822"/>
            <a:ext cx="5214974" cy="52433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578645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«сирень на окне»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maginarium.com.tr/photo/5064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429288" cy="5429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5929330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«кляча чубарая» 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68" y="5857892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«аист на крыше» </a:t>
            </a:r>
            <a:endParaRPr lang="ru-RU" sz="2400" b="1" dirty="0"/>
          </a:p>
        </p:txBody>
      </p:sp>
      <p:pic>
        <p:nvPicPr>
          <p:cNvPr id="24578" name="Picture 2" descr="http://f1.live4fun.ru/pictures/img_37744038_228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143800" cy="476625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673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Пользователь Windows</cp:lastModifiedBy>
  <cp:revision>38</cp:revision>
  <dcterms:created xsi:type="dcterms:W3CDTF">2013-04-07T13:08:05Z</dcterms:created>
  <dcterms:modified xsi:type="dcterms:W3CDTF">2013-05-05T15:32:42Z</dcterms:modified>
</cp:coreProperties>
</file>