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60" r:id="rId3"/>
    <p:sldId id="283" r:id="rId4"/>
    <p:sldId id="289" r:id="rId5"/>
    <p:sldId id="297" r:id="rId6"/>
    <p:sldId id="298" r:id="rId7"/>
    <p:sldId id="300" r:id="rId8"/>
    <p:sldId id="293" r:id="rId9"/>
    <p:sldId id="294" r:id="rId10"/>
    <p:sldId id="302" r:id="rId11"/>
    <p:sldId id="303" r:id="rId12"/>
    <p:sldId id="304" r:id="rId13"/>
    <p:sldId id="305" r:id="rId14"/>
    <p:sldId id="311" r:id="rId15"/>
    <p:sldId id="306" r:id="rId16"/>
    <p:sldId id="307" r:id="rId17"/>
    <p:sldId id="308" r:id="rId18"/>
    <p:sldId id="309" r:id="rId19"/>
    <p:sldId id="310" r:id="rId20"/>
    <p:sldId id="276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4AA5A4-C6E7-475C-91C0-80B0F115477C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BEE37C-1761-4264-BB2C-2EEDD385E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BF6B-B056-4241-A1A0-637AA4E4EF60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44A0-9B94-4393-959B-733E097B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4EF0A-7D65-4967-9FCE-BD7C9D60C0B5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E625FED-6B67-4BF4-91E5-0FC74B12F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EAA7-93E5-43C3-9A74-1B0E5E8272A4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0A44-FCA6-41F9-A20B-7DFC5C78D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A13FF7-2B25-44F3-840C-4D8EC6F6D7C1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BAC2CD-DECC-49D9-B99E-40F74C45C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8701-2E29-4E6E-88AD-FE6686CF5884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DB8C-E017-43B4-9031-8CDF70709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764F-6072-43F9-A874-381A037E8076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E3CA-FC9C-414B-9ABE-0FCE235F4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07DE-A712-4930-A449-7CE11051E566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2FEF-2C15-4438-86CE-FBD3E932C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D911-C31A-40E0-8B70-AD642E8983C7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45ED-F216-4FC0-976E-A646484E3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E649-CB8F-4CD6-98E3-76876401A3A4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9071-D348-4C34-A14D-19D093D0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4BFAA9-FD35-41D0-9D0A-D1970DEE2F4B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E0F5E-96FA-444D-A0CD-75390C57E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1B0BD0C-7A8B-46D1-BD55-55045638C1D5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95321E-242F-4CCD-BDB2-FD1070C15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42" r:id="rId9"/>
    <p:sldLayoutId id="2147483833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7;&#1074;&#1077;&#1079;&#1076;&#1072;\Desktop\&#1087;&#1088;&#1077;&#1079;&#1077;&#1085;&#1090;&#1072;&#1094;&#1080;&#1103;\&#1089;&#1087;&#1086;&#1082;&#1086;&#1081;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8;&#1077;&#1079;&#1077;&#1085;&#1090;&#1072;&#1094;&#1080;&#1103;\&#1089;&#1087;&#1086;&#1082;&#1086;&#1081;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0" y="2766681"/>
            <a:ext cx="8172400" cy="864096"/>
          </a:xfrm>
        </p:spPr>
        <p:txBody>
          <a:bodyPr>
            <a:noAutofit/>
          </a:bodyPr>
          <a:lstStyle/>
          <a:p>
            <a:pPr marL="6858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8000"/>
                </a:solidFill>
              </a:rPr>
              <a:t>МДОУ «Детский сад комбинированного вида № 3 «Звёздочка»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67216"/>
            <a:ext cx="8229600" cy="2693567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Реализация системы медико-педагогического контроля в практике работы 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покой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406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3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numSld="4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3" y="4454044"/>
          <a:ext cx="7560839" cy="22873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5691"/>
                <a:gridCol w="304914"/>
                <a:gridCol w="977776"/>
                <a:gridCol w="304914"/>
                <a:gridCol w="304914"/>
                <a:gridCol w="304914"/>
                <a:gridCol w="177470"/>
                <a:gridCol w="517383"/>
                <a:gridCol w="457370"/>
                <a:gridCol w="457370"/>
                <a:gridCol w="376745"/>
                <a:gridCol w="376745"/>
                <a:gridCol w="357688"/>
                <a:gridCol w="359155"/>
                <a:gridCol w="359155"/>
                <a:gridCol w="304914"/>
                <a:gridCol w="441247"/>
                <a:gridCol w="331300"/>
                <a:gridCol w="231174"/>
              </a:tblGrid>
              <a:tr h="6064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группы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Ф.И.О.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воспитателя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Место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проведения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Соблюдение гигиенических требований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Одежда детей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Руководство воспитателя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организации гимнастики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Помещение группы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зал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Физкультурный зал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Спортивная площадка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Влажная уборка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Проветривание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Температурные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Спортивная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Облегченная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 педагога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Одежда педагога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Использование  муз. сопровождения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Комплекс ОРУ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Подвижная игра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Ритмическая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гимнастика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Комбинированная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 vert="vert270"/>
                </a:tc>
              </a:tr>
              <a:tr h="441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46" marR="64246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692696"/>
          <a:ext cx="7587735" cy="26642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30594"/>
                <a:gridCol w="312722"/>
                <a:gridCol w="1002181"/>
                <a:gridCol w="370116"/>
                <a:gridCol w="370116"/>
                <a:gridCol w="370116"/>
                <a:gridCol w="451791"/>
                <a:gridCol w="580943"/>
                <a:gridCol w="333762"/>
                <a:gridCol w="278788"/>
                <a:gridCol w="370851"/>
                <a:gridCol w="487846"/>
                <a:gridCol w="515807"/>
                <a:gridCol w="515807"/>
                <a:gridCol w="370851"/>
                <a:gridCol w="312722"/>
                <a:gridCol w="312722"/>
              </a:tblGrid>
              <a:tr h="2347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Группа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Ф.И.О.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воспитателя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          Педагогические  требования  к  организации  прогулки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Подготовка  участка к прогулке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Выносной  материал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Одежда  детей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Время  прогулки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Самостоятельная  деятельность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детей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Подвижные  игры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Трудовые  поручения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Наблюдение в  природе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Индивидуальная работа с детьми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Другие формы двигательной деятельности (указать какие)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Формы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общения детей на прогулке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Работа с ЧБ детьми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Кто осуществляет  контроль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Приложение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407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468313" y="4006850"/>
            <a:ext cx="626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Учебный  год________________</a:t>
            </a:r>
            <a:r>
              <a:rPr lang="ru-RU" sz="11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Карта  контроля  утренней   гимнастики</a:t>
            </a:r>
            <a:endParaRPr lang="ru-RU"/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539750" y="115888"/>
            <a:ext cx="62642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 </a:t>
            </a:r>
            <a:endParaRPr lang="ru-RU" sz="900"/>
          </a:p>
          <a:p>
            <a:pPr eaLnBrk="0" hangingPunct="0"/>
            <a:r>
              <a:rPr lang="ru-RU" sz="1200" b="1">
                <a:cs typeface="Times New Roman" pitchFamily="18" charset="0"/>
              </a:rPr>
              <a:t>Учебный  год_________________</a:t>
            </a:r>
            <a:r>
              <a:rPr lang="ru-RU" sz="11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Карта   контроля   прогулки</a:t>
            </a: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1129" y="655241"/>
          <a:ext cx="6425565" cy="19831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66420"/>
                <a:gridCol w="300990"/>
                <a:gridCol w="1086485"/>
                <a:gridCol w="504190"/>
                <a:gridCol w="504190"/>
                <a:gridCol w="504190"/>
                <a:gridCol w="528955"/>
                <a:gridCol w="528955"/>
                <a:gridCol w="495935"/>
                <a:gridCol w="495935"/>
                <a:gridCol w="454660"/>
                <a:gridCol w="4546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Условия организации сна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воспитателя</a:t>
                      </a:r>
                      <a:endParaRPr lang="ru-RU" sz="10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гигиенические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педагогические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Температура воздуха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спальне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Сон с доступом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свежего воздуха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Одежда  детей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Размещение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кроватей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Состояние  детей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перед  сном</a:t>
                      </a:r>
                      <a:endParaRPr lang="ru-RU" sz="1000" b="1">
                        <a:effectLst/>
                        <a:latin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Индивидуальный подход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  время засыпания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Постепенный подъем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Гимнастика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пробуждения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Примечание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443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</a:tbl>
          </a:graphicData>
        </a:graphic>
      </p:graphicFrame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827088" y="115888"/>
            <a:ext cx="63007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Учебный  год_________________</a:t>
            </a:r>
            <a:r>
              <a:rPr lang="ru-RU" sz="11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Карта   контроля  сна</a:t>
            </a:r>
            <a:endParaRPr lang="ru-RU" sz="900"/>
          </a:p>
          <a:p>
            <a:pPr eaLnBrk="0" hangingPunct="0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3573016"/>
          <a:ext cx="6444707" cy="31648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2873"/>
                <a:gridCol w="249613"/>
                <a:gridCol w="980832"/>
                <a:gridCol w="211437"/>
                <a:gridCol w="422873"/>
                <a:gridCol w="389983"/>
                <a:gridCol w="244326"/>
                <a:gridCol w="211437"/>
                <a:gridCol w="422873"/>
                <a:gridCol w="422873"/>
                <a:gridCol w="317155"/>
                <a:gridCol w="317155"/>
                <a:gridCol w="317155"/>
                <a:gridCol w="257835"/>
                <a:gridCol w="257835"/>
                <a:gridCol w="249613"/>
                <a:gridCol w="249613"/>
                <a:gridCol w="249613"/>
                <a:gridCol w="249613"/>
              </a:tblGrid>
              <a:tr h="27254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Группа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воспитателя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Выполнение режима питания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 приему пищи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Эстетика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Формирование  культуры еды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организации питания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Ответственный  за  проведение контроля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23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помощника воспитателя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воспитателя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0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Эмоциональное состояние детей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Гигиенические процедуры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 завтрака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Обеда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Полдника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Обстановка за столом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(эмоциональная)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Уровень умений пользоваться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столовыми  приборами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Сформированный навык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ест разнообразную пищу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Сервировка  стола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Санитарно-гигиенический  режим в  группе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Подача  нового блюда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Аппетит  детей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Образец воспитателя при  приеме пищи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Учет  медицинских  показаний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846138" y="3113088"/>
            <a:ext cx="5184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Учебный  год__________________</a:t>
            </a:r>
            <a:r>
              <a:rPr lang="ru-RU" sz="11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Карта    контроля   питания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контроль санитарного состояния ДОУ</a:t>
            </a:r>
            <a:endParaRPr lang="ru-RU" dirty="0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45891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mtClean="0"/>
              <a:t>Проведение контрольных мероприятий необходимо регистрировать в специальных журналах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892175"/>
          <a:ext cx="7632845" cy="7256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26569"/>
                <a:gridCol w="1526569"/>
                <a:gridCol w="1526569"/>
                <a:gridCol w="1526569"/>
                <a:gridCol w="15265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санитарного состояния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Замечания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устранения замечаний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Роспись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4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7125" name="Rectangle 1"/>
          <p:cNvSpPr>
            <a:spLocks noChangeArrowheads="1"/>
          </p:cNvSpPr>
          <p:nvPr/>
        </p:nvSpPr>
        <p:spPr bwMode="auto">
          <a:xfrm>
            <a:off x="523875" y="333375"/>
            <a:ext cx="44640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контроля за санитарным состоянием группы</a:t>
            </a:r>
            <a:endParaRPr lang="ru-RU" sz="900"/>
          </a:p>
          <a:p>
            <a:pPr eaLnBrk="0" hangingPunct="0"/>
            <a:r>
              <a:rPr lang="ru-RU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2578100"/>
          <a:ext cx="7560841" cy="19648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87847"/>
                <a:gridCol w="516257"/>
                <a:gridCol w="583401"/>
                <a:gridCol w="574946"/>
                <a:gridCol w="731116"/>
                <a:gridCol w="729128"/>
                <a:gridCol w="687847"/>
                <a:gridCol w="731116"/>
                <a:gridCol w="731116"/>
                <a:gridCol w="694810"/>
                <a:gridCol w="893257"/>
              </a:tblGrid>
              <a:tr h="7029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 сотрудника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Домашний адрес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фактического прохождения медосмотра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предстоящего мед­осмотра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 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на яйца гельминтов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Санминимум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Флюорография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41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фактической сдачи анализа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следующей сдачи анализа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фактического прохождения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следующего прохождения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5516563"/>
          <a:ext cx="7632848" cy="70294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96644"/>
                <a:gridCol w="1896644"/>
                <a:gridCol w="1896644"/>
                <a:gridCol w="1942916"/>
              </a:tblGrid>
              <a:tr h="49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генеральной </a:t>
                      </a:r>
                      <a:r>
                        <a:rPr lang="ru-RU" sz="1200" dirty="0">
                          <a:effectLst/>
                        </a:rPr>
                        <a:t>уборки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генеральной уборки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Дезинфицирующие средства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7184" name="Rectangle 2"/>
          <p:cNvSpPr>
            <a:spLocks noChangeArrowheads="1"/>
          </p:cNvSpPr>
          <p:nvPr/>
        </p:nvSpPr>
        <p:spPr bwMode="auto">
          <a:xfrm>
            <a:off x="587375" y="2058988"/>
            <a:ext cx="4249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учета прохождения медицинских осмотров</a:t>
            </a:r>
            <a:endParaRPr lang="ru-RU" sz="900"/>
          </a:p>
        </p:txBody>
      </p:sp>
      <p:sp>
        <p:nvSpPr>
          <p:cNvPr id="47185" name="Rectangle 2"/>
          <p:cNvSpPr>
            <a:spLocks noChangeArrowheads="1"/>
          </p:cNvSpPr>
          <p:nvPr/>
        </p:nvSpPr>
        <p:spPr bwMode="auto">
          <a:xfrm>
            <a:off x="539750" y="5084763"/>
            <a:ext cx="443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генеральной уборки медицинского кабинета </a:t>
            </a:r>
            <a:r>
              <a:rPr lang="ru-RU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3838" y="1268413"/>
          <a:ext cx="7516020" cy="82372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503204"/>
                <a:gridCol w="1503204"/>
                <a:gridCol w="1503204"/>
                <a:gridCol w="1503204"/>
                <a:gridCol w="15032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 аварии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 пострадавшего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3789363"/>
          <a:ext cx="7513590" cy="12618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52265"/>
                <a:gridCol w="1252265"/>
                <a:gridCol w="1252265"/>
                <a:gridCol w="1252265"/>
                <a:gridCol w="1252265"/>
                <a:gridCol w="1252265"/>
              </a:tblGrid>
              <a:tr h="1038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 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кварцевания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отработанных часов бактерицидных ламп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медработника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Роспись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8178" name="Rectangle 1"/>
          <p:cNvSpPr>
            <a:spLocks noChangeArrowheads="1"/>
          </p:cNvSpPr>
          <p:nvPr/>
        </p:nvSpPr>
        <p:spPr bwMode="auto">
          <a:xfrm>
            <a:off x="468313" y="565150"/>
            <a:ext cx="3614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регистрации биологических аварий</a:t>
            </a:r>
            <a:endParaRPr lang="ru-RU"/>
          </a:p>
        </p:txBody>
      </p:sp>
      <p:sp>
        <p:nvSpPr>
          <p:cNvPr id="48179" name="Rectangle 1"/>
          <p:cNvSpPr>
            <a:spLocks noChangeArrowheads="1"/>
          </p:cNvSpPr>
          <p:nvPr/>
        </p:nvSpPr>
        <p:spPr bwMode="auto">
          <a:xfrm>
            <a:off x="498475" y="3068638"/>
            <a:ext cx="5168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регистрации и контроля работы бактерицидной лампы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7652968" cy="1051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56621"/>
                <a:gridCol w="956621"/>
                <a:gridCol w="956621"/>
                <a:gridCol w="956621"/>
                <a:gridCol w="956621"/>
                <a:gridCol w="956621"/>
                <a:gridCol w="956621"/>
                <a:gridCol w="95662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Списочный состав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Фактически осмотрено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Выявлено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осмотрено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(Ф.И. ребенка)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Сухие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Живые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1232" name="Rectangle 1"/>
          <p:cNvSpPr>
            <a:spLocks noChangeArrowheads="1"/>
          </p:cNvSpPr>
          <p:nvPr/>
        </p:nvSpPr>
        <p:spPr bwMode="auto">
          <a:xfrm>
            <a:off x="647700" y="981075"/>
            <a:ext cx="3527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осмотров на педикулез</a:t>
            </a:r>
            <a:endParaRPr lang="ru-RU" sz="9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51233" name="Rectangle 1"/>
          <p:cNvSpPr>
            <a:spLocks noChangeArrowheads="1"/>
          </p:cNvSpPr>
          <p:nvPr/>
        </p:nvSpPr>
        <p:spPr bwMode="auto">
          <a:xfrm>
            <a:off x="395288" y="3506788"/>
            <a:ext cx="4032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Диспансерный журнал</a:t>
            </a:r>
            <a:endParaRPr lang="ru-RU" sz="9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179388" y="4221163"/>
          <a:ext cx="7632850" cy="119538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472322"/>
                <a:gridCol w="1020342"/>
              </a:tblGrid>
              <a:tr h="7747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Ф.и.о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Домашний адрес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Диаг­ноз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взятия на учет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Контрольные явки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снятия с учета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1" y="908720"/>
          <a:ext cx="7874831" cy="303301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08813"/>
                <a:gridCol w="533287"/>
                <a:gridCol w="533287"/>
                <a:gridCol w="533287"/>
                <a:gridCol w="533287"/>
                <a:gridCol w="533287"/>
                <a:gridCol w="533287"/>
                <a:gridCol w="351906"/>
                <a:gridCol w="360040"/>
                <a:gridCol w="360040"/>
                <a:gridCol w="576064"/>
                <a:gridCol w="504056"/>
                <a:gridCol w="864096"/>
                <a:gridCol w="576064"/>
                <a:gridCol w="674030"/>
              </a:tblGrid>
              <a:tr h="287528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и часы сообщения по телефону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отсылки (получения) первичного экстренного извещения, кто передал, кто принял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Фамилия, имя больного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Возраст (для детей до 3 лет указать месяц и год рождения)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Домашний адрес (город, село, улица, дом №, кв. №)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Группа, дата последнего посещения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заболевания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Диагноз и дата его установления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Дата, место госпитализации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первичного обращения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Измененный (уточненный) диагноз и дата его установления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</a:t>
                      </a:r>
                      <a:r>
                        <a:rPr lang="ru-RU" sz="1100" dirty="0" err="1">
                          <a:effectLst/>
                        </a:rPr>
                        <a:t>эпидобследования</a:t>
                      </a:r>
                      <a:r>
                        <a:rPr lang="ru-RU" sz="1100" dirty="0">
                          <a:effectLst/>
                        </a:rPr>
                        <a:t>. Фамилия обследовавшего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Сообщено о заболеваниях (в СЭС по месту постоянного жительства, в детское учреждение по месту учебы, работы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Лабораторное обследование и его результат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</a:tr>
              <a:tr h="9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23850" y="312738"/>
            <a:ext cx="367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учета инфекционных заболеваний</a:t>
            </a:r>
            <a:endParaRPr lang="ru-RU"/>
          </a:p>
        </p:txBody>
      </p:sp>
      <p:sp>
        <p:nvSpPr>
          <p:cNvPr id="53251" name="Rectangle 1"/>
          <p:cNvSpPr>
            <a:spLocks noChangeArrowheads="1"/>
          </p:cNvSpPr>
          <p:nvPr/>
        </p:nvSpPr>
        <p:spPr bwMode="auto">
          <a:xfrm>
            <a:off x="304800" y="4400550"/>
            <a:ext cx="6875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Книга учета контактов с носителями острых инфекционных заболеваний</a:t>
            </a:r>
            <a:endParaRPr lang="ru-RU" sz="9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5013325"/>
          <a:ext cx="7920878" cy="1051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26294"/>
                <a:gridCol w="1126294"/>
                <a:gridCol w="1126294"/>
                <a:gridCol w="1126294"/>
                <a:gridCol w="1126294"/>
                <a:gridCol w="1126294"/>
                <a:gridCol w="1163114"/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Домашний адрес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передачи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Кто принял информацию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передачи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8775" y="1196975"/>
          <a:ext cx="7239000" cy="10744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Состояние кожи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Состояние зева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Осмотр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на педикулез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Температура тела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Жалобы родителей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4303" name="Rectangle 2"/>
          <p:cNvSpPr>
            <a:spLocks noChangeArrowheads="1"/>
          </p:cNvSpPr>
          <p:nvPr/>
        </p:nvSpPr>
        <p:spPr bwMode="auto">
          <a:xfrm>
            <a:off x="539750" y="620713"/>
            <a:ext cx="3438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наблюдения за детьми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8775" y="3097213"/>
          <a:ext cx="7239000" cy="10340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физического развития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7338" y="5013325"/>
          <a:ext cx="7239000" cy="8237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 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 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осмотра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 осмотра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4352" name="Rectangle 3"/>
          <p:cNvSpPr>
            <a:spLocks noChangeArrowheads="1"/>
          </p:cNvSpPr>
          <p:nvPr/>
        </p:nvSpPr>
        <p:spPr bwMode="auto">
          <a:xfrm>
            <a:off x="473075" y="2605088"/>
            <a:ext cx="3430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антропометрических измерений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54353" name="Rectangle 3"/>
          <p:cNvSpPr>
            <a:spLocks noChangeArrowheads="1"/>
          </p:cNvSpPr>
          <p:nvPr/>
        </p:nvSpPr>
        <p:spPr bwMode="auto">
          <a:xfrm>
            <a:off x="508000" y="4437063"/>
            <a:ext cx="27352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дегельминтизации</a:t>
            </a:r>
            <a:endParaRPr lang="ru-RU" sz="9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36550" y="819150"/>
          <a:ext cx="7239001" cy="8412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34143"/>
                <a:gridCol w="1034143"/>
                <a:gridCol w="1034143"/>
                <a:gridCol w="1034143"/>
                <a:gridCol w="1034143"/>
                <a:gridCol w="1034143"/>
                <a:gridCol w="1034143"/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рождения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прививки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Планируемая дата прививки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фактического выполнения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6238" y="2708275"/>
          <a:ext cx="7239001" cy="12184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8091"/>
                <a:gridCol w="658091"/>
                <a:gridCol w="658091"/>
                <a:gridCol w="658091"/>
                <a:gridCol w="680004"/>
                <a:gridCol w="636178"/>
                <a:gridCol w="658091"/>
                <a:gridCol w="658091"/>
                <a:gridCol w="658091"/>
                <a:gridCol w="658091"/>
                <a:gridCol w="658091"/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Домашний адрес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R-манту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БЦЖ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Паротит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Краснуха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АДСМ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Полиомиелит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Гепатит 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7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4797425"/>
          <a:ext cx="7239000" cy="14721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производственного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помещения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холодильного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Температура, °C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месяц/дни: </a:t>
                      </a:r>
                      <a:r>
                        <a:rPr lang="ru-RU" sz="1200" dirty="0" smtClean="0">
                          <a:effectLst/>
                        </a:rPr>
                        <a:t>январь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...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5406" name="Rectangle 1"/>
          <p:cNvSpPr>
            <a:spLocks noChangeArrowheads="1"/>
          </p:cNvSpPr>
          <p:nvPr/>
        </p:nvSpPr>
        <p:spPr bwMode="auto">
          <a:xfrm>
            <a:off x="323850" y="327025"/>
            <a:ext cx="5903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планирования профилактических прививок на _______(месяц) </a:t>
            </a:r>
            <a:endParaRPr lang="ru-RU" sz="900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900"/>
          </a:p>
        </p:txBody>
      </p:sp>
      <p:sp>
        <p:nvSpPr>
          <p:cNvPr id="55407" name="Rectangle 1"/>
          <p:cNvSpPr>
            <a:spLocks noChangeArrowheads="1"/>
          </p:cNvSpPr>
          <p:nvPr/>
        </p:nvSpPr>
        <p:spPr bwMode="auto">
          <a:xfrm>
            <a:off x="390525" y="1989138"/>
            <a:ext cx="3625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учета профилактических прививок</a:t>
            </a:r>
            <a:endParaRPr lang="ru-RU"/>
          </a:p>
        </p:txBody>
      </p:sp>
      <p:sp>
        <p:nvSpPr>
          <p:cNvPr id="55408" name="Rectangle 1"/>
          <p:cNvSpPr>
            <a:spLocks noChangeArrowheads="1"/>
          </p:cNvSpPr>
          <p:nvPr/>
        </p:nvSpPr>
        <p:spPr bwMode="auto">
          <a:xfrm>
            <a:off x="301625" y="4076700"/>
            <a:ext cx="6605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регистрации температурного режима  холодильного оборудования</a:t>
            </a:r>
            <a:endParaRPr lang="ru-RU" sz="1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7632848" cy="863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64096"/>
                <a:gridCol w="720080"/>
                <a:gridCol w="576064"/>
                <a:gridCol w="864096"/>
                <a:gridCol w="1080120"/>
                <a:gridCol w="1152128"/>
                <a:gridCol w="1422158"/>
                <a:gridCol w="9541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ребенка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Возраст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RM и результат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 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направления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консультации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Диагноз при отправлении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 медучреждение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Заключительный диагноз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3284538"/>
          <a:ext cx="7560840" cy="23534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9986"/>
                <a:gridCol w="1286951"/>
                <a:gridCol w="1126083"/>
                <a:gridCol w="1447820"/>
              </a:tblGrid>
              <a:tr h="1611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Заболевание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заболеваний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Возраст детей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3 лет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старше 3 лет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Бактериальная дизентерия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Энтерит, колит и гастроэнтерит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Скарлатина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Ангина (острый тонзиллит)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5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Грипп и острая инфекция дыхательных путей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Пневмония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Несчастный случай, травма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Другое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6112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406" name="Rectangle 1"/>
          <p:cNvSpPr>
            <a:spLocks noChangeArrowheads="1"/>
          </p:cNvSpPr>
          <p:nvPr/>
        </p:nvSpPr>
        <p:spPr bwMode="auto">
          <a:xfrm>
            <a:off x="395288" y="476250"/>
            <a:ext cx="519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Журнал учета детей, направленных в туберкулезный диспансер</a:t>
            </a:r>
            <a:endParaRPr lang="ru-RU" sz="900"/>
          </a:p>
        </p:txBody>
      </p:sp>
      <p:sp>
        <p:nvSpPr>
          <p:cNvPr id="56407" name="Rectangle 1"/>
          <p:cNvSpPr>
            <a:spLocks noChangeArrowheads="1"/>
          </p:cNvSpPr>
          <p:nvPr/>
        </p:nvSpPr>
        <p:spPr bwMode="auto">
          <a:xfrm>
            <a:off x="395288" y="2708275"/>
            <a:ext cx="4911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Учет случаев болезней и травм детей за 200__ – 200__ г. в ДОУ № ____</a:t>
            </a:r>
            <a:endParaRPr lang="ru-RU" sz="900"/>
          </a:p>
          <a:p>
            <a:pPr eaLnBrk="0" hangingPunct="0"/>
            <a:r>
              <a:rPr lang="ru-RU" sz="11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25" y="337096"/>
            <a:ext cx="7239000" cy="770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Приоритетные задачи ДОУ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7239000" cy="2540000"/>
          </a:xfrm>
        </p:spPr>
        <p:txBody>
          <a:bodyPr/>
          <a:lstStyle/>
          <a:p>
            <a:pPr eaLnBrk="1" hangingPunct="1"/>
            <a:r>
              <a:rPr lang="ru-RU" smtClean="0"/>
              <a:t>Сохранить и укрепить здоровье детей средствами образования, учитывая их индивидуальные особенности</a:t>
            </a:r>
          </a:p>
          <a:p>
            <a:pPr eaLnBrk="1" hangingPunct="1"/>
            <a:r>
              <a:rPr lang="ru-RU" smtClean="0"/>
              <a:t>Обеспечить качественное образование без увеличения учебной нагрузки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 bwMode="auto">
          <a:xfrm>
            <a:off x="20638" y="1196975"/>
            <a:ext cx="8101012" cy="39608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ln>
                  <a:noFill/>
                </a:ln>
                <a:solidFill>
                  <a:schemeClr val="tx1"/>
                </a:solidFill>
              </a:rPr>
              <a:t>Контроль осуществляется с учетом концептуальных положений, реализуемых общеобразовательной программой и требованиями СанПиН </a:t>
            </a:r>
            <a:r>
              <a:rPr lang="ru-RU" sz="3100" cap="none" smtClean="0">
                <a:ln>
                  <a:noFill/>
                </a:ln>
                <a:solidFill>
                  <a:schemeClr val="tx1"/>
                </a:solidFill>
              </a:rPr>
              <a:t>2.4.1.2660-10 от 22 июля 2010 г</a:t>
            </a:r>
            <a:r>
              <a:rPr lang="ru-RU" sz="3200" cap="none" smtClean="0">
                <a:ln>
                  <a:noFill/>
                </a:ln>
                <a:solidFill>
                  <a:schemeClr val="tx1"/>
                </a:solidFill>
              </a:rPr>
              <a:t>. </a:t>
            </a:r>
            <a:br>
              <a:rPr lang="ru-RU" sz="32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3200" cap="none" smtClean="0">
                <a:ln>
                  <a:noFill/>
                </a:ln>
                <a:solidFill>
                  <a:schemeClr val="tx1"/>
                </a:solidFill>
              </a:rPr>
              <a:t>и изменениями к СанПиН</a:t>
            </a:r>
            <a:r>
              <a:rPr lang="ru-RU" cap="none" smtClean="0">
                <a:ln>
                  <a:noFill/>
                </a:ln>
                <a:solidFill>
                  <a:schemeClr val="tx1"/>
                </a:solidFill>
              </a:rPr>
              <a:t>  </a:t>
            </a:r>
            <a:r>
              <a:rPr lang="ru-RU" sz="3100" cap="none" smtClean="0">
                <a:ln>
                  <a:noFill/>
                </a:ln>
                <a:solidFill>
                  <a:schemeClr val="tx1"/>
                </a:solidFill>
              </a:rPr>
              <a:t>№ 91 2.4.1.2791-10 от 20 декабря 2010 г.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239000" cy="2223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Благодарим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00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8459788" cy="693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00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5940425" cy="3132138"/>
          </a:xfrm>
          <a:prstGeom prst="rect">
            <a:avLst/>
          </a:prstGeom>
          <a:noFill/>
        </p:spPr>
      </p:pic>
      <p:pic>
        <p:nvPicPr>
          <p:cNvPr id="49157" name="Picture 5" descr="00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068638"/>
            <a:ext cx="5795963" cy="378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3213"/>
            <a:ext cx="2089150" cy="460375"/>
          </a:xfrm>
        </p:spPr>
        <p:txBody>
          <a:bodyPr wrap="none" lIns="91440" tIns="45720" rIns="91440" bIns="45720" numCol="1" anchor="ctr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49263" algn="r"/>
                <a:tab pos="2970213" algn="ctr"/>
                <a:tab pos="5940425" algn="r"/>
              </a:tabLst>
            </a:pPr>
            <a:r>
              <a:rPr lang="ru-RU" sz="12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</a:t>
            </a:r>
            <a:r>
              <a:rPr lang="en-US" sz="12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III</a:t>
            </a:r>
            <a:r>
              <a:rPr lang="ru-RU" sz="12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. Режим  дня.</a:t>
            </a:r>
            <a:r>
              <a:rPr lang="ru-RU" sz="900" b="0" cap="none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900" b="0" cap="none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2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</a:t>
            </a:r>
            <a:endParaRPr lang="ru-RU" sz="1800" b="0" cap="none" smtClean="0">
              <a:ln>
                <a:noFill/>
              </a:ln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5832648" cy="547563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2170"/>
                <a:gridCol w="2293020"/>
                <a:gridCol w="1299379"/>
                <a:gridCol w="1858079"/>
              </a:tblGrid>
              <a:tr h="353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Вопросы контроля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Периодичность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Ответственные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353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Прием детей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Ежедневно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медсестра,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воспитатель, врач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353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Подготовка педагогов к работе  текущего дня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Ежедневно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Заведующая,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883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Выполнение режимных  моментов в соответствии с требованиями программы,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возраста, сезона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1 раз в неделю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заведующая,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медсестра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529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Соблюдение норм учебной  нагрузки на детей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1 раз в неделю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Заведующая,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353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Организация и проведение утренней гимнастики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1 раз в неделю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Заведующая,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52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Прогулка, особенности  ее организации и содержания в группах  разного  возраста.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раз в неделю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Заведующая,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воспитатель, ст. медсестра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52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Сон, педагогические  условия организации  сна.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раз в неделю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Психолог,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воспитатель, ст. медсестра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7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Гимнастика  пробуждения в системе физкультурно-оздоровительной  работы  группы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раз в неделю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медсестра, ст. воспитатель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353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Система  </a:t>
                      </a:r>
                      <a:r>
                        <a:rPr lang="ru-RU" sz="1000" dirty="0" smtClean="0">
                          <a:effectLst/>
                        </a:rPr>
                        <a:t>закаливания  </a:t>
                      </a:r>
                      <a:r>
                        <a:rPr lang="ru-RU" sz="1000" dirty="0">
                          <a:effectLst/>
                        </a:rPr>
                        <a:t>группы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раз в  месяц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Ст. медсестра, ст. воспитатель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  <a:tr h="52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Обучение – фактор укрепления и охраны здоровье детей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раз в  квартал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Заведующая,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ст. воспитатель, ст. медсестра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9" marR="5862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484564"/>
          <a:ext cx="7416824" cy="58306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2048"/>
                <a:gridCol w="2741080"/>
                <a:gridCol w="1639610"/>
                <a:gridCol w="2604086"/>
              </a:tblGrid>
              <a:tr h="165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Вопросы  контроля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Периодичность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662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Двигательный  режим группы; формы работы, время двигательной  активности в  течение  недели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686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Физкультурные  занятия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Заведующая, </a:t>
                      </a:r>
                      <a:r>
                        <a:rPr lang="ru-RU" sz="1100" dirty="0" smtClean="0">
                          <a:effectLst/>
                        </a:rPr>
                        <a:t>ст</a:t>
                      </a:r>
                      <a:r>
                        <a:rPr lang="ru-RU" sz="1100" dirty="0">
                          <a:effectLst/>
                        </a:rPr>
                        <a:t>. воспитатель,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ст. медсестра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45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Подвижная  игра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Заведующая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ст. воспитатель,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ст. медсестра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31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Спортивные  упражнения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квартал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165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Спортивные  игры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квартал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165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«Школа» мяча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квартал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165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«Школа» скакалки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раз в квартал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18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ЛФК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Ст. медсестра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ст. 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31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Гимнастика после  дневного сна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раз 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медсестра,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31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Занятия в бассейне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медсестра,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31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Спортивный  досуг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заведующая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31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Спортивный  праздник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заведующая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376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Дни  здоровья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Заведующая, ст</a:t>
                      </a:r>
                      <a:r>
                        <a:rPr lang="ru-RU" sz="1100" dirty="0">
                          <a:effectLst/>
                        </a:rPr>
                        <a:t>. медсестра,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ст. .воспитатель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165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Каникулы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Январь, март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  <a:tr h="1275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Комплексная оценка двигательной  активности детей  в  каждой возрастной  группе ДОУ ( время (по режиму),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Объем двигательной  активности ( по шаго меру), интенсивность (пульсометрия)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раз в квартал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Заведующая,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ст. медсестра,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ст. воспитатель, врач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02" marR="46602" marT="0" marB="0"/>
                </a:tc>
              </a:tr>
            </a:tbl>
          </a:graphicData>
        </a:graphic>
      </p:graphicFrame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24075" y="163513"/>
            <a:ext cx="27352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cs typeface="Times New Roman" pitchFamily="18" charset="0"/>
              </a:rPr>
              <a:t>IV</a:t>
            </a:r>
            <a:r>
              <a:rPr lang="ru-RU" sz="1200" b="1">
                <a:cs typeface="Times New Roman" pitchFamily="18" charset="0"/>
              </a:rPr>
              <a:t>. Двигательный  режим.</a:t>
            </a: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6912768" cy="59046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4269"/>
                <a:gridCol w="2343209"/>
                <a:gridCol w="1528180"/>
                <a:gridCol w="2427110"/>
              </a:tblGrid>
              <a:tr h="421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Вопросы  контроля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Периодичность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 за проведения контроля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  заболеваемости детей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раз в месяц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Заведующая, ст. воспитатель,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ст. медсестра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632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и проведение медицинского  осмотра детей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раза в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Заведующая,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ст. медсестра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843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Планирование оздоровительной  работы по результатам и осмотра детей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раза в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Заведующая,  врач,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ст. медсестра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Эффективность  назначенных  мероприятий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раз в квартал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Заведующая,  врач,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ст. медсестра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632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Санитарно-гигиенический режим каждой возрастной группы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раза в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Заведующая,  врач, ст. медсестра, ст. воспитатель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Прием  детей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Ежедневно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Заведующая,  врач, ст. медсест., ст. воспитатель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эмоционально- благополучной сферы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Ежедневно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Ст. медсестра, дежурный администратор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843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Соблюдение двигательного режима в группе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Ежедневно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Ст. медсестра, дежурный администратор, ст. Воспитатель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  <a:tr h="843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Обеспечение системы безопас</a:t>
                      </a: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ности пребывания детей в ДОУ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Ежедневно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Заведующая, ст. медсестра, дежурный администратор,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ст. воспитатель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910" marR="64910" marT="0" marB="0"/>
                </a:tc>
              </a:tr>
            </a:tbl>
          </a:graphicData>
        </a:graphic>
      </p:graphicFrame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755650" y="404813"/>
            <a:ext cx="3268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cs typeface="Times New Roman" pitchFamily="18" charset="0"/>
              </a:rPr>
              <a:t>V</a:t>
            </a:r>
            <a:r>
              <a:rPr lang="ru-RU" sz="1200" b="1">
                <a:cs typeface="Times New Roman" pitchFamily="18" charset="0"/>
              </a:rPr>
              <a:t>. Охрана жизни и здоровья детей.</a:t>
            </a: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34686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</a:rPr>
              <a:t>проводится врачом, старшей медицинской сестрой, медицинской сестрой по массажу совместно с заведующей и старшим воспитателем. Проведение контрольных мероприятий регистрируется в специальных журналах и картах контроля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lIns="45720" tIns="0" rIns="45720" bIns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>
              <a:defRPr/>
            </a:pPr>
            <a:r>
              <a:rPr lang="ru-RU" dirty="0" smtClean="0"/>
              <a:t> медико-педагогический контроль</a:t>
            </a:r>
            <a:endParaRPr lang="ru-RU" dirty="0"/>
          </a:p>
        </p:txBody>
      </p:sp>
      <p:pic>
        <p:nvPicPr>
          <p:cNvPr id="37893" name="споко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67625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556792"/>
          <a:ext cx="7776861" cy="51125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24045"/>
                <a:gridCol w="307256"/>
                <a:gridCol w="1042764"/>
                <a:gridCol w="263991"/>
                <a:gridCol w="263991"/>
                <a:gridCol w="263991"/>
                <a:gridCol w="263258"/>
                <a:gridCol w="263258"/>
                <a:gridCol w="263258"/>
                <a:gridCol w="263258"/>
                <a:gridCol w="196405"/>
                <a:gridCol w="196405"/>
                <a:gridCol w="196405"/>
                <a:gridCol w="263258"/>
                <a:gridCol w="196405"/>
                <a:gridCol w="196405"/>
                <a:gridCol w="263258"/>
                <a:gridCol w="263258"/>
                <a:gridCol w="304323"/>
                <a:gridCol w="304323"/>
                <a:gridCol w="296990"/>
                <a:gridCol w="296990"/>
                <a:gridCol w="263258"/>
                <a:gridCol w="360054"/>
                <a:gridCol w="360054"/>
              </a:tblGrid>
              <a:tr h="412333">
                <a:tc row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Ф.и.о</a:t>
                      </a:r>
                      <a:r>
                        <a:rPr lang="ru-RU" sz="1100" dirty="0" err="1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Дидактичекие принципы организации закаливания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 режима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Специальное  закаливание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1612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Температурного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Теплового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Воздушного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Воздухом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Водой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Температура  в  группе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Температура в спальне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Температура в умывальной комнате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группе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улице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  время  сна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Сквозное проветривание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Одностороннее проветривание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Контрастные воз. ванны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Гимнастика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Занятия физической  культуры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Оздоровительный  бег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Обширное  умывание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Полоскание горла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Обливание ног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«Топтание в  тазу»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5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утро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день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вечер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утро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день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вечер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8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91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0825" y="1160463"/>
            <a:ext cx="7345363" cy="584200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latin typeface="Arial" charset="0"/>
                <a:ea typeface="Times New Roman" pitchFamily="18" charset="0"/>
                <a:cs typeface="Arial" charset="0"/>
              </a:rPr>
              <a:t>Учебный  год ___________________</a:t>
            </a:r>
            <a:r>
              <a:rPr lang="ru-RU" sz="1400" b="1" smtClean="0">
                <a:latin typeface="Arial" charset="0"/>
                <a:ea typeface="Times New Roman" pitchFamily="18" charset="0"/>
                <a:cs typeface="Arial" charset="0"/>
              </a:rPr>
              <a:t>Карта  контроля   закаливания</a:t>
            </a:r>
            <a:endParaRPr lang="ru-RU" sz="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7320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Таблицы медико-педагогического контроля в ДОУ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551</TotalTime>
  <Words>1507</Words>
  <Application>Microsoft Office PowerPoint</Application>
  <PresentationFormat>Экран (4:3)</PresentationFormat>
  <Paragraphs>768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МДОУ «Детский сад комбинированного вида № 3 «Звёздочка»</vt:lpstr>
      <vt:lpstr>Приоритетные задачи ДОУ</vt:lpstr>
      <vt:lpstr>Презентация PowerPoint</vt:lpstr>
      <vt:lpstr>Презентация PowerPoint</vt:lpstr>
      <vt:lpstr>                  III. Режим  дня.     </vt:lpstr>
      <vt:lpstr>Презентация PowerPoint</vt:lpstr>
      <vt:lpstr>Презентация PowerPoint</vt:lpstr>
      <vt:lpstr>проводится врачом, старшей медицинской сестрой, медицинской сестрой по массажу совместно с заведующей и старшим воспитателем. Проведение контрольных мероприятий регистрируется в специальных журналах и картах контроля</vt:lpstr>
      <vt:lpstr>Таблицы медико-педагогического контроля в ДОУ</vt:lpstr>
      <vt:lpstr>Презентация PowerPoint</vt:lpstr>
      <vt:lpstr>Презентация PowerPoint</vt:lpstr>
      <vt:lpstr> контроль санитарного состояния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осуществляется с учетом концептуальных положений, реализуемых общеобразовательной программой и требованиями СанПиН 2.4.1.2660-10 от 22 июля 2010 г.  и изменениями к СанПиН  № 91 2.4.1.2791-10 от 20 декабря 2010 г. № 1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Звезда</dc:creator>
  <cp:lastModifiedBy>user</cp:lastModifiedBy>
  <cp:revision>43</cp:revision>
  <dcterms:created xsi:type="dcterms:W3CDTF">2013-01-10T08:51:54Z</dcterms:created>
  <dcterms:modified xsi:type="dcterms:W3CDTF">2013-06-20T11:10:19Z</dcterms:modified>
</cp:coreProperties>
</file>