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4"/>
  </p:notesMasterIdLst>
  <p:handoutMasterIdLst>
    <p:handoutMasterId r:id="rId25"/>
  </p:handoutMasterIdLst>
  <p:sldIdLst>
    <p:sldId id="266" r:id="rId2"/>
    <p:sldId id="289" r:id="rId3"/>
    <p:sldId id="270" r:id="rId4"/>
    <p:sldId id="272" r:id="rId5"/>
    <p:sldId id="290" r:id="rId6"/>
    <p:sldId id="274" r:id="rId7"/>
    <p:sldId id="276" r:id="rId8"/>
    <p:sldId id="277" r:id="rId9"/>
    <p:sldId id="273" r:id="rId10"/>
    <p:sldId id="260" r:id="rId11"/>
    <p:sldId id="278" r:id="rId12"/>
    <p:sldId id="283" r:id="rId13"/>
    <p:sldId id="269" r:id="rId14"/>
    <p:sldId id="271" r:id="rId15"/>
    <p:sldId id="262" r:id="rId16"/>
    <p:sldId id="279" r:id="rId17"/>
    <p:sldId id="280" r:id="rId18"/>
    <p:sldId id="281" r:id="rId19"/>
    <p:sldId id="291" r:id="rId20"/>
    <p:sldId id="292" r:id="rId21"/>
    <p:sldId id="282" r:id="rId22"/>
    <p:sldId id="267" r:id="rId23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37" autoAdjust="0"/>
  </p:normalViewPr>
  <p:slideViewPr>
    <p:cSldViewPr>
      <p:cViewPr>
        <p:scale>
          <a:sx n="80" d="100"/>
          <a:sy n="80" d="100"/>
        </p:scale>
        <p:origin x="-30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Открытый урок по литературному чтению. 2 класс.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72C470E-9753-41E1-AA93-CFF52E140D1C}" type="datetime1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DAAA51-A80E-42CC-ACC9-C1458FC4A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Открытый урок по литературному чтению. 2 класс.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018C041-0C1E-4065-8CCB-300E971391F1}" type="datetime1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6E7D6B-5EF3-4240-80B7-0A58D869D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5604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Открытый урок по литературному чтению. 2 класс.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65FE3-B528-478E-B092-3DBF49527F82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5606" name="Дата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7E238F4-E4A6-4DDD-BAC1-1A44FDF113D8}" type="datetime1">
              <a:rPr lang="ru-RU" smtClean="0"/>
              <a:pPr/>
              <a:t>19.12.2013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Открытый урок по литературному чтению. 2 класс.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018C041-0C1E-4065-8CCB-300E971391F1}" type="datetime1">
              <a:rPr lang="ru-RU" smtClean="0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7D6B-5EF3-4240-80B7-0A58D869D94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3556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Открытый урок по литературному чтению. 2 класс.</a:t>
            </a:r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E6A1C-6DA2-4D78-8C6E-3B24429541F9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3558" name="Дата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41627B7-9D35-4601-A717-BAB0D1285896}" type="datetime1">
              <a:rPr lang="ru-RU" smtClean="0"/>
              <a:pPr/>
              <a:t>19.12.2013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Открытый урок по литературному чтению. 2 класс.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1314E-61B9-4FC5-8823-B9F1022B27E2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2" name="Дата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3D4BB9A-0CD1-48D9-A0FD-8FBCABF08C3F}" type="datetime1">
              <a:rPr lang="ru-RU" smtClean="0"/>
              <a:pPr/>
              <a:t>19.12.2013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81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81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12AD5-AF1E-4EE1-8213-46F56F781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6E6F-ADE4-49CB-98F7-CC9081E96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B2FB-7A27-41F3-B3DD-12CAD73B0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A3531-3DCF-4BB2-BB4D-562C60247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55EBE-1801-4B39-842E-8F79E7B97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7C0A-5700-474E-BFCD-82B4BC909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C9DE-DFBB-4FAD-BD6E-19FA00308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821C-A7D8-4B54-AD5E-9C58CDE48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F103-1F15-435A-8CB4-3E4E6C99A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0103C-06E9-4C3F-8658-CCB36C82A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659C0-4276-4D3F-9DB4-B4A3132CF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38D3-5A44-4C08-8D55-152FF7B4B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3325D4-ADF6-4580-83C2-BDCE01FB6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71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71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71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71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71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71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71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71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59;&#1095;&#1080;&#1090;&#1077;&#1083;&#1100;\&#1052;&#1086;&#1080;%20&#1076;&#1086;&#1082;&#1091;&#1084;&#1077;&#1085;&#1090;&#1099;\&#1047;&#1072;&#1075;&#1088;&#1091;&#1079;&#1082;&#1080;\gusli_-_skazochnye_prekrasnye_gusli_._(iPlayer.fm)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Организация на урок.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25" y="2286000"/>
            <a:ext cx="5786438" cy="3651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Прозвенел звонок весёлый,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Мы начать урок готовы.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Будем слушать, рассуждать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И друг другу помогать.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642938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Работа с текстом до чтения.</a:t>
            </a:r>
            <a:endParaRPr lang="ru-RU" sz="3200" i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500313"/>
            <a:ext cx="8429625" cy="3455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Прочитайте название произведения на с.189</a:t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Кто такой дэв? Где об этом можно узнать?</a:t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А кто это Дыйканбай?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Кто автор сказки?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К и </a:t>
            </a:r>
            <a:r>
              <a:rPr lang="ru-RU" i="1" dirty="0" err="1" smtClean="0"/>
              <a:t>р</a:t>
            </a:r>
            <a:r>
              <a:rPr lang="ru-RU" i="1" dirty="0" smtClean="0"/>
              <a:t> г и з и я -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52863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это страна в Средней Азии</a:t>
            </a:r>
          </a:p>
          <a:p>
            <a:pPr algn="ctr"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со своей культурой,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со своими обычаями,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со своим языком,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со своими сказками.</a:t>
            </a:r>
            <a:endParaRPr lang="ru-RU" dirty="0"/>
          </a:p>
        </p:txBody>
      </p:sp>
      <p:pic>
        <p:nvPicPr>
          <p:cNvPr id="4" name="Содержимое 3" descr="~LWF0019.JPG"/>
          <p:cNvPicPr>
            <a:picLocks noChangeAspect="1"/>
          </p:cNvPicPr>
          <p:nvPr/>
        </p:nvPicPr>
        <p:blipFill>
          <a:blip r:embed="rId3"/>
          <a:srcRect l="4762" t="1581" r="4762" b="1976"/>
          <a:stretch>
            <a:fillRect/>
          </a:stretch>
        </p:blipFill>
        <p:spPr bwMode="auto">
          <a:xfrm>
            <a:off x="5715008" y="1714488"/>
            <a:ext cx="3000396" cy="481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Минутка отдыха.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25" y="928688"/>
            <a:ext cx="5357813" cy="5786437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Дружно встали – раз, два, три –</a:t>
            </a:r>
          </a:p>
          <a:p>
            <a:pPr>
              <a:defRPr/>
            </a:pPr>
            <a:r>
              <a:rPr lang="ru-RU" sz="2400" dirty="0" smtClean="0"/>
              <a:t>Мы теперь богатыри.</a:t>
            </a:r>
          </a:p>
          <a:p>
            <a:pPr>
              <a:defRPr/>
            </a:pPr>
            <a:r>
              <a:rPr lang="ru-RU" sz="2400" dirty="0" smtClean="0"/>
              <a:t>Мы ладонь к глазам приставим,</a:t>
            </a:r>
          </a:p>
          <a:p>
            <a:pPr>
              <a:defRPr/>
            </a:pPr>
            <a:r>
              <a:rPr lang="ru-RU" sz="2400" dirty="0" smtClean="0"/>
              <a:t>Ноги крепкие расставим.</a:t>
            </a:r>
          </a:p>
          <a:p>
            <a:pPr>
              <a:defRPr/>
            </a:pPr>
            <a:r>
              <a:rPr lang="ru-RU" sz="2400" dirty="0" smtClean="0"/>
              <a:t>Поворачиваясь вправо,</a:t>
            </a:r>
          </a:p>
          <a:p>
            <a:pPr>
              <a:defRPr/>
            </a:pPr>
            <a:r>
              <a:rPr lang="ru-RU" sz="2400" dirty="0" smtClean="0"/>
              <a:t>Оглядимся величаво.</a:t>
            </a:r>
          </a:p>
          <a:p>
            <a:pPr>
              <a:defRPr/>
            </a:pPr>
            <a:r>
              <a:rPr lang="ru-RU" sz="2400" dirty="0" smtClean="0"/>
              <a:t>И налево надо тоже</a:t>
            </a:r>
          </a:p>
          <a:p>
            <a:pPr>
              <a:defRPr/>
            </a:pPr>
            <a:r>
              <a:rPr lang="ru-RU" sz="2400" dirty="0" smtClean="0"/>
              <a:t>Поглядеть из-под ладошек</a:t>
            </a:r>
          </a:p>
          <a:p>
            <a:pPr>
              <a:defRPr/>
            </a:pPr>
            <a:r>
              <a:rPr lang="ru-RU" sz="2400" dirty="0" smtClean="0"/>
              <a:t>И направо, и ещё через левое плечо.</a:t>
            </a:r>
          </a:p>
          <a:p>
            <a:pPr>
              <a:defRPr/>
            </a:pPr>
            <a:r>
              <a:rPr lang="ru-RU" sz="2400" dirty="0" smtClean="0"/>
              <a:t>Буквой Л расставим ноги,</a:t>
            </a:r>
          </a:p>
          <a:p>
            <a:pPr>
              <a:defRPr/>
            </a:pPr>
            <a:r>
              <a:rPr lang="ru-RU" sz="2400" dirty="0" smtClean="0"/>
              <a:t>Точно в танце – руки в боки,</a:t>
            </a:r>
          </a:p>
          <a:p>
            <a:pPr>
              <a:defRPr/>
            </a:pPr>
            <a:r>
              <a:rPr lang="ru-RU" sz="2400" dirty="0" smtClean="0"/>
              <a:t>Наклонились влево, вправо.</a:t>
            </a:r>
          </a:p>
          <a:p>
            <a:pPr>
              <a:defRPr/>
            </a:pPr>
            <a:r>
              <a:rPr lang="ru-RU" sz="2400" dirty="0" smtClean="0"/>
              <a:t>Получается на славу!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Работа с текстом до чтения.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785938"/>
            <a:ext cx="4071937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Кого вы на ней видите?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Как художник показал величину </a:t>
            </a:r>
            <a:r>
              <a:rPr lang="ru-RU" dirty="0" err="1" smtClean="0"/>
              <a:t>дэва</a:t>
            </a:r>
            <a:r>
              <a:rPr lang="ru-RU" dirty="0" smtClean="0"/>
              <a:t>?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Предположите, что произойдёт дальше?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Кто победит и чем: силой или умом?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Рисунок 5" descr="~LWF0033.JPG"/>
          <p:cNvPicPr>
            <a:picLocks noChangeAspect="1"/>
          </p:cNvPicPr>
          <p:nvPr/>
        </p:nvPicPr>
        <p:blipFill>
          <a:blip r:embed="rId3"/>
          <a:srcRect l="12800" t="19791" r="16898" b="16666"/>
          <a:stretch>
            <a:fillRect/>
          </a:stretch>
        </p:blipFill>
        <p:spPr>
          <a:xfrm>
            <a:off x="4286248" y="1714488"/>
            <a:ext cx="4630481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25" y="1143000"/>
            <a:ext cx="48545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/>
              <a:t>Рассмотрите</a:t>
            </a:r>
            <a:r>
              <a:rPr lang="ru-RU"/>
              <a:t> </a:t>
            </a:r>
            <a:r>
              <a:rPr lang="ru-RU" sz="3200"/>
              <a:t>иллюстрацию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sz="4000" i="1" dirty="0" smtClean="0"/>
              <a:t>Работа с текстом во время чтения.</a:t>
            </a:r>
            <a:endParaRPr lang="ru-RU" sz="4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715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/>
              <a:t>Прочитайте 1 абзац.</a:t>
            </a:r>
          </a:p>
          <a:p>
            <a:pPr>
              <a:defRPr/>
            </a:pPr>
            <a:r>
              <a:rPr lang="ru-RU" dirty="0" smtClean="0"/>
              <a:t>Кто же такой Дыйканбай?</a:t>
            </a:r>
          </a:p>
          <a:p>
            <a:pPr>
              <a:defRPr/>
            </a:pPr>
            <a:r>
              <a:rPr lang="ru-RU" dirty="0" smtClean="0"/>
              <a:t>Каким он был человеком?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/>
              <a:t>Прочитайте 2 и 3 абзацы.</a:t>
            </a:r>
          </a:p>
          <a:p>
            <a:pPr>
              <a:defRPr/>
            </a:pPr>
            <a:r>
              <a:rPr lang="ru-RU" dirty="0" smtClean="0"/>
              <a:t>Каким вы увидели </a:t>
            </a:r>
            <a:r>
              <a:rPr lang="ru-RU" dirty="0" err="1" smtClean="0"/>
              <a:t>дэва</a:t>
            </a:r>
            <a:r>
              <a:rPr lang="ru-RU" dirty="0" smtClean="0"/>
              <a:t> в сказке?</a:t>
            </a:r>
          </a:p>
          <a:p>
            <a:pPr>
              <a:defRPr/>
            </a:pPr>
            <a:r>
              <a:rPr lang="ru-RU" dirty="0" smtClean="0"/>
              <a:t>Что такое бурдюк? Чурбак?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/>
              <a:t>Б у </a:t>
            </a:r>
            <a:r>
              <a:rPr lang="ru-RU" sz="2800" b="1" i="1" dirty="0" err="1" smtClean="0"/>
              <a:t>р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ю</a:t>
            </a:r>
            <a:r>
              <a:rPr lang="ru-RU" sz="2800" b="1" i="1" dirty="0" smtClean="0">
                <a:latin typeface="Times New Roman"/>
                <a:cs typeface="Times New Roman"/>
              </a:rPr>
              <a:t></a:t>
            </a:r>
            <a:r>
              <a:rPr lang="ru-RU" sz="2800" b="1" i="1" dirty="0" smtClean="0"/>
              <a:t> к</a:t>
            </a:r>
            <a:r>
              <a:rPr lang="ru-RU" sz="2000" b="1" i="1" dirty="0" smtClean="0"/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(мешок из шкуры животного для хранения жидкостей)</a:t>
            </a:r>
            <a:br>
              <a:rPr lang="ru-RU" sz="2400" dirty="0" smtClean="0"/>
            </a:br>
            <a:endParaRPr lang="ru-RU" sz="24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/>
              <a:t>Ч у </a:t>
            </a:r>
            <a:r>
              <a:rPr lang="ru-RU" b="1" i="1" dirty="0" err="1" smtClean="0"/>
              <a:t>р</a:t>
            </a:r>
            <a:r>
              <a:rPr lang="ru-RU" b="1" i="1" dirty="0" smtClean="0"/>
              <a:t> б а</a:t>
            </a:r>
            <a:r>
              <a:rPr lang="ru-RU" b="1" i="1" dirty="0" smtClean="0">
                <a:latin typeface="Times New Roman"/>
                <a:cs typeface="Times New Roman"/>
              </a:rPr>
              <a:t></a:t>
            </a:r>
            <a:r>
              <a:rPr lang="ru-RU" b="1" i="1" dirty="0" smtClean="0"/>
              <a:t> к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( обрубок  бревна)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А может дэв такой?</a:t>
            </a:r>
          </a:p>
        </p:txBody>
      </p:sp>
      <p:pic>
        <p:nvPicPr>
          <p:cNvPr id="7" name="Рисунок 6" descr="~LWF0013.JPG"/>
          <p:cNvPicPr>
            <a:picLocks noChangeAspect="1"/>
          </p:cNvPicPr>
          <p:nvPr/>
        </p:nvPicPr>
        <p:blipFill>
          <a:blip r:embed="rId3"/>
          <a:srcRect l="14829" t="17032" r="11312" b="18210"/>
          <a:stretch>
            <a:fillRect/>
          </a:stretch>
        </p:blipFill>
        <p:spPr>
          <a:xfrm>
            <a:off x="1571604" y="2357430"/>
            <a:ext cx="6286544" cy="411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143000"/>
            <a:ext cx="9001125" cy="10715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Совпадает ли ваше представление с представлением художника?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/>
          <a:lstStyle/>
          <a:p>
            <a:pPr>
              <a:defRPr/>
            </a:pPr>
            <a:r>
              <a:rPr lang="ru-RU" sz="4000" i="1" dirty="0" smtClean="0"/>
              <a:t>Работа с текстом во время чтения.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550068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/>
              <a:t>Прочитайте 4 абзац.</a:t>
            </a:r>
          </a:p>
          <a:p>
            <a:pPr>
              <a:defRPr/>
            </a:pPr>
            <a:r>
              <a:rPr lang="ru-RU" dirty="0" smtClean="0"/>
              <a:t>Чему радовался дэв? А Дыйканбай?</a:t>
            </a:r>
          </a:p>
          <a:p>
            <a:pPr>
              <a:defRPr/>
            </a:pPr>
            <a:r>
              <a:rPr lang="ru-RU" dirty="0" smtClean="0"/>
              <a:t>Верите ли словам </a:t>
            </a:r>
            <a:r>
              <a:rPr lang="ru-RU" dirty="0" err="1" smtClean="0"/>
              <a:t>Дыйканбая</a:t>
            </a:r>
            <a:r>
              <a:rPr lang="ru-RU" dirty="0" smtClean="0"/>
              <a:t>? Почему он так сказал?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20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/>
              <a:t>Прочитайте далее до слов на с.190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/>
              <a:t>«А дэв без оглядки кинулся бежать».</a:t>
            </a:r>
          </a:p>
          <a:p>
            <a:pPr>
              <a:defRPr/>
            </a:pPr>
            <a:r>
              <a:rPr lang="ru-RU" dirty="0" smtClean="0"/>
              <a:t>Что потребовал Дыйканбай от </a:t>
            </a:r>
            <a:r>
              <a:rPr lang="ru-RU" dirty="0" err="1" smtClean="0"/>
              <a:t>дэва</a:t>
            </a:r>
            <a:r>
              <a:rPr lang="ru-RU" dirty="0" smtClean="0"/>
              <a:t>? О чём это говорит?</a:t>
            </a:r>
          </a:p>
          <a:p>
            <a:pPr>
              <a:defRPr/>
            </a:pPr>
            <a:r>
              <a:rPr lang="ru-RU" dirty="0" smtClean="0"/>
              <a:t>Почему дэв рассказал о трёх </a:t>
            </a:r>
            <a:r>
              <a:rPr lang="ru-RU" dirty="0" err="1" smtClean="0"/>
              <a:t>дэвах</a:t>
            </a:r>
            <a:r>
              <a:rPr lang="ru-RU" dirty="0" smtClean="0"/>
              <a:t> на острове?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sz="4000" i="1" dirty="0" smtClean="0"/>
              <a:t>Работа с текстом во время чтения.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715375" cy="535781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/>
              <a:t>Читайте сказку до конца «про себя»</a:t>
            </a:r>
          </a:p>
          <a:p>
            <a:pPr>
              <a:defRPr/>
            </a:pPr>
            <a:r>
              <a:rPr lang="ru-RU" dirty="0" smtClean="0"/>
              <a:t>Как в сказке говорится о силе </a:t>
            </a:r>
            <a:r>
              <a:rPr lang="ru-RU" dirty="0" err="1" smtClean="0"/>
              <a:t>дэвов</a:t>
            </a:r>
            <a:r>
              <a:rPr lang="ru-RU" dirty="0" smtClean="0"/>
              <a:t>?</a:t>
            </a:r>
          </a:p>
          <a:p>
            <a:pPr>
              <a:defRPr/>
            </a:pPr>
            <a:r>
              <a:rPr lang="ru-RU" dirty="0" smtClean="0"/>
              <a:t>Почему Дыйканбай с товарищем залезли на дерево?</a:t>
            </a:r>
          </a:p>
          <a:p>
            <a:pPr>
              <a:defRPr/>
            </a:pPr>
            <a:r>
              <a:rPr lang="ru-RU" dirty="0" smtClean="0"/>
              <a:t>Какой рассказ они услышали?</a:t>
            </a:r>
          </a:p>
          <a:p>
            <a:pPr>
              <a:defRPr/>
            </a:pPr>
            <a:r>
              <a:rPr lang="ru-RU" dirty="0" smtClean="0"/>
              <a:t>Почему царь </a:t>
            </a:r>
            <a:r>
              <a:rPr lang="ru-RU" dirty="0" err="1" smtClean="0"/>
              <a:t>дэвов</a:t>
            </a:r>
            <a:r>
              <a:rPr lang="ru-RU" dirty="0" smtClean="0"/>
              <a:t> велел остерегаться людей?</a:t>
            </a:r>
          </a:p>
          <a:p>
            <a:pPr>
              <a:defRPr/>
            </a:pPr>
            <a:r>
              <a:rPr lang="ru-RU" dirty="0" smtClean="0"/>
              <a:t>Как удалось охотникам напугать сразу 40 </a:t>
            </a:r>
            <a:r>
              <a:rPr lang="ru-RU" dirty="0" err="1" smtClean="0"/>
              <a:t>дэвов</a:t>
            </a:r>
            <a:r>
              <a:rPr lang="ru-RU" dirty="0" smtClean="0"/>
              <a:t>?</a:t>
            </a:r>
          </a:p>
          <a:p>
            <a:pPr>
              <a:defRPr/>
            </a:pPr>
            <a:r>
              <a:rPr lang="ru-RU" dirty="0" smtClean="0"/>
              <a:t>Понравилась ли вам сказка?</a:t>
            </a:r>
          </a:p>
          <a:p>
            <a:pPr>
              <a:defRPr/>
            </a:pPr>
            <a:r>
              <a:rPr lang="ru-RU" dirty="0" smtClean="0"/>
              <a:t>Почему Дыйканбай смог победить </a:t>
            </a:r>
            <a:r>
              <a:rPr lang="ru-RU" dirty="0" err="1" smtClean="0"/>
              <a:t>дэвов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Восстанови порядок слов.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Охотник, по, отважный, давным-давно, имени, жил, Дыйканбай.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Дэв, без, кинулся, оглядки, бежать.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Домой, а, Дыйканбай, вернулись, с, целые, товарищем, невредимые, 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3"/>
            <a:ext cx="2286016" cy="500065"/>
          </a:xfrm>
        </p:spPr>
        <p:txBody>
          <a:bodyPr/>
          <a:lstStyle/>
          <a:p>
            <a:r>
              <a:rPr lang="ru-RU" dirty="0" smtClean="0"/>
              <a:t>Охотник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857232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по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857232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отважный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857232"/>
            <a:ext cx="2537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давным-давно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500174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имени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150017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жил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1500174"/>
            <a:ext cx="210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Дыйканбай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34135E-6 C -0.00451 0.01018 -0.00434 0.02151 -0.00729 0.03261 C -0.0092 0.04764 -0.01423 0.06221 -0.0184 0.07701 C -0.02257 0.09251 -0.02552 0.10754 -0.03316 0.12142 C -0.03455 0.12882 -0.03628 0.13205 -0.04166 0.13622 C -0.04462 0.14154 -0.04444 0.14454 -0.04896 0.14801 C -0.05486 0.1605 -0.06823 0.16929 -0.07812 0.17761 C -0.08333 0.18178 -0.09184 0.19149 -0.0967 0.1938 C -0.10295 0.19681 -0.10885 0.20051 -0.11493 0.20421 C -0.12777 0.21207 -0.14236 0.21577 -0.15642 0.21739 C -0.1684 0.22294 -0.18975 0.21786 -0.20295 0.21624 C -0.21562 0.21462 -0.2408 0.21022 -0.2408 0.21045 C -0.25052 0.20699 -0.26232 0.20282 -0.27135 0.19681 C -0.27812 0.19218 -0.28368 0.18502 -0.29097 0.18201 C -0.29722 0.17438 -0.32118 0.16304 -0.33003 0.1568 C -0.34149 0.14894 -0.35538 0.13992 -0.36545 0.1302 C -0.37048 0.12558 -0.37378 0.11957 -0.37899 0.1154 C -0.38472 0.10338 -0.39045 0.09228 -0.39739 0.08141 C -0.40139 0.0747 -0.40069 0.07239 -0.40468 0.06522 C -0.40573 0.06337 -0.40712 0.06221 -0.40833 0.06059 C -0.40955 0.05874 -0.41093 0.05689 -0.41198 0.05481 C -0.41632 0.04649 -0.41962 0.03654 -0.42656 0.03099 C -0.4283 0.02544 -0.43159 0.02313 -0.43402 0.01758 C -0.43698 0.01041 -0.43923 0.00625 -0.44496 0.00139 C -0.44739 -0.00301 -0.45034 -0.00647 -0.45347 -0.01017 " pathEditMode="relative" rAng="0" ptsTypes="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C 0.00278 -0.0037 0.00591 -0.00717 0.00903 -0.01087 C 0.01025 -0.01272 0.01355 -0.01619 0.01355 -0.01596 C 0.01493 -0.02012 0.01858 -0.02313 0.02014 -0.02683 C 0.02552 -0.04024 0.02518 -0.0518 0.03872 -0.06221 C 0.0415 -0.06845 0.0474 -0.07215 0.05452 -0.07632 C 0.05868 -0.07909 0.06841 -0.08349 0.06841 -0.08326 C 0.07414 -0.09042 0.07795 -0.09042 0.08664 -0.09412 C 0.11806 -0.10777 0.1191 -0.10476 0.16268 -0.10476 " pathEditMode="relative" rAng="0" ptsTypes="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5236E-6 L 0.11823 1.4523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97965E-6 L -0.22049 0.09435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20814E-6 L 0.07083 5.20814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95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918325"/>
          </a:xfrm>
          <a:noFill/>
        </p:spPr>
      </p:pic>
      <p:pic>
        <p:nvPicPr>
          <p:cNvPr id="7" name="gusli_-_skazochnye_prekrasnye_gusli_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Давным</a:t>
            </a:r>
            <a:r>
              <a:rPr lang="ru-RU" dirty="0" smtClean="0"/>
              <a:t>- давно жил отважный охотник по имени </a:t>
            </a:r>
            <a:r>
              <a:rPr lang="ru-RU" dirty="0" err="1" smtClean="0"/>
              <a:t>Дыйканбай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Дев кинулся бежать без оглядки.</a:t>
            </a:r>
          </a:p>
          <a:p>
            <a:r>
              <a:rPr lang="ru-RU" dirty="0" smtClean="0"/>
              <a:t>А </a:t>
            </a:r>
            <a:r>
              <a:rPr lang="ru-RU" dirty="0" err="1" smtClean="0"/>
              <a:t>Дыйканбай</a:t>
            </a:r>
            <a:r>
              <a:rPr lang="ru-RU" dirty="0" smtClean="0"/>
              <a:t> с товарищем вернулись домой целые и невредимые.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5405" y="3244334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Подведение итога.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401050" cy="550068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Прочитайте 3 предложение сказки.</a:t>
            </a:r>
          </a:p>
          <a:p>
            <a:pPr>
              <a:defRPr/>
            </a:pPr>
            <a:r>
              <a:rPr lang="ru-RU" dirty="0" smtClean="0"/>
              <a:t>О каком человеческом качестве рассказывает эта сказка?</a:t>
            </a:r>
          </a:p>
          <a:p>
            <a:pPr>
              <a:defRPr/>
            </a:pPr>
            <a:r>
              <a:rPr lang="ru-RU" dirty="0" smtClean="0"/>
              <a:t>Чем же силён человек?</a:t>
            </a:r>
          </a:p>
          <a:p>
            <a:pPr>
              <a:defRPr/>
            </a:pPr>
            <a:endParaRPr lang="ru-RU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Прочитайте пословицы.</a:t>
            </a:r>
          </a:p>
          <a:p>
            <a:pPr algn="ctr">
              <a:defRPr/>
            </a:pPr>
            <a:r>
              <a:rPr lang="ru-RU" b="1" dirty="0" smtClean="0"/>
              <a:t>Плохи дела – где сила без ума.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ctr">
              <a:defRPr/>
            </a:pPr>
            <a:r>
              <a:rPr lang="ru-RU" b="1" dirty="0" smtClean="0"/>
              <a:t>Смекалка и ум к победе ведут.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142875"/>
            <a:ext cx="8229600" cy="9398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Завершение работы.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38" y="1285875"/>
            <a:ext cx="6643687" cy="3357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Прозвенел для нас звонок,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Вот и кончился урок.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Наступила перемена,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Отдохнём мы непременно!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400" b="1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400" b="1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b="1" i="1" dirty="0" smtClean="0"/>
              <a:t>Желаю успеха!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70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654050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Сказочные богатыри</a:t>
            </a:r>
            <a:endParaRPr lang="ru-RU" i="1" dirty="0"/>
          </a:p>
        </p:txBody>
      </p:sp>
      <p:pic>
        <p:nvPicPr>
          <p:cNvPr id="5" name="Рисунок 4" descr="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6360513" cy="425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~LWF0018.JPG"/>
          <p:cNvPicPr>
            <a:picLocks noGrp="1" noChangeAspect="1"/>
          </p:cNvPicPr>
          <p:nvPr>
            <p:ph idx="1"/>
          </p:nvPr>
        </p:nvPicPr>
        <p:blipFill>
          <a:blip r:embed="rId4"/>
          <a:srcRect l="2202" t="21466" r="30" b="5927"/>
          <a:stretch>
            <a:fillRect/>
          </a:stretch>
        </p:blipFill>
        <p:spPr>
          <a:xfrm>
            <a:off x="4857752" y="2714620"/>
            <a:ext cx="3214710" cy="328614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4286256"/>
            <a:ext cx="2143140" cy="2275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4313" y="5715000"/>
            <a:ext cx="4857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Славна богатырями земля русская.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/>
              <a:t>Подберите синонимы: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dirty="0" smtClean="0"/>
              <a:t>Б о г а т </a:t>
            </a:r>
            <a:r>
              <a:rPr lang="ru-RU" sz="4000" b="1" dirty="0" err="1" smtClean="0"/>
              <a:t>ы</a:t>
            </a:r>
            <a:r>
              <a:rPr lang="ru-RU" sz="4000" b="1" dirty="0" smtClean="0">
                <a:latin typeface="Times New Roman"/>
                <a:cs typeface="Times New Roman"/>
              </a:rPr>
              <a:t>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ь</a:t>
            </a:r>
            <a:endParaRPr lang="ru-RU" sz="40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(воин, защитник, витязь)</a:t>
            </a:r>
            <a:br>
              <a:rPr lang="ru-RU" dirty="0" smtClean="0"/>
            </a:b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/>
              <a:t>Герой русских былин, совершающий подвиги во имя Родины.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/>
              <a:t>Человек, безмерной силы, стойкости, отваги.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654050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Сказочные богатыри</a:t>
            </a:r>
            <a:endParaRPr lang="ru-RU" i="1" dirty="0"/>
          </a:p>
        </p:txBody>
      </p:sp>
      <p:pic>
        <p:nvPicPr>
          <p:cNvPr id="5" name="Рисунок 4" descr="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6360513" cy="425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~LWF0018.JPG"/>
          <p:cNvPicPr>
            <a:picLocks noGrp="1" noChangeAspect="1"/>
          </p:cNvPicPr>
          <p:nvPr>
            <p:ph idx="1"/>
          </p:nvPr>
        </p:nvPicPr>
        <p:blipFill>
          <a:blip r:embed="rId4"/>
          <a:srcRect l="2202" t="21466" r="30" b="5927"/>
          <a:stretch>
            <a:fillRect/>
          </a:stretch>
        </p:blipFill>
        <p:spPr>
          <a:xfrm>
            <a:off x="4857752" y="2714620"/>
            <a:ext cx="3214710" cy="328614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4286256"/>
            <a:ext cx="2143140" cy="2275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4313" y="5715000"/>
            <a:ext cx="4857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Славна богатырями земля русская.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858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Проверь  себя.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63" y="1143000"/>
            <a:ext cx="5000625" cy="542925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dirty="0" smtClean="0"/>
              <a:t>«шлем»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dirty="0" smtClean="0"/>
              <a:t>«наплечная </a:t>
            </a:r>
            <a:r>
              <a:rPr lang="ru-RU" sz="3600" dirty="0" err="1" smtClean="0"/>
              <a:t>ба</a:t>
            </a:r>
            <a:r>
              <a:rPr lang="ru-RU" sz="3600" dirty="0" err="1" smtClean="0">
                <a:latin typeface="Times New Roman"/>
                <a:cs typeface="Times New Roman"/>
              </a:rPr>
              <a:t></a:t>
            </a:r>
            <a:r>
              <a:rPr lang="ru-RU" sz="3600" dirty="0" err="1" smtClean="0"/>
              <a:t>рмица</a:t>
            </a:r>
            <a:r>
              <a:rPr lang="ru-RU" sz="3600" dirty="0" smtClean="0"/>
              <a:t>»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dirty="0" smtClean="0"/>
              <a:t>«</a:t>
            </a:r>
            <a:r>
              <a:rPr lang="ru-RU" sz="3600" dirty="0" err="1" smtClean="0"/>
              <a:t>кольчу</a:t>
            </a:r>
            <a:r>
              <a:rPr lang="ru-RU" sz="3600" dirty="0" err="1" smtClean="0">
                <a:latin typeface="Times New Roman"/>
                <a:cs typeface="Times New Roman"/>
              </a:rPr>
              <a:t></a:t>
            </a:r>
            <a:r>
              <a:rPr lang="ru-RU" sz="3600" dirty="0" err="1" smtClean="0"/>
              <a:t>га</a:t>
            </a:r>
            <a:r>
              <a:rPr lang="ru-RU" sz="3600" dirty="0" smtClean="0"/>
              <a:t>»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dirty="0" smtClean="0"/>
              <a:t>«</a:t>
            </a:r>
            <a:r>
              <a:rPr lang="ru-RU" sz="3600" dirty="0" err="1" smtClean="0"/>
              <a:t>па</a:t>
            </a:r>
            <a:r>
              <a:rPr lang="ru-RU" sz="3600" dirty="0" err="1" smtClean="0">
                <a:latin typeface="Times New Roman"/>
                <a:cs typeface="Times New Roman"/>
              </a:rPr>
              <a:t></a:t>
            </a:r>
            <a:r>
              <a:rPr lang="ru-RU" sz="3600" dirty="0" err="1" smtClean="0"/>
              <a:t>нцирь</a:t>
            </a:r>
            <a:r>
              <a:rPr lang="ru-RU" sz="3600" dirty="0" smtClean="0"/>
              <a:t>»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dirty="0" smtClean="0"/>
              <a:t>«меч»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dirty="0" smtClean="0"/>
              <a:t>«копьё»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dirty="0" smtClean="0"/>
              <a:t>«щит»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dirty="0" smtClean="0"/>
              <a:t>«лук»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dirty="0" smtClean="0"/>
              <a:t>«</a:t>
            </a:r>
            <a:r>
              <a:rPr lang="ru-RU" sz="3600" dirty="0" err="1" smtClean="0"/>
              <a:t>колча</a:t>
            </a:r>
            <a:r>
              <a:rPr lang="ru-RU" sz="3600" dirty="0" err="1" smtClean="0">
                <a:latin typeface="Times New Roman"/>
                <a:cs typeface="Times New Roman"/>
              </a:rPr>
              <a:t></a:t>
            </a:r>
            <a:r>
              <a:rPr lang="ru-RU" sz="3600" dirty="0" err="1" smtClean="0"/>
              <a:t>н</a:t>
            </a:r>
            <a:r>
              <a:rPr lang="ru-RU" sz="3600" dirty="0" smtClean="0"/>
              <a:t> со </a:t>
            </a:r>
            <a:r>
              <a:rPr lang="ru-RU" sz="3600" dirty="0" err="1" smtClean="0"/>
              <a:t>стре</a:t>
            </a:r>
            <a:r>
              <a:rPr lang="ru-RU" sz="3600" dirty="0" err="1" smtClean="0">
                <a:latin typeface="Times New Roman"/>
                <a:cs typeface="Times New Roman"/>
              </a:rPr>
              <a:t></a:t>
            </a:r>
            <a:r>
              <a:rPr lang="ru-RU" sz="3600" dirty="0" err="1" smtClean="0"/>
              <a:t>лами</a:t>
            </a:r>
            <a:r>
              <a:rPr lang="ru-RU" sz="3600" dirty="0" smtClean="0"/>
              <a:t>» </a:t>
            </a:r>
            <a:endParaRPr lang="ru-RU" sz="3600" dirty="0"/>
          </a:p>
        </p:txBody>
      </p:sp>
      <p:pic>
        <p:nvPicPr>
          <p:cNvPr id="7172" name="Рисунок 7" descr="~LWF0036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60083" t="2083" r="758" b="38542"/>
          <a:stretch>
            <a:fillRect/>
          </a:stretch>
        </p:blipFill>
        <p:spPr>
          <a:xfrm>
            <a:off x="357188" y="1000125"/>
            <a:ext cx="3143250" cy="5576888"/>
          </a:xfrm>
          <a:noFill/>
          <a:ln w="19050">
            <a:solidFill>
              <a:srgbClr val="FF9999"/>
            </a:solidFill>
          </a:ln>
        </p:spPr>
      </p:pic>
      <p:sp>
        <p:nvSpPr>
          <p:cNvPr id="7" name="Выноска 1 6"/>
          <p:cNvSpPr/>
          <p:nvPr/>
        </p:nvSpPr>
        <p:spPr>
          <a:xfrm>
            <a:off x="2214563" y="1143000"/>
            <a:ext cx="357187" cy="357188"/>
          </a:xfrm>
          <a:prstGeom prst="borderCallout1">
            <a:avLst>
              <a:gd name="adj1" fmla="val 18750"/>
              <a:gd name="adj2" fmla="val -8333"/>
              <a:gd name="adj3" fmla="val 210531"/>
              <a:gd name="adj4" fmla="val -56181"/>
            </a:avLst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1</a:t>
            </a:r>
          </a:p>
        </p:txBody>
      </p:sp>
      <p:sp>
        <p:nvSpPr>
          <p:cNvPr id="8" name="Выноска 1 7"/>
          <p:cNvSpPr/>
          <p:nvPr/>
        </p:nvSpPr>
        <p:spPr>
          <a:xfrm>
            <a:off x="2714625" y="1285875"/>
            <a:ext cx="357188" cy="357188"/>
          </a:xfrm>
          <a:prstGeom prst="borderCallout1">
            <a:avLst>
              <a:gd name="adj1" fmla="val 98749"/>
              <a:gd name="adj2" fmla="val 809"/>
              <a:gd name="adj3" fmla="val 317450"/>
              <a:gd name="adj4" fmla="val -151094"/>
            </a:avLst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2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2928938" y="4643438"/>
            <a:ext cx="357187" cy="357187"/>
          </a:xfrm>
          <a:prstGeom prst="borderCallout1">
            <a:avLst>
              <a:gd name="adj1" fmla="val 81606"/>
              <a:gd name="adj2" fmla="val -4905"/>
              <a:gd name="adj3" fmla="val -53595"/>
              <a:gd name="adj4" fmla="val -359092"/>
            </a:avLst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3</a:t>
            </a:r>
          </a:p>
        </p:txBody>
      </p:sp>
      <p:sp>
        <p:nvSpPr>
          <p:cNvPr id="11" name="Выноска 1 10"/>
          <p:cNvSpPr/>
          <p:nvPr/>
        </p:nvSpPr>
        <p:spPr>
          <a:xfrm>
            <a:off x="2857500" y="1714500"/>
            <a:ext cx="357188" cy="357188"/>
          </a:xfrm>
          <a:prstGeom prst="borderCallout1">
            <a:avLst>
              <a:gd name="adj1" fmla="val 65606"/>
              <a:gd name="adj2" fmla="val -7572"/>
              <a:gd name="adj3" fmla="val 456497"/>
              <a:gd name="adj4" fmla="val -326711"/>
            </a:avLst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4</a:t>
            </a:r>
          </a:p>
        </p:txBody>
      </p:sp>
      <p:sp>
        <p:nvSpPr>
          <p:cNvPr id="12" name="Выноска 1 11"/>
          <p:cNvSpPr/>
          <p:nvPr/>
        </p:nvSpPr>
        <p:spPr>
          <a:xfrm>
            <a:off x="1143000" y="1785938"/>
            <a:ext cx="357188" cy="357187"/>
          </a:xfrm>
          <a:prstGeom prst="borderCallout1">
            <a:avLst>
              <a:gd name="adj1" fmla="val 97479"/>
              <a:gd name="adj2" fmla="val -3111"/>
              <a:gd name="adj3" fmla="val 152123"/>
              <a:gd name="adj4" fmla="val -117019"/>
            </a:avLst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6</a:t>
            </a:r>
          </a:p>
        </p:txBody>
      </p:sp>
      <p:sp>
        <p:nvSpPr>
          <p:cNvPr id="13" name="Выноска 1 12"/>
          <p:cNvSpPr/>
          <p:nvPr/>
        </p:nvSpPr>
        <p:spPr>
          <a:xfrm>
            <a:off x="3071813" y="2214563"/>
            <a:ext cx="357187" cy="357187"/>
          </a:xfrm>
          <a:prstGeom prst="borderCallout1">
            <a:avLst>
              <a:gd name="adj1" fmla="val 105606"/>
              <a:gd name="adj2" fmla="val 61762"/>
              <a:gd name="adj3" fmla="val 242022"/>
              <a:gd name="adj4" fmla="val -51284"/>
            </a:avLst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7</a:t>
            </a:r>
          </a:p>
        </p:txBody>
      </p:sp>
      <p:sp>
        <p:nvSpPr>
          <p:cNvPr id="14" name="Выноска 1 13"/>
          <p:cNvSpPr/>
          <p:nvPr/>
        </p:nvSpPr>
        <p:spPr>
          <a:xfrm>
            <a:off x="2928938" y="6072188"/>
            <a:ext cx="357187" cy="357187"/>
          </a:xfrm>
          <a:prstGeom prst="borderCallout1">
            <a:avLst>
              <a:gd name="adj1" fmla="val -8299"/>
              <a:gd name="adj2" fmla="val 2716"/>
              <a:gd name="adj3" fmla="val -114927"/>
              <a:gd name="adj4" fmla="val -69950"/>
            </a:avLst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5</a:t>
            </a:r>
          </a:p>
        </p:txBody>
      </p:sp>
      <p:sp>
        <p:nvSpPr>
          <p:cNvPr id="15" name="Выноска 1 14"/>
          <p:cNvSpPr/>
          <p:nvPr/>
        </p:nvSpPr>
        <p:spPr>
          <a:xfrm>
            <a:off x="2928938" y="5286375"/>
            <a:ext cx="357187" cy="357188"/>
          </a:xfrm>
          <a:prstGeom prst="borderCallout1">
            <a:avLst>
              <a:gd name="adj1" fmla="val 1224"/>
              <a:gd name="adj2" fmla="val -6046"/>
              <a:gd name="adj3" fmla="val -89406"/>
              <a:gd name="adj4" fmla="val -104236"/>
            </a:avLst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8</a:t>
            </a:r>
          </a:p>
        </p:txBody>
      </p:sp>
      <p:sp>
        <p:nvSpPr>
          <p:cNvPr id="16" name="Выноска 1 15"/>
          <p:cNvSpPr/>
          <p:nvPr/>
        </p:nvSpPr>
        <p:spPr>
          <a:xfrm>
            <a:off x="857250" y="4857750"/>
            <a:ext cx="357188" cy="357188"/>
          </a:xfrm>
          <a:prstGeom prst="borderCallout1">
            <a:avLst>
              <a:gd name="adj1" fmla="val -1061"/>
              <a:gd name="adj2" fmla="val 43476"/>
              <a:gd name="adj3" fmla="val -243689"/>
              <a:gd name="adj4" fmla="val 69095"/>
            </a:avLst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~LWF0012.JPG"/>
          <p:cNvPicPr>
            <a:picLocks noChangeAspect="1"/>
          </p:cNvPicPr>
          <p:nvPr/>
        </p:nvPicPr>
        <p:blipFill>
          <a:blip r:embed="rId3"/>
          <a:srcRect l="61911" t="54333" r="4480"/>
          <a:stretch>
            <a:fillRect/>
          </a:stretch>
        </p:blipFill>
        <p:spPr bwMode="auto">
          <a:xfrm>
            <a:off x="7215188" y="4038600"/>
            <a:ext cx="1785937" cy="26082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Содержимое 4" descr="~LWF0012.JPG"/>
          <p:cNvPicPr>
            <a:picLocks noChangeAspect="1"/>
          </p:cNvPicPr>
          <p:nvPr/>
        </p:nvPicPr>
        <p:blipFill>
          <a:blip r:embed="rId3">
            <a:lum bright="10000"/>
          </a:blip>
          <a:srcRect l="53137" t="7441" r="19977" b="55029"/>
          <a:stretch>
            <a:fillRect/>
          </a:stretch>
        </p:blipFill>
        <p:spPr bwMode="auto">
          <a:xfrm>
            <a:off x="7572375" y="1143000"/>
            <a:ext cx="1428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Содержимое 4" descr="~LWF0012.JPG"/>
          <p:cNvPicPr>
            <a:picLocks noChangeAspect="1"/>
          </p:cNvPicPr>
          <p:nvPr/>
        </p:nvPicPr>
        <p:blipFill>
          <a:blip r:embed="rId3">
            <a:lum bright="10000"/>
          </a:blip>
          <a:srcRect l="7076" t="7595" r="54008" b="53899"/>
          <a:stretch>
            <a:fillRect/>
          </a:stretch>
        </p:blipFill>
        <p:spPr bwMode="auto">
          <a:xfrm>
            <a:off x="5715000" y="2500313"/>
            <a:ext cx="20843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Богатыри разных народов.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785938"/>
            <a:ext cx="4281488" cy="48577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Что свойственно богатырям разных народов?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Как зовут киргизского, узбекского, башкирского богатырей?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Чем славились богатыри?</a:t>
            </a:r>
          </a:p>
        </p:txBody>
      </p:sp>
      <p:pic>
        <p:nvPicPr>
          <p:cNvPr id="5" name="Содержимое 8" descr="~LWF0008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37898" t="12897" r="6857" b="24097"/>
          <a:stretch>
            <a:fillRect/>
          </a:stretch>
        </p:blipFill>
        <p:spPr>
          <a:xfrm>
            <a:off x="4000500" y="1000125"/>
            <a:ext cx="2357438" cy="195262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Содержимое 4" descr="~LWF0012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10000"/>
          </a:blip>
          <a:srcRect l="8691" t="47746" r="34783" b="17676"/>
          <a:stretch>
            <a:fillRect/>
          </a:stretch>
        </p:blipFill>
        <p:spPr>
          <a:xfrm>
            <a:off x="3357563" y="4572000"/>
            <a:ext cx="3043237" cy="2000250"/>
          </a:xfrm>
          <a:ln w="28575">
            <a:solidFill>
              <a:schemeClr val="bg1"/>
            </a:solidFill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57188" y="1143000"/>
            <a:ext cx="8429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ru-RU" sz="28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i="1" dirty="0" smtClean="0"/>
              <a:t>Работа со скороговоркой.</a:t>
            </a:r>
            <a:endParaRPr lang="ru-RU" i="1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142875" y="1500188"/>
            <a:ext cx="8786813" cy="50006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b="1" dirty="0" err="1" smtClean="0"/>
              <a:t>Иша</a:t>
            </a:r>
            <a:r>
              <a:rPr lang="ru-RU" sz="4800" b="1" dirty="0" err="1" smtClean="0">
                <a:latin typeface="Times New Roman"/>
                <a:cs typeface="Times New Roman"/>
              </a:rPr>
              <a:t></a:t>
            </a:r>
            <a:r>
              <a:rPr lang="ru-RU" sz="4800" b="1" dirty="0" err="1" smtClean="0"/>
              <a:t>к</a:t>
            </a:r>
            <a:r>
              <a:rPr lang="ru-RU" sz="4800" b="1" dirty="0" smtClean="0"/>
              <a:t> в </a:t>
            </a:r>
            <a:r>
              <a:rPr lang="ru-RU" sz="4800" b="1" dirty="0" err="1" smtClean="0"/>
              <a:t>кишла</a:t>
            </a:r>
            <a:r>
              <a:rPr lang="ru-RU" sz="4800" b="1" dirty="0" err="1" smtClean="0">
                <a:latin typeface="Times New Roman"/>
                <a:cs typeface="Times New Roman"/>
              </a:rPr>
              <a:t></a:t>
            </a:r>
            <a:r>
              <a:rPr lang="ru-RU" sz="4800" b="1" dirty="0" err="1" smtClean="0"/>
              <a:t>к</a:t>
            </a:r>
            <a:r>
              <a:rPr lang="ru-RU" sz="4800" b="1" dirty="0" smtClean="0"/>
              <a:t> дрова возил,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b="1" dirty="0" smtClean="0"/>
              <a:t>Ишак дрова в траву свалил.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Чем необычна скороговорка?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Можно ли по её содержанию определить, о чем мы будем читать?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071813" y="4357694"/>
            <a:ext cx="5843587" cy="2143119"/>
          </a:xfrm>
        </p:spPr>
        <p:txBody>
          <a:bodyPr/>
          <a:lstStyle/>
          <a:p>
            <a:r>
              <a:rPr lang="ru-RU" sz="2000" b="1" dirty="0" smtClean="0"/>
              <a:t>Цели</a:t>
            </a:r>
            <a:r>
              <a:rPr lang="ru-RU" sz="2000" dirty="0" smtClean="0"/>
              <a:t> </a:t>
            </a:r>
            <a:r>
              <a:rPr lang="ru-RU" sz="2000" b="1" dirty="0" smtClean="0"/>
              <a:t>урока</a:t>
            </a:r>
            <a:r>
              <a:rPr lang="ru-RU" sz="2000" dirty="0" smtClean="0"/>
              <a:t>: обучать приемам понимания текста, приемам ведения «диалога с автором»; совершенствовать технику чтения; закрепить понятия «богатырская сказка», «богатырь»; развивать умения и навыки речевой деятельности; воспитывать патриотические чувства,  интерес к истории нашей Родины и других народов.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4313" y="428625"/>
            <a:ext cx="8643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Урок   литературного   чтения.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85813" y="3286125"/>
            <a:ext cx="7772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4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>
          <a:xfrm>
            <a:off x="285750" y="1857375"/>
            <a:ext cx="8501063" cy="2120900"/>
          </a:xfrm>
        </p:spPr>
        <p:txBody>
          <a:bodyPr/>
          <a:lstStyle/>
          <a:p>
            <a:pPr>
              <a:defRPr/>
            </a:pPr>
            <a:r>
              <a:rPr lang="ru-RU" sz="6600" i="1" dirty="0" smtClean="0"/>
              <a:t>«Дыйканбай и дэв»</a:t>
            </a:r>
            <a:br>
              <a:rPr lang="ru-RU" sz="6600" i="1" dirty="0" smtClean="0"/>
            </a:br>
            <a:r>
              <a:rPr lang="ru-RU" sz="6600" i="1" dirty="0" smtClean="0"/>
              <a:t>(киргизская сказка)</a:t>
            </a:r>
            <a:endParaRPr lang="ru-RU" sz="6600" dirty="0"/>
          </a:p>
        </p:txBody>
      </p:sp>
      <p:grpSp>
        <p:nvGrpSpPr>
          <p:cNvPr id="3078" name="Группа 8"/>
          <p:cNvGrpSpPr>
            <a:grpSpLocks/>
          </p:cNvGrpSpPr>
          <p:nvPr/>
        </p:nvGrpSpPr>
        <p:grpSpPr bwMode="auto">
          <a:xfrm>
            <a:off x="714375" y="4357688"/>
            <a:ext cx="1627188" cy="2138362"/>
            <a:chOff x="357158" y="4512714"/>
            <a:chExt cx="1626860" cy="2138095"/>
          </a:xfrm>
        </p:grpSpPr>
        <p:pic>
          <p:nvPicPr>
            <p:cNvPr id="8" name="Рисунок 7" descr="умк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58" y="4512714"/>
              <a:ext cx="1357039" cy="213809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3080" name="Рисунок 6" descr="Титульный.JPG"/>
            <p:cNvPicPr>
              <a:picLocks noChangeAspect="1"/>
            </p:cNvPicPr>
            <p:nvPr/>
          </p:nvPicPr>
          <p:blipFill>
            <a:blip r:embed="rId4"/>
            <a:srcRect t="5391" r="-981"/>
            <a:stretch>
              <a:fillRect/>
            </a:stretch>
          </p:blipFill>
          <p:spPr bwMode="auto">
            <a:xfrm rot="1039339">
              <a:off x="1383035" y="5657791"/>
              <a:ext cx="600983" cy="811312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1184</TotalTime>
  <Words>914</Words>
  <Application>Microsoft Office PowerPoint</Application>
  <PresentationFormat>Экран (4:3)</PresentationFormat>
  <Paragraphs>216</Paragraphs>
  <Slides>22</Slides>
  <Notes>19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Течение</vt:lpstr>
      <vt:lpstr>Организация на урок.</vt:lpstr>
      <vt:lpstr>Слайд 2</vt:lpstr>
      <vt:lpstr>Сказочные богатыри</vt:lpstr>
      <vt:lpstr>Подберите синонимы: </vt:lpstr>
      <vt:lpstr>Сказочные богатыри</vt:lpstr>
      <vt:lpstr>Проверь  себя.</vt:lpstr>
      <vt:lpstr>Богатыри разных народов.</vt:lpstr>
      <vt:lpstr>Работа со скороговоркой.</vt:lpstr>
      <vt:lpstr>«Дыйканбай и дэв» (киргизская сказка)</vt:lpstr>
      <vt:lpstr>Работа с текстом до чтения.</vt:lpstr>
      <vt:lpstr>К и р г и з и я -</vt:lpstr>
      <vt:lpstr>Минутка отдыха.</vt:lpstr>
      <vt:lpstr>Работа с текстом до чтения.</vt:lpstr>
      <vt:lpstr>Работа с текстом во время чтения.</vt:lpstr>
      <vt:lpstr>А может дэв такой?</vt:lpstr>
      <vt:lpstr>Работа с текстом во время чтения.</vt:lpstr>
      <vt:lpstr>Работа с текстом во время чтения.</vt:lpstr>
      <vt:lpstr>Восстанови порядок слов.</vt:lpstr>
      <vt:lpstr>Слайд 19</vt:lpstr>
      <vt:lpstr>Слайд 20</vt:lpstr>
      <vt:lpstr>Подведение итога.</vt:lpstr>
      <vt:lpstr>Завершение работы.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Полярная ночь.</dc:title>
  <dc:creator>денис</dc:creator>
  <cp:lastModifiedBy>учитель</cp:lastModifiedBy>
  <cp:revision>83</cp:revision>
  <dcterms:created xsi:type="dcterms:W3CDTF">2007-11-16T17:19:46Z</dcterms:created>
  <dcterms:modified xsi:type="dcterms:W3CDTF">2013-12-19T05:10:11Z</dcterms:modified>
</cp:coreProperties>
</file>