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6" r:id="rId3"/>
    <p:sldId id="269" r:id="rId4"/>
    <p:sldId id="270" r:id="rId5"/>
    <p:sldId id="271" r:id="rId6"/>
    <p:sldId id="260" r:id="rId7"/>
    <p:sldId id="272" r:id="rId8"/>
    <p:sldId id="275" r:id="rId9"/>
    <p:sldId id="276" r:id="rId10"/>
    <p:sldId id="280" r:id="rId11"/>
    <p:sldId id="274" r:id="rId12"/>
    <p:sldId id="263" r:id="rId13"/>
    <p:sldId id="281" r:id="rId14"/>
    <p:sldId id="273" r:id="rId15"/>
    <p:sldId id="258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DAB3E"/>
    <a:srgbClr val="00B050"/>
    <a:srgbClr val="2AF250"/>
    <a:srgbClr val="FFFFFF"/>
    <a:srgbClr val="14730F"/>
    <a:srgbClr val="FC1010"/>
    <a:srgbClr val="E6F616"/>
    <a:srgbClr val="C3D69B"/>
    <a:srgbClr val="6DD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481D5-9320-4ECB-A1CB-13BEAC818879}" type="doc">
      <dgm:prSet loTypeId="urn:microsoft.com/office/officeart/2005/8/layout/cycle3" loCatId="cycle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30FDDD-BA71-4F6F-96D9-44E152E518DB}">
      <dgm:prSet phldrT="[Текст]"/>
      <dgm:spPr/>
      <dgm:t>
        <a:bodyPr/>
        <a:lstStyle/>
        <a:p>
          <a:r>
            <a:rPr lang="ru-RU" dirty="0" err="1" smtClean="0"/>
            <a:t>Зам.по</a:t>
          </a:r>
          <a:r>
            <a:rPr lang="ru-RU" dirty="0" smtClean="0"/>
            <a:t> УВР</a:t>
          </a:r>
          <a:endParaRPr lang="ru-RU" dirty="0"/>
        </a:p>
      </dgm:t>
    </dgm:pt>
    <dgm:pt modelId="{CD1E84CB-0B5F-4B26-9F43-D936B71B79CF}" type="parTrans" cxnId="{5A728ABF-98F2-4EBC-990F-8D6F592C9A4C}">
      <dgm:prSet/>
      <dgm:spPr/>
      <dgm:t>
        <a:bodyPr/>
        <a:lstStyle/>
        <a:p>
          <a:endParaRPr lang="ru-RU"/>
        </a:p>
      </dgm:t>
    </dgm:pt>
    <dgm:pt modelId="{B03E9497-C9FD-43CC-B8A1-14FEC9B0AB24}" type="sibTrans" cxnId="{5A728ABF-98F2-4EBC-990F-8D6F592C9A4C}">
      <dgm:prSet/>
      <dgm:spPr/>
      <dgm:t>
        <a:bodyPr/>
        <a:lstStyle/>
        <a:p>
          <a:endParaRPr lang="ru-RU"/>
        </a:p>
      </dgm:t>
    </dgm:pt>
    <dgm:pt modelId="{73A17E6B-4BE7-429C-B884-05C5EF21ED0C}">
      <dgm:prSet phldrT="[Текст]"/>
      <dgm:spPr/>
      <dgm:t>
        <a:bodyPr/>
        <a:lstStyle/>
        <a:p>
          <a:r>
            <a:rPr lang="ru-RU" dirty="0" smtClean="0"/>
            <a:t>Педагог - психолог</a:t>
          </a:r>
          <a:endParaRPr lang="ru-RU" dirty="0"/>
        </a:p>
      </dgm:t>
    </dgm:pt>
    <dgm:pt modelId="{819E8C3B-CB82-435F-B79A-DA3027EED370}" type="parTrans" cxnId="{0D8EE81C-F052-41F3-BE88-4F366FECBDC2}">
      <dgm:prSet/>
      <dgm:spPr/>
      <dgm:t>
        <a:bodyPr/>
        <a:lstStyle/>
        <a:p>
          <a:endParaRPr lang="ru-RU"/>
        </a:p>
      </dgm:t>
    </dgm:pt>
    <dgm:pt modelId="{3724257C-84EA-4A18-9C3B-30C725122024}" type="sibTrans" cxnId="{0D8EE81C-F052-41F3-BE88-4F366FECBDC2}">
      <dgm:prSet/>
      <dgm:spPr/>
      <dgm:t>
        <a:bodyPr/>
        <a:lstStyle/>
        <a:p>
          <a:endParaRPr lang="ru-RU"/>
        </a:p>
      </dgm:t>
    </dgm:pt>
    <dgm:pt modelId="{C6741E54-22E8-424B-8FE5-A53C311E08D1}">
      <dgm:prSet phldrT="[Текст]"/>
      <dgm:spPr/>
      <dgm:t>
        <a:bodyPr/>
        <a:lstStyle/>
        <a:p>
          <a:r>
            <a:rPr lang="ru-RU" dirty="0" smtClean="0"/>
            <a:t>педагог3</a:t>
          </a:r>
          <a:endParaRPr lang="ru-RU" dirty="0"/>
        </a:p>
      </dgm:t>
    </dgm:pt>
    <dgm:pt modelId="{A54147B3-7B9D-4685-93A6-F7D3048DFA8B}" type="parTrans" cxnId="{3B9A70AA-57BA-47C0-B302-7F66471956B3}">
      <dgm:prSet/>
      <dgm:spPr/>
      <dgm:t>
        <a:bodyPr/>
        <a:lstStyle/>
        <a:p>
          <a:endParaRPr lang="ru-RU"/>
        </a:p>
      </dgm:t>
    </dgm:pt>
    <dgm:pt modelId="{3E44F942-BC22-468C-8F36-3BE667CCE884}" type="sibTrans" cxnId="{3B9A70AA-57BA-47C0-B302-7F66471956B3}">
      <dgm:prSet/>
      <dgm:spPr/>
      <dgm:t>
        <a:bodyPr/>
        <a:lstStyle/>
        <a:p>
          <a:endParaRPr lang="ru-RU"/>
        </a:p>
      </dgm:t>
    </dgm:pt>
    <dgm:pt modelId="{78EEDAB1-1F8E-4873-8711-85A4AE84E46E}">
      <dgm:prSet phldrT="[Текст]"/>
      <dgm:spPr/>
      <dgm:t>
        <a:bodyPr/>
        <a:lstStyle/>
        <a:p>
          <a:r>
            <a:rPr lang="ru-RU" dirty="0" smtClean="0"/>
            <a:t>педагог2</a:t>
          </a:r>
          <a:endParaRPr lang="ru-RU" dirty="0"/>
        </a:p>
      </dgm:t>
    </dgm:pt>
    <dgm:pt modelId="{48BBDC7A-B58B-4747-AD4C-0BA9CE7EF15D}" type="parTrans" cxnId="{051A4904-F1A7-40D8-B602-D11985BD686D}">
      <dgm:prSet/>
      <dgm:spPr/>
      <dgm:t>
        <a:bodyPr/>
        <a:lstStyle/>
        <a:p>
          <a:endParaRPr lang="ru-RU"/>
        </a:p>
      </dgm:t>
    </dgm:pt>
    <dgm:pt modelId="{94FC464E-4F2A-462D-BEBC-7E26E2AFF3A6}" type="sibTrans" cxnId="{051A4904-F1A7-40D8-B602-D11985BD686D}">
      <dgm:prSet/>
      <dgm:spPr/>
      <dgm:t>
        <a:bodyPr/>
        <a:lstStyle/>
        <a:p>
          <a:endParaRPr lang="ru-RU"/>
        </a:p>
      </dgm:t>
    </dgm:pt>
    <dgm:pt modelId="{8C924F1E-B569-4457-A242-28B4EBB3ECDB}">
      <dgm:prSet phldrT="[Текст]"/>
      <dgm:spPr/>
      <dgm:t>
        <a:bodyPr/>
        <a:lstStyle/>
        <a:p>
          <a:r>
            <a:rPr lang="ru-RU" dirty="0" smtClean="0"/>
            <a:t>педагог1</a:t>
          </a:r>
          <a:endParaRPr lang="ru-RU" dirty="0"/>
        </a:p>
      </dgm:t>
    </dgm:pt>
    <dgm:pt modelId="{EBDB0CAB-B899-406F-ADA0-BDA445620573}" type="parTrans" cxnId="{B66B83DF-1683-4EC3-AE18-8A83FFA28A6C}">
      <dgm:prSet/>
      <dgm:spPr/>
      <dgm:t>
        <a:bodyPr/>
        <a:lstStyle/>
        <a:p>
          <a:endParaRPr lang="ru-RU"/>
        </a:p>
      </dgm:t>
    </dgm:pt>
    <dgm:pt modelId="{7CB89196-6FFA-4BA8-81E8-8BA2A2336BD4}" type="sibTrans" cxnId="{B66B83DF-1683-4EC3-AE18-8A83FFA28A6C}">
      <dgm:prSet/>
      <dgm:spPr/>
      <dgm:t>
        <a:bodyPr/>
        <a:lstStyle/>
        <a:p>
          <a:endParaRPr lang="ru-RU"/>
        </a:p>
      </dgm:t>
    </dgm:pt>
    <dgm:pt modelId="{91073929-8529-4529-928D-FCA7B535E5ED}" type="pres">
      <dgm:prSet presAssocID="{DC2481D5-9320-4ECB-A1CB-13BEAC8188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00E5A2-AF3D-4916-A1C2-A68755DFDC13}" type="pres">
      <dgm:prSet presAssocID="{DC2481D5-9320-4ECB-A1CB-13BEAC818879}" presName="cycle" presStyleCnt="0"/>
      <dgm:spPr/>
    </dgm:pt>
    <dgm:pt modelId="{EE938E2B-01E0-4A06-ADC7-905B8B59D4CA}" type="pres">
      <dgm:prSet presAssocID="{2130FDDD-BA71-4F6F-96D9-44E152E518D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13CA6-29A3-4B46-BF1A-6EFA10BC5079}" type="pres">
      <dgm:prSet presAssocID="{B03E9497-C9FD-43CC-B8A1-14FEC9B0AB2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59BB7B1-1C7A-42EC-8A63-6FB5A0C40A21}" type="pres">
      <dgm:prSet presAssocID="{73A17E6B-4BE7-429C-B884-05C5EF21ED0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7A955-D781-4AC6-BA20-298B57C50DA6}" type="pres">
      <dgm:prSet presAssocID="{C6741E54-22E8-424B-8FE5-A53C311E08D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5FB94-6DBE-4FEC-BB07-BC17F7C56AF8}" type="pres">
      <dgm:prSet presAssocID="{78EEDAB1-1F8E-4873-8711-85A4AE84E46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35684-2A78-47F6-BBEB-DD1F3EB90F75}" type="pres">
      <dgm:prSet presAssocID="{8C924F1E-B569-4457-A242-28B4EBB3ECD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FB205-D4A8-43C8-9A5D-49421D37C111}" type="presOf" srcId="{78EEDAB1-1F8E-4873-8711-85A4AE84E46E}" destId="{3D35FB94-6DBE-4FEC-BB07-BC17F7C56AF8}" srcOrd="0" destOrd="0" presId="urn:microsoft.com/office/officeart/2005/8/layout/cycle3"/>
    <dgm:cxn modelId="{3B9A70AA-57BA-47C0-B302-7F66471956B3}" srcId="{DC2481D5-9320-4ECB-A1CB-13BEAC818879}" destId="{C6741E54-22E8-424B-8FE5-A53C311E08D1}" srcOrd="2" destOrd="0" parTransId="{A54147B3-7B9D-4685-93A6-F7D3048DFA8B}" sibTransId="{3E44F942-BC22-468C-8F36-3BE667CCE884}"/>
    <dgm:cxn modelId="{051A4904-F1A7-40D8-B602-D11985BD686D}" srcId="{DC2481D5-9320-4ECB-A1CB-13BEAC818879}" destId="{78EEDAB1-1F8E-4873-8711-85A4AE84E46E}" srcOrd="3" destOrd="0" parTransId="{48BBDC7A-B58B-4747-AD4C-0BA9CE7EF15D}" sibTransId="{94FC464E-4F2A-462D-BEBC-7E26E2AFF3A6}"/>
    <dgm:cxn modelId="{B66B83DF-1683-4EC3-AE18-8A83FFA28A6C}" srcId="{DC2481D5-9320-4ECB-A1CB-13BEAC818879}" destId="{8C924F1E-B569-4457-A242-28B4EBB3ECDB}" srcOrd="4" destOrd="0" parTransId="{EBDB0CAB-B899-406F-ADA0-BDA445620573}" sibTransId="{7CB89196-6FFA-4BA8-81E8-8BA2A2336BD4}"/>
    <dgm:cxn modelId="{90B404CA-AF2A-408B-9C3F-B88F50A85F79}" type="presOf" srcId="{DC2481D5-9320-4ECB-A1CB-13BEAC818879}" destId="{91073929-8529-4529-928D-FCA7B535E5ED}" srcOrd="0" destOrd="0" presId="urn:microsoft.com/office/officeart/2005/8/layout/cycle3"/>
    <dgm:cxn modelId="{15510EC5-AB89-4550-BE59-0D40225E501D}" type="presOf" srcId="{B03E9497-C9FD-43CC-B8A1-14FEC9B0AB24}" destId="{1CC13CA6-29A3-4B46-BF1A-6EFA10BC5079}" srcOrd="0" destOrd="0" presId="urn:microsoft.com/office/officeart/2005/8/layout/cycle3"/>
    <dgm:cxn modelId="{07F84E69-19F2-45A0-A8FE-7DC486F23703}" type="presOf" srcId="{73A17E6B-4BE7-429C-B884-05C5EF21ED0C}" destId="{B59BB7B1-1C7A-42EC-8A63-6FB5A0C40A21}" srcOrd="0" destOrd="0" presId="urn:microsoft.com/office/officeart/2005/8/layout/cycle3"/>
    <dgm:cxn modelId="{385A5DAC-5239-4306-8379-4E8920287979}" type="presOf" srcId="{2130FDDD-BA71-4F6F-96D9-44E152E518DB}" destId="{EE938E2B-01E0-4A06-ADC7-905B8B59D4CA}" srcOrd="0" destOrd="0" presId="urn:microsoft.com/office/officeart/2005/8/layout/cycle3"/>
    <dgm:cxn modelId="{278D2E27-2CA0-4EC9-8BE6-62C0D2C955D9}" type="presOf" srcId="{C6741E54-22E8-424B-8FE5-A53C311E08D1}" destId="{8417A955-D781-4AC6-BA20-298B57C50DA6}" srcOrd="0" destOrd="0" presId="urn:microsoft.com/office/officeart/2005/8/layout/cycle3"/>
    <dgm:cxn modelId="{0D8EE81C-F052-41F3-BE88-4F366FECBDC2}" srcId="{DC2481D5-9320-4ECB-A1CB-13BEAC818879}" destId="{73A17E6B-4BE7-429C-B884-05C5EF21ED0C}" srcOrd="1" destOrd="0" parTransId="{819E8C3B-CB82-435F-B79A-DA3027EED370}" sibTransId="{3724257C-84EA-4A18-9C3B-30C725122024}"/>
    <dgm:cxn modelId="{5A728ABF-98F2-4EBC-990F-8D6F592C9A4C}" srcId="{DC2481D5-9320-4ECB-A1CB-13BEAC818879}" destId="{2130FDDD-BA71-4F6F-96D9-44E152E518DB}" srcOrd="0" destOrd="0" parTransId="{CD1E84CB-0B5F-4B26-9F43-D936B71B79CF}" sibTransId="{B03E9497-C9FD-43CC-B8A1-14FEC9B0AB24}"/>
    <dgm:cxn modelId="{474B4DA2-8E7C-4ACB-8245-C144B6183392}" type="presOf" srcId="{8C924F1E-B569-4457-A242-28B4EBB3ECDB}" destId="{4D635684-2A78-47F6-BBEB-DD1F3EB90F75}" srcOrd="0" destOrd="0" presId="urn:microsoft.com/office/officeart/2005/8/layout/cycle3"/>
    <dgm:cxn modelId="{557F2EA8-E378-4DB6-B1A2-A42D842B36D9}" type="presParOf" srcId="{91073929-8529-4529-928D-FCA7B535E5ED}" destId="{7700E5A2-AF3D-4916-A1C2-A68755DFDC13}" srcOrd="0" destOrd="0" presId="urn:microsoft.com/office/officeart/2005/8/layout/cycle3"/>
    <dgm:cxn modelId="{81DF9631-6938-45EE-BD8B-B45F9A96E91D}" type="presParOf" srcId="{7700E5A2-AF3D-4916-A1C2-A68755DFDC13}" destId="{EE938E2B-01E0-4A06-ADC7-905B8B59D4CA}" srcOrd="0" destOrd="0" presId="urn:microsoft.com/office/officeart/2005/8/layout/cycle3"/>
    <dgm:cxn modelId="{61A422A9-633E-4DB1-B9A3-39708B8225F5}" type="presParOf" srcId="{7700E5A2-AF3D-4916-A1C2-A68755DFDC13}" destId="{1CC13CA6-29A3-4B46-BF1A-6EFA10BC5079}" srcOrd="1" destOrd="0" presId="urn:microsoft.com/office/officeart/2005/8/layout/cycle3"/>
    <dgm:cxn modelId="{62612DDA-AAE4-4ED5-9D47-246E153275B0}" type="presParOf" srcId="{7700E5A2-AF3D-4916-A1C2-A68755DFDC13}" destId="{B59BB7B1-1C7A-42EC-8A63-6FB5A0C40A21}" srcOrd="2" destOrd="0" presId="urn:microsoft.com/office/officeart/2005/8/layout/cycle3"/>
    <dgm:cxn modelId="{BA7811A0-9DFC-48FF-AA1E-159670DFFFBC}" type="presParOf" srcId="{7700E5A2-AF3D-4916-A1C2-A68755DFDC13}" destId="{8417A955-D781-4AC6-BA20-298B57C50DA6}" srcOrd="3" destOrd="0" presId="urn:microsoft.com/office/officeart/2005/8/layout/cycle3"/>
    <dgm:cxn modelId="{23DD9B25-EF3B-4CCA-A5B7-0A043D77B36F}" type="presParOf" srcId="{7700E5A2-AF3D-4916-A1C2-A68755DFDC13}" destId="{3D35FB94-6DBE-4FEC-BB07-BC17F7C56AF8}" srcOrd="4" destOrd="0" presId="urn:microsoft.com/office/officeart/2005/8/layout/cycle3"/>
    <dgm:cxn modelId="{E3FE6955-B67E-477A-AC9D-6CBE362D61E8}" type="presParOf" srcId="{7700E5A2-AF3D-4916-A1C2-A68755DFDC13}" destId="{4D635684-2A78-47F6-BBEB-DD1F3EB90F7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481D5-9320-4ECB-A1CB-13BEAC818879}" type="doc">
      <dgm:prSet loTypeId="urn:microsoft.com/office/officeart/2005/8/layout/cycle3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130FDDD-BA71-4F6F-96D9-44E152E518DB}">
      <dgm:prSet phldrT="[Текст]"/>
      <dgm:spPr/>
      <dgm:t>
        <a:bodyPr/>
        <a:lstStyle/>
        <a:p>
          <a:r>
            <a:rPr lang="ru-RU" dirty="0" err="1" smtClean="0"/>
            <a:t>Зам.по</a:t>
          </a:r>
          <a:r>
            <a:rPr lang="ru-RU" dirty="0" smtClean="0"/>
            <a:t> АХЧ</a:t>
          </a:r>
          <a:endParaRPr lang="ru-RU" dirty="0"/>
        </a:p>
      </dgm:t>
    </dgm:pt>
    <dgm:pt modelId="{CD1E84CB-0B5F-4B26-9F43-D936B71B79CF}" type="parTrans" cxnId="{5A728ABF-98F2-4EBC-990F-8D6F592C9A4C}">
      <dgm:prSet/>
      <dgm:spPr/>
      <dgm:t>
        <a:bodyPr/>
        <a:lstStyle/>
        <a:p>
          <a:endParaRPr lang="ru-RU"/>
        </a:p>
      </dgm:t>
    </dgm:pt>
    <dgm:pt modelId="{B03E9497-C9FD-43CC-B8A1-14FEC9B0AB24}" type="sibTrans" cxnId="{5A728ABF-98F2-4EBC-990F-8D6F592C9A4C}">
      <dgm:prSet/>
      <dgm:spPr/>
      <dgm:t>
        <a:bodyPr/>
        <a:lstStyle/>
        <a:p>
          <a:endParaRPr lang="ru-RU"/>
        </a:p>
      </dgm:t>
    </dgm:pt>
    <dgm:pt modelId="{73A17E6B-4BE7-429C-B884-05C5EF21ED0C}">
      <dgm:prSet phldrT="[Текст]"/>
      <dgm:spPr/>
      <dgm:t>
        <a:bodyPr/>
        <a:lstStyle/>
        <a:p>
          <a:r>
            <a:rPr lang="ru-RU" dirty="0" smtClean="0"/>
            <a:t>Тех.персонал1</a:t>
          </a:r>
          <a:endParaRPr lang="ru-RU" dirty="0"/>
        </a:p>
      </dgm:t>
    </dgm:pt>
    <dgm:pt modelId="{819E8C3B-CB82-435F-B79A-DA3027EED370}" type="parTrans" cxnId="{0D8EE81C-F052-41F3-BE88-4F366FECBDC2}">
      <dgm:prSet/>
      <dgm:spPr/>
      <dgm:t>
        <a:bodyPr/>
        <a:lstStyle/>
        <a:p>
          <a:endParaRPr lang="ru-RU"/>
        </a:p>
      </dgm:t>
    </dgm:pt>
    <dgm:pt modelId="{3724257C-84EA-4A18-9C3B-30C725122024}" type="sibTrans" cxnId="{0D8EE81C-F052-41F3-BE88-4F366FECBDC2}">
      <dgm:prSet/>
      <dgm:spPr/>
      <dgm:t>
        <a:bodyPr/>
        <a:lstStyle/>
        <a:p>
          <a:endParaRPr lang="ru-RU"/>
        </a:p>
      </dgm:t>
    </dgm:pt>
    <dgm:pt modelId="{C6741E54-22E8-424B-8FE5-A53C311E08D1}">
      <dgm:prSet phldrT="[Текст]"/>
      <dgm:spPr/>
      <dgm:t>
        <a:bodyPr/>
        <a:lstStyle/>
        <a:p>
          <a:r>
            <a:rPr lang="ru-RU" dirty="0" smtClean="0"/>
            <a:t>Тех.персонал2</a:t>
          </a:r>
          <a:endParaRPr lang="ru-RU" dirty="0"/>
        </a:p>
      </dgm:t>
    </dgm:pt>
    <dgm:pt modelId="{A54147B3-7B9D-4685-93A6-F7D3048DFA8B}" type="parTrans" cxnId="{3B9A70AA-57BA-47C0-B302-7F66471956B3}">
      <dgm:prSet/>
      <dgm:spPr/>
      <dgm:t>
        <a:bodyPr/>
        <a:lstStyle/>
        <a:p>
          <a:endParaRPr lang="ru-RU"/>
        </a:p>
      </dgm:t>
    </dgm:pt>
    <dgm:pt modelId="{3E44F942-BC22-468C-8F36-3BE667CCE884}" type="sibTrans" cxnId="{3B9A70AA-57BA-47C0-B302-7F66471956B3}">
      <dgm:prSet/>
      <dgm:spPr/>
      <dgm:t>
        <a:bodyPr/>
        <a:lstStyle/>
        <a:p>
          <a:endParaRPr lang="ru-RU"/>
        </a:p>
      </dgm:t>
    </dgm:pt>
    <dgm:pt modelId="{78EEDAB1-1F8E-4873-8711-85A4AE84E46E}">
      <dgm:prSet phldrT="[Текст]"/>
      <dgm:spPr/>
      <dgm:t>
        <a:bodyPr/>
        <a:lstStyle/>
        <a:p>
          <a:r>
            <a:rPr lang="ru-RU" dirty="0" smtClean="0"/>
            <a:t>Мл.воспитатель2</a:t>
          </a:r>
          <a:endParaRPr lang="ru-RU" dirty="0"/>
        </a:p>
      </dgm:t>
    </dgm:pt>
    <dgm:pt modelId="{48BBDC7A-B58B-4747-AD4C-0BA9CE7EF15D}" type="parTrans" cxnId="{051A4904-F1A7-40D8-B602-D11985BD686D}">
      <dgm:prSet/>
      <dgm:spPr/>
      <dgm:t>
        <a:bodyPr/>
        <a:lstStyle/>
        <a:p>
          <a:endParaRPr lang="ru-RU"/>
        </a:p>
      </dgm:t>
    </dgm:pt>
    <dgm:pt modelId="{94FC464E-4F2A-462D-BEBC-7E26E2AFF3A6}" type="sibTrans" cxnId="{051A4904-F1A7-40D8-B602-D11985BD686D}">
      <dgm:prSet/>
      <dgm:spPr/>
      <dgm:t>
        <a:bodyPr/>
        <a:lstStyle/>
        <a:p>
          <a:endParaRPr lang="ru-RU"/>
        </a:p>
      </dgm:t>
    </dgm:pt>
    <dgm:pt modelId="{8C924F1E-B569-4457-A242-28B4EBB3ECDB}">
      <dgm:prSet phldrT="[Текст]"/>
      <dgm:spPr/>
      <dgm:t>
        <a:bodyPr/>
        <a:lstStyle/>
        <a:p>
          <a:r>
            <a:rPr lang="ru-RU" dirty="0" smtClean="0"/>
            <a:t>Мл.воспитатель1</a:t>
          </a:r>
          <a:endParaRPr lang="ru-RU" dirty="0"/>
        </a:p>
      </dgm:t>
    </dgm:pt>
    <dgm:pt modelId="{7CB89196-6FFA-4BA8-81E8-8BA2A2336BD4}" type="sibTrans" cxnId="{B66B83DF-1683-4EC3-AE18-8A83FFA28A6C}">
      <dgm:prSet/>
      <dgm:spPr/>
      <dgm:t>
        <a:bodyPr/>
        <a:lstStyle/>
        <a:p>
          <a:endParaRPr lang="ru-RU"/>
        </a:p>
      </dgm:t>
    </dgm:pt>
    <dgm:pt modelId="{EBDB0CAB-B899-406F-ADA0-BDA445620573}" type="parTrans" cxnId="{B66B83DF-1683-4EC3-AE18-8A83FFA28A6C}">
      <dgm:prSet/>
      <dgm:spPr/>
      <dgm:t>
        <a:bodyPr/>
        <a:lstStyle/>
        <a:p>
          <a:endParaRPr lang="ru-RU"/>
        </a:p>
      </dgm:t>
    </dgm:pt>
    <dgm:pt modelId="{91073929-8529-4529-928D-FCA7B535E5ED}" type="pres">
      <dgm:prSet presAssocID="{DC2481D5-9320-4ECB-A1CB-13BEAC8188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00E5A2-AF3D-4916-A1C2-A68755DFDC13}" type="pres">
      <dgm:prSet presAssocID="{DC2481D5-9320-4ECB-A1CB-13BEAC818879}" presName="cycle" presStyleCnt="0"/>
      <dgm:spPr/>
    </dgm:pt>
    <dgm:pt modelId="{EE938E2B-01E0-4A06-ADC7-905B8B59D4CA}" type="pres">
      <dgm:prSet presAssocID="{2130FDDD-BA71-4F6F-96D9-44E152E518D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13CA6-29A3-4B46-BF1A-6EFA10BC5079}" type="pres">
      <dgm:prSet presAssocID="{B03E9497-C9FD-43CC-B8A1-14FEC9B0AB2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59BB7B1-1C7A-42EC-8A63-6FB5A0C40A21}" type="pres">
      <dgm:prSet presAssocID="{73A17E6B-4BE7-429C-B884-05C5EF21ED0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7A955-D781-4AC6-BA20-298B57C50DA6}" type="pres">
      <dgm:prSet presAssocID="{C6741E54-22E8-424B-8FE5-A53C311E08D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5FB94-6DBE-4FEC-BB07-BC17F7C56AF8}" type="pres">
      <dgm:prSet presAssocID="{78EEDAB1-1F8E-4873-8711-85A4AE84E46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35684-2A78-47F6-BBEB-DD1F3EB90F75}" type="pres">
      <dgm:prSet presAssocID="{8C924F1E-B569-4457-A242-28B4EBB3ECD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A70AA-57BA-47C0-B302-7F66471956B3}" srcId="{DC2481D5-9320-4ECB-A1CB-13BEAC818879}" destId="{C6741E54-22E8-424B-8FE5-A53C311E08D1}" srcOrd="2" destOrd="0" parTransId="{A54147B3-7B9D-4685-93A6-F7D3048DFA8B}" sibTransId="{3E44F942-BC22-468C-8F36-3BE667CCE884}"/>
    <dgm:cxn modelId="{051A4904-F1A7-40D8-B602-D11985BD686D}" srcId="{DC2481D5-9320-4ECB-A1CB-13BEAC818879}" destId="{78EEDAB1-1F8E-4873-8711-85A4AE84E46E}" srcOrd="3" destOrd="0" parTransId="{48BBDC7A-B58B-4747-AD4C-0BA9CE7EF15D}" sibTransId="{94FC464E-4F2A-462D-BEBC-7E26E2AFF3A6}"/>
    <dgm:cxn modelId="{B66B83DF-1683-4EC3-AE18-8A83FFA28A6C}" srcId="{DC2481D5-9320-4ECB-A1CB-13BEAC818879}" destId="{8C924F1E-B569-4457-A242-28B4EBB3ECDB}" srcOrd="4" destOrd="0" parTransId="{EBDB0CAB-B899-406F-ADA0-BDA445620573}" sibTransId="{7CB89196-6FFA-4BA8-81E8-8BA2A2336BD4}"/>
    <dgm:cxn modelId="{B9E6F8A6-6AED-47F8-A2D4-8F9DBB2ECCE5}" type="presOf" srcId="{73A17E6B-4BE7-429C-B884-05C5EF21ED0C}" destId="{B59BB7B1-1C7A-42EC-8A63-6FB5A0C40A21}" srcOrd="0" destOrd="0" presId="urn:microsoft.com/office/officeart/2005/8/layout/cycle3"/>
    <dgm:cxn modelId="{11E4DABE-4ADB-4DCF-B3D0-E7C8CC2C0CA3}" type="presOf" srcId="{B03E9497-C9FD-43CC-B8A1-14FEC9B0AB24}" destId="{1CC13CA6-29A3-4B46-BF1A-6EFA10BC5079}" srcOrd="0" destOrd="0" presId="urn:microsoft.com/office/officeart/2005/8/layout/cycle3"/>
    <dgm:cxn modelId="{86C09946-736B-4C04-938B-3518235C246C}" type="presOf" srcId="{DC2481D5-9320-4ECB-A1CB-13BEAC818879}" destId="{91073929-8529-4529-928D-FCA7B535E5ED}" srcOrd="0" destOrd="0" presId="urn:microsoft.com/office/officeart/2005/8/layout/cycle3"/>
    <dgm:cxn modelId="{9A64E313-8B62-4FE3-AAC3-CC01CD1ABD01}" type="presOf" srcId="{2130FDDD-BA71-4F6F-96D9-44E152E518DB}" destId="{EE938E2B-01E0-4A06-ADC7-905B8B59D4CA}" srcOrd="0" destOrd="0" presId="urn:microsoft.com/office/officeart/2005/8/layout/cycle3"/>
    <dgm:cxn modelId="{E3EFA913-C27F-45E9-85F0-F3F11EFE9D4D}" type="presOf" srcId="{C6741E54-22E8-424B-8FE5-A53C311E08D1}" destId="{8417A955-D781-4AC6-BA20-298B57C50DA6}" srcOrd="0" destOrd="0" presId="urn:microsoft.com/office/officeart/2005/8/layout/cycle3"/>
    <dgm:cxn modelId="{0D8EE81C-F052-41F3-BE88-4F366FECBDC2}" srcId="{DC2481D5-9320-4ECB-A1CB-13BEAC818879}" destId="{73A17E6B-4BE7-429C-B884-05C5EF21ED0C}" srcOrd="1" destOrd="0" parTransId="{819E8C3B-CB82-435F-B79A-DA3027EED370}" sibTransId="{3724257C-84EA-4A18-9C3B-30C725122024}"/>
    <dgm:cxn modelId="{08946231-A46C-4B00-B0BB-8E71BDA6CB7C}" type="presOf" srcId="{78EEDAB1-1F8E-4873-8711-85A4AE84E46E}" destId="{3D35FB94-6DBE-4FEC-BB07-BC17F7C56AF8}" srcOrd="0" destOrd="0" presId="urn:microsoft.com/office/officeart/2005/8/layout/cycle3"/>
    <dgm:cxn modelId="{5A728ABF-98F2-4EBC-990F-8D6F592C9A4C}" srcId="{DC2481D5-9320-4ECB-A1CB-13BEAC818879}" destId="{2130FDDD-BA71-4F6F-96D9-44E152E518DB}" srcOrd="0" destOrd="0" parTransId="{CD1E84CB-0B5F-4B26-9F43-D936B71B79CF}" sibTransId="{B03E9497-C9FD-43CC-B8A1-14FEC9B0AB24}"/>
    <dgm:cxn modelId="{2E03863D-4C29-4B5C-BAD5-64201BB12BCE}" type="presOf" srcId="{8C924F1E-B569-4457-A242-28B4EBB3ECDB}" destId="{4D635684-2A78-47F6-BBEB-DD1F3EB90F75}" srcOrd="0" destOrd="0" presId="urn:microsoft.com/office/officeart/2005/8/layout/cycle3"/>
    <dgm:cxn modelId="{34B86520-ED54-40A6-BC4B-89DE7B24F84B}" type="presParOf" srcId="{91073929-8529-4529-928D-FCA7B535E5ED}" destId="{7700E5A2-AF3D-4916-A1C2-A68755DFDC13}" srcOrd="0" destOrd="0" presId="urn:microsoft.com/office/officeart/2005/8/layout/cycle3"/>
    <dgm:cxn modelId="{88A901A3-6264-4A97-91CD-0045A67DA24B}" type="presParOf" srcId="{7700E5A2-AF3D-4916-A1C2-A68755DFDC13}" destId="{EE938E2B-01E0-4A06-ADC7-905B8B59D4CA}" srcOrd="0" destOrd="0" presId="urn:microsoft.com/office/officeart/2005/8/layout/cycle3"/>
    <dgm:cxn modelId="{B20B2F55-B484-4E7C-BD12-8D4955CA6C5F}" type="presParOf" srcId="{7700E5A2-AF3D-4916-A1C2-A68755DFDC13}" destId="{1CC13CA6-29A3-4B46-BF1A-6EFA10BC5079}" srcOrd="1" destOrd="0" presId="urn:microsoft.com/office/officeart/2005/8/layout/cycle3"/>
    <dgm:cxn modelId="{00279E56-C68E-4E87-BC5F-1F3738E4829F}" type="presParOf" srcId="{7700E5A2-AF3D-4916-A1C2-A68755DFDC13}" destId="{B59BB7B1-1C7A-42EC-8A63-6FB5A0C40A21}" srcOrd="2" destOrd="0" presId="urn:microsoft.com/office/officeart/2005/8/layout/cycle3"/>
    <dgm:cxn modelId="{F8E23971-0D8E-48A8-8147-109EC4C4F7EB}" type="presParOf" srcId="{7700E5A2-AF3D-4916-A1C2-A68755DFDC13}" destId="{8417A955-D781-4AC6-BA20-298B57C50DA6}" srcOrd="3" destOrd="0" presId="urn:microsoft.com/office/officeart/2005/8/layout/cycle3"/>
    <dgm:cxn modelId="{3F65C642-B2F4-4E27-8D0F-E406266C3681}" type="presParOf" srcId="{7700E5A2-AF3D-4916-A1C2-A68755DFDC13}" destId="{3D35FB94-6DBE-4FEC-BB07-BC17F7C56AF8}" srcOrd="4" destOrd="0" presId="urn:microsoft.com/office/officeart/2005/8/layout/cycle3"/>
    <dgm:cxn modelId="{7B404397-38CA-41AD-B88B-9083A8174CE8}" type="presParOf" srcId="{7700E5A2-AF3D-4916-A1C2-A68755DFDC13}" destId="{4D635684-2A78-47F6-BBEB-DD1F3EB90F7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53A5F-B3D1-4636-B0FC-1B4444A0581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11279-B441-420F-A77C-DCDD05605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0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11279-B441-420F-A77C-DCDD056059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8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0"/>
            <a:ext cx="9753600" cy="132556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Bookman Old Style" pitchFamily="18" charset="0"/>
                <a:ea typeface="Tahoma" pitchFamily="34" charset="0"/>
                <a:cs typeface="Tahoma" pitchFamily="34" charset="0"/>
              </a:rPr>
              <a:t>муниципальное автономное</a:t>
            </a:r>
            <a:br>
              <a:rPr lang="ru-RU" sz="2200" b="1" dirty="0" smtClean="0">
                <a:solidFill>
                  <a:srgbClr val="FFFF00"/>
                </a:solidFill>
                <a:latin typeface="Bookman Old Style" pitchFamily="18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Bookman Old Style" pitchFamily="18" charset="0"/>
                <a:ea typeface="Tahoma" pitchFamily="34" charset="0"/>
                <a:cs typeface="Tahoma" pitchFamily="34" charset="0"/>
              </a:rPr>
              <a:t> дошкольное образовательное учреждение </a:t>
            </a:r>
            <a:br>
              <a:rPr lang="ru-RU" sz="2200" b="1" dirty="0" smtClean="0">
                <a:solidFill>
                  <a:srgbClr val="FFFF00"/>
                </a:solidFill>
                <a:latin typeface="Bookman Old Style" pitchFamily="18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Bookman Old Style" pitchFamily="18" charset="0"/>
                <a:ea typeface="Tahoma" pitchFamily="34" charset="0"/>
                <a:cs typeface="Tahoma" pitchFamily="34" charset="0"/>
              </a:rPr>
              <a:t>«Детский сад комбинированного вида №8»</a:t>
            </a:r>
            <a:endParaRPr lang="ru-RU" sz="2200" b="1" dirty="0">
              <a:solidFill>
                <a:srgbClr val="FFFF00"/>
              </a:solidFill>
              <a:latin typeface="Bookman Old Style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406" y="1231776"/>
            <a:ext cx="8534400" cy="1981200"/>
          </a:xfrm>
          <a:prstGeom prst="roundRect">
            <a:avLst/>
          </a:prstGeom>
          <a:solidFill>
            <a:srgbClr val="00CC66">
              <a:alpha val="61961"/>
            </a:srgbClr>
          </a:solidFill>
          <a:ln w="38100">
            <a:solidFill>
              <a:srgbClr val="99FF66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КОНТРОЛЬ</a:t>
            </a:r>
            <a:endParaRPr lang="ru-RU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инструмент управления качеством образования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0478" y="4573488"/>
            <a:ext cx="4724399" cy="715089"/>
          </a:xfrm>
          <a:prstGeom prst="round2DiagRect">
            <a:avLst/>
          </a:prstGeom>
          <a:solidFill>
            <a:srgbClr val="00CC66">
              <a:alpha val="32157"/>
            </a:srgbClr>
          </a:solidFill>
          <a:ln w="28575">
            <a:solidFill>
              <a:srgbClr val="99FF66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Светлана Николаевна Юферева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Зведующий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МАДОУ «ДСКВ №8»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5271" y="6096000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Сосновоборск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 2013г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D:\Мои документы\001. ВСЕ мое, родное\фото\ДСКВ№8\пед.совет, 1ое сент\DSCN1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6" y="3537467"/>
            <a:ext cx="3856204" cy="278713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114092"/>
            <a:ext cx="8892480" cy="1082660"/>
          </a:xfrm>
          <a:prstGeom prst="roundRect">
            <a:avLst>
              <a:gd name="adj" fmla="val 39541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b="1" i="1" u="sng" dirty="0" smtClean="0">
                <a:latin typeface="Bookman Old Style" pitchFamily="18" charset="0"/>
                <a:cs typeface="Times New Roman" pitchFamily="18" charset="0"/>
              </a:rPr>
              <a:t>Дорожная карта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наглядное представление пошагового сценария развития определённого объекта – учреждения, организации  или  плана достижения определенных  целей.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4" y="5715016"/>
            <a:ext cx="792958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Ресурсы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4" y="4714884"/>
            <a:ext cx="7929586" cy="10001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4" y="3714752"/>
            <a:ext cx="7929586" cy="1000132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4" y="2714620"/>
            <a:ext cx="7929586" cy="1000132"/>
          </a:xfrm>
          <a:prstGeom prst="roundRect">
            <a:avLst/>
          </a:prstGeom>
          <a:solidFill>
            <a:srgbClr val="F913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Воспитан-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4" y="1714488"/>
            <a:ext cx="7929586" cy="1000132"/>
          </a:xfrm>
          <a:prstGeom prst="roundRect">
            <a:avLst/>
          </a:prstGeom>
          <a:solidFill>
            <a:srgbClr val="2DE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000232" y="5857892"/>
            <a:ext cx="3143272" cy="285752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Финансы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018103" y="6311600"/>
            <a:ext cx="5857916" cy="285752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Кадры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-716877" y="4166566"/>
            <a:ext cx="500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Шестиугольник 12"/>
          <p:cNvSpPr/>
          <p:nvPr/>
        </p:nvSpPr>
        <p:spPr>
          <a:xfrm>
            <a:off x="1928794" y="4786322"/>
            <a:ext cx="857256" cy="428628"/>
          </a:xfrm>
          <a:prstGeom prst="hex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ПД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2643174" y="5214950"/>
            <a:ext cx="1143008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 </a:t>
            </a:r>
            <a:r>
              <a:rPr lang="ru-RU" sz="1600" dirty="0" err="1" smtClean="0">
                <a:solidFill>
                  <a:srgbClr val="002060"/>
                </a:solidFill>
              </a:rPr>
              <a:t>НОДв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86050" y="4857760"/>
            <a:ext cx="357190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Шестиугольник 16"/>
          <p:cNvSpPr/>
          <p:nvPr/>
        </p:nvSpPr>
        <p:spPr>
          <a:xfrm>
            <a:off x="3643306" y="4786322"/>
            <a:ext cx="857256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МК 2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4643438" y="5214950"/>
            <a:ext cx="714380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ЖФ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00562" y="4929198"/>
            <a:ext cx="571504" cy="2143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786182" y="5214950"/>
            <a:ext cx="357190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Шестиугольник 22"/>
          <p:cNvSpPr/>
          <p:nvPr/>
        </p:nvSpPr>
        <p:spPr>
          <a:xfrm>
            <a:off x="5429256" y="4786322"/>
            <a:ext cx="785818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ОП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5357818" y="5214950"/>
            <a:ext cx="428628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Шестиугольник 24"/>
          <p:cNvSpPr/>
          <p:nvPr/>
        </p:nvSpPr>
        <p:spPr>
          <a:xfrm>
            <a:off x="6929454" y="4786322"/>
            <a:ext cx="785818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ТК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7643834" y="5214950"/>
            <a:ext cx="785818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ПС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215074" y="4929198"/>
            <a:ext cx="714380" cy="714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715272" y="4929198"/>
            <a:ext cx="428628" cy="2143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Шестиугольник 28"/>
          <p:cNvSpPr/>
          <p:nvPr/>
        </p:nvSpPr>
        <p:spPr>
          <a:xfrm>
            <a:off x="5500694" y="4214818"/>
            <a:ext cx="642942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УГ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6072198" y="5214950"/>
            <a:ext cx="785818" cy="428628"/>
          </a:xfrm>
          <a:prstGeom prst="hexagon">
            <a:avLst/>
          </a:prstGeom>
          <a:solidFill>
            <a:srgbClr val="FFFFCC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Б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2786050" y="4214818"/>
            <a:ext cx="714380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ФМ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3357554" y="3786190"/>
            <a:ext cx="785818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ГПС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4071934" y="4214818"/>
            <a:ext cx="714380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4786314" y="3786190"/>
            <a:ext cx="642942" cy="428628"/>
          </a:xfrm>
          <a:prstGeom prst="hexagon">
            <a:avLst/>
          </a:prstGeom>
          <a:solidFill>
            <a:srgbClr val="FFFFCC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Б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1857356" y="3786190"/>
            <a:ext cx="1000132" cy="428628"/>
          </a:xfrm>
          <a:prstGeom prst="hex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ОДФК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000760" y="3786190"/>
            <a:ext cx="714380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СП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643702" y="4214818"/>
            <a:ext cx="714380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ДЗ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7286644" y="3786190"/>
            <a:ext cx="642942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7786710" y="4214818"/>
            <a:ext cx="642942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357422" y="3000372"/>
            <a:ext cx="785818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ИС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3786182" y="3000372"/>
            <a:ext cx="785818" cy="428628"/>
          </a:xfrm>
          <a:prstGeom prst="hex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БК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6072198" y="3071810"/>
            <a:ext cx="785818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3071802" y="1928802"/>
            <a:ext cx="1214446" cy="428628"/>
          </a:xfrm>
          <a:prstGeom prst="hexagon">
            <a:avLst/>
          </a:prstGeom>
          <a:solidFill>
            <a:srgbClr val="FFFFCC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%Д =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4929190" y="2857496"/>
            <a:ext cx="785818" cy="428628"/>
          </a:xfrm>
          <a:prstGeom prst="hexagon">
            <a:avLst/>
          </a:prstGeom>
          <a:solidFill>
            <a:srgbClr val="FFFFCC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286380" y="1928802"/>
            <a:ext cx="1214446" cy="428628"/>
          </a:xfrm>
          <a:prstGeom prst="hex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%Д ˂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47" name="Прямая со стрелкой 46"/>
          <p:cNvCxnSpPr>
            <a:stCxn id="13" idx="4"/>
            <a:endCxn id="36" idx="1"/>
          </p:cNvCxnSpPr>
          <p:nvPr/>
        </p:nvCxnSpPr>
        <p:spPr>
          <a:xfrm rot="5400000" flipH="1" flipV="1">
            <a:off x="2107389" y="4143380"/>
            <a:ext cx="571504" cy="71438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3174182" y="3071810"/>
            <a:ext cx="612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572000" y="3429000"/>
            <a:ext cx="1548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2890678" y="3929066"/>
            <a:ext cx="324000" cy="2143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143372" y="3929066"/>
            <a:ext cx="324000" cy="2143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6715140" y="3929066"/>
            <a:ext cx="324000" cy="2143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7962776" y="3929066"/>
            <a:ext cx="324000" cy="2143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3500430" y="4214818"/>
            <a:ext cx="252000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6143636" y="4214818"/>
            <a:ext cx="252000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7358082" y="4214818"/>
            <a:ext cx="252000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857752" y="4500570"/>
            <a:ext cx="612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42" idx="5"/>
            <a:endCxn id="46" idx="3"/>
          </p:cNvCxnSpPr>
          <p:nvPr/>
        </p:nvCxnSpPr>
        <p:spPr>
          <a:xfrm rot="5400000" flipH="1" flipV="1">
            <a:off x="4446983" y="2160976"/>
            <a:ext cx="857256" cy="82153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stCxn id="36" idx="5"/>
            <a:endCxn id="42" idx="3"/>
          </p:cNvCxnSpPr>
          <p:nvPr/>
        </p:nvCxnSpPr>
        <p:spPr>
          <a:xfrm rot="5400000" flipH="1" flipV="1">
            <a:off x="2982504" y="2982513"/>
            <a:ext cx="571504" cy="103585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оксана анатольевна\Desktop\fleche_3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9140" y="1072758"/>
            <a:ext cx="1571636" cy="804628"/>
          </a:xfrm>
          <a:prstGeom prst="rect">
            <a:avLst/>
          </a:prstGeom>
          <a:noFill/>
        </p:spPr>
      </p:pic>
      <p:pic>
        <p:nvPicPr>
          <p:cNvPr id="55" name="Picture 2" descr="D:\Мои документы\001. ВСЕ мое, родное\1. Ёлочка\для презентаций\анимашки\ag00004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4486">
            <a:off x="383822" y="1065932"/>
            <a:ext cx="848588" cy="8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213744" y="1700808"/>
            <a:ext cx="8750744" cy="4896544"/>
          </a:xfrm>
          <a:prstGeom prst="round2SameRect">
            <a:avLst/>
          </a:prstGeom>
          <a:solidFill>
            <a:srgbClr val="6DD448">
              <a:alpha val="85098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44" y="188640"/>
            <a:ext cx="8639084" cy="1368152"/>
          </a:xfrm>
          <a:prstGeom prst="hexagon">
            <a:avLst/>
          </a:prstGeom>
          <a:solidFill>
            <a:srgbClr val="FFFFFF">
              <a:alpha val="81961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DAB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контрольно – аналитической деятельности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DAB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51532" y="1890692"/>
            <a:ext cx="3286148" cy="714380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Заведующий МАДОУ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45258" y="3003221"/>
            <a:ext cx="2138510" cy="1430755"/>
          </a:xfrm>
          <a:prstGeom prst="round2SameRect">
            <a:avLst/>
          </a:prstGeom>
          <a:solidFill>
            <a:srgbClr val="3196DB">
              <a:alpha val="80784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Заместитель заведующего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УВР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738354" y="3036090"/>
            <a:ext cx="1714480" cy="1397885"/>
          </a:xfrm>
          <a:prstGeom prst="round2SameRect">
            <a:avLst/>
          </a:prstGeom>
          <a:solidFill>
            <a:srgbClr val="3196DB">
              <a:alpha val="80784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Педагог психолог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88740" y="3516039"/>
            <a:ext cx="1931732" cy="9179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Рабочая группа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6516216" y="2321711"/>
            <a:ext cx="2336612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Родительская обществен</a:t>
            </a:r>
          </a:p>
          <a:p>
            <a:pPr algn="ctr"/>
            <a:r>
              <a:rPr lang="ru-RU" b="1" dirty="0" err="1" smtClean="0"/>
              <a:t>ность</a:t>
            </a:r>
            <a:endParaRPr lang="ru-RU" b="1" dirty="0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653858" y="3003222"/>
            <a:ext cx="1935258" cy="1430754"/>
          </a:xfrm>
          <a:prstGeom prst="round2SameRect">
            <a:avLst>
              <a:gd name="adj1" fmla="val 10010"/>
              <a:gd name="adj2" fmla="val 0"/>
            </a:avLst>
          </a:prstGeom>
          <a:solidFill>
            <a:srgbClr val="3196DB">
              <a:alpha val="80784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Заместитель заведующего по АХЧ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4730" y="5157192"/>
            <a:ext cx="1634138" cy="1000132"/>
          </a:xfrm>
          <a:prstGeom prst="roundRect">
            <a:avLst/>
          </a:prstGeom>
          <a:solidFill>
            <a:srgbClr val="F2952E">
              <a:alpha val="9098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68538" y="5157192"/>
            <a:ext cx="1785934" cy="1000132"/>
          </a:xfrm>
          <a:prstGeom prst="roundRect">
            <a:avLst/>
          </a:prstGeom>
          <a:solidFill>
            <a:srgbClr val="F2952E">
              <a:alpha val="9098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Младшие воспитатели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0282" y="5157192"/>
            <a:ext cx="1785934" cy="1000132"/>
          </a:xfrm>
          <a:prstGeom prst="roundRect">
            <a:avLst/>
          </a:prstGeom>
          <a:solidFill>
            <a:srgbClr val="F2952E">
              <a:alpha val="9098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Технический персонал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85074" y="5157192"/>
            <a:ext cx="1785934" cy="1000132"/>
          </a:xfrm>
          <a:prstGeom prst="roundRect">
            <a:avLst/>
          </a:prstGeom>
          <a:solidFill>
            <a:srgbClr val="F2952E">
              <a:alpha val="9098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Работники пищеблока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001. ВСЕ мое, родное\1. Ёлочка\для презентаций\анимашки\anim_ludi_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2" y="5982849"/>
            <a:ext cx="1393332" cy="8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Штриховая стрелка вправо 8"/>
          <p:cNvSpPr/>
          <p:nvPr/>
        </p:nvSpPr>
        <p:spPr>
          <a:xfrm>
            <a:off x="105544" y="1301080"/>
            <a:ext cx="3962400" cy="4648200"/>
          </a:xfrm>
          <a:prstGeom prst="stripedRightArrow">
            <a:avLst/>
          </a:prstGeom>
          <a:solidFill>
            <a:srgbClr val="00CC00">
              <a:alpha val="20000"/>
            </a:srgb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7544" y="3086472"/>
            <a:ext cx="2590800" cy="990600"/>
          </a:xfrm>
          <a:prstGeom prst="roundRect">
            <a:avLst/>
          </a:prstGeom>
          <a:gradFill flip="none" rotWithShape="1">
            <a:gsLst>
              <a:gs pos="0">
                <a:srgbClr val="90AFF4">
                  <a:shade val="30000"/>
                  <a:satMod val="115000"/>
                </a:srgbClr>
              </a:gs>
              <a:gs pos="50000">
                <a:srgbClr val="90AFF4">
                  <a:shade val="67500"/>
                  <a:satMod val="115000"/>
                </a:srgbClr>
              </a:gs>
              <a:gs pos="100000">
                <a:srgbClr val="90AFF4">
                  <a:shade val="100000"/>
                  <a:satMod val="115000"/>
                </a:srgbClr>
              </a:gs>
            </a:gsLst>
            <a:lin ang="10800000" scaled="1"/>
            <a:tileRect/>
          </a:gradFill>
          <a:ln w="19050">
            <a:solidFill>
              <a:srgbClr val="207E20"/>
            </a:solidFill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Формы: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571868" y="1913540"/>
            <a:ext cx="4572032" cy="723372"/>
          </a:xfrm>
          <a:prstGeom prst="roundRect">
            <a:avLst/>
          </a:prstGeom>
          <a:solidFill>
            <a:srgbClr val="FFFF00">
              <a:alpha val="21961"/>
            </a:srgbClr>
          </a:solidFill>
          <a:ln w="28575">
            <a:solidFill>
              <a:srgbClr val="207E2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pPr algn="r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Оперативный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429124" y="2858636"/>
            <a:ext cx="3738000" cy="714380"/>
          </a:xfrm>
          <a:prstGeom prst="roundRect">
            <a:avLst/>
          </a:prstGeom>
          <a:solidFill>
            <a:srgbClr val="FFFF00">
              <a:alpha val="21961"/>
            </a:srgbClr>
          </a:solidFill>
          <a:ln w="28575">
            <a:solidFill>
              <a:srgbClr val="207E2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pPr algn="r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Тематический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429124" y="3828644"/>
            <a:ext cx="3738000" cy="752484"/>
          </a:xfrm>
          <a:prstGeom prst="roundRect">
            <a:avLst/>
          </a:prstGeom>
          <a:solidFill>
            <a:srgbClr val="FFFF00">
              <a:alpha val="21961"/>
            </a:srgbClr>
          </a:solidFill>
          <a:ln w="28575">
            <a:solidFill>
              <a:srgbClr val="207E2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pPr algn="r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Взаимоконтроль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571868" y="4803422"/>
            <a:ext cx="4572032" cy="785818"/>
          </a:xfrm>
          <a:prstGeom prst="roundRect">
            <a:avLst/>
          </a:prstGeom>
          <a:solidFill>
            <a:srgbClr val="FFFF00">
              <a:alpha val="21961"/>
            </a:srgbClr>
          </a:solidFill>
          <a:ln w="28575">
            <a:solidFill>
              <a:srgbClr val="207E2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pPr algn="r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Самоанализ</a:t>
            </a:r>
          </a:p>
        </p:txBody>
      </p:sp>
      <p:pic>
        <p:nvPicPr>
          <p:cNvPr id="4098" name="Picture 2" descr="D:\Мои документы\001. ВСЕ мое, родное\чудо-дети\71633786_1299406022_1020710tkp877nqr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4" y="0"/>
            <a:ext cx="3038475" cy="123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Мои документы\001. ВСЕ мое, родное\чудо-дети\71633786_1299406022_1020710tkp877nqr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5" y="0"/>
            <a:ext cx="3038475" cy="123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Мои документы\001. ВСЕ мое, родное\чудо-дети\71633786_1299406022_1020710tkp877nqr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-2"/>
            <a:ext cx="3038475" cy="123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2483768" y="914990"/>
            <a:ext cx="5660132" cy="785818"/>
          </a:xfrm>
          <a:prstGeom prst="roundRect">
            <a:avLst/>
          </a:prstGeom>
          <a:solidFill>
            <a:srgbClr val="FFFF00">
              <a:alpha val="21961"/>
            </a:srgbClr>
          </a:solidFill>
          <a:ln w="28575">
            <a:solidFill>
              <a:srgbClr val="207E2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pPr algn="r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Предварительный 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2339752" y="5877272"/>
            <a:ext cx="5804148" cy="792088"/>
          </a:xfrm>
          <a:prstGeom prst="roundRect">
            <a:avLst/>
          </a:prstGeom>
          <a:solidFill>
            <a:srgbClr val="FFFF00">
              <a:alpha val="21961"/>
            </a:srgbClr>
          </a:solidFill>
          <a:ln w="28575">
            <a:solidFill>
              <a:srgbClr val="207E2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normAutofit fontScale="92500"/>
          </a:bodyPr>
          <a:lstStyle/>
          <a:p>
            <a:pPr algn="r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Заключительный (итоговый)</a:t>
            </a:r>
          </a:p>
        </p:txBody>
      </p:sp>
      <p:pic>
        <p:nvPicPr>
          <p:cNvPr id="3074" name="Picture 2" descr="D:\Мои документы\001. ВСЕ мое, родное\1. Ёлочка\для презентаций\анимашки\detia-8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7" y="5784014"/>
            <a:ext cx="1537805" cy="97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23728" y="332656"/>
            <a:ext cx="5256584" cy="936104"/>
          </a:xfrm>
          <a:prstGeom prst="hexagon">
            <a:avLst>
              <a:gd name="adj" fmla="val 35126"/>
              <a:gd name="vf" fmla="val 115470"/>
            </a:avLst>
          </a:prstGeom>
          <a:solidFill>
            <a:srgbClr val="FFFF00">
              <a:alpha val="21961"/>
            </a:srgbClr>
          </a:solidFill>
          <a:ln w="28575">
            <a:solidFill>
              <a:srgbClr val="207E2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no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Взаимоконтроль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0249874"/>
              </p:ext>
            </p:extLst>
          </p:nvPr>
        </p:nvGraphicFramePr>
        <p:xfrm>
          <a:off x="0" y="908720"/>
          <a:ext cx="53640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3408694"/>
              </p:ext>
            </p:extLst>
          </p:nvPr>
        </p:nvGraphicFramePr>
        <p:xfrm>
          <a:off x="4607496" y="1391146"/>
          <a:ext cx="45365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099" name="Picture 3" descr="D:\Мои документы\001. ВСЕ мое, родное\1. Ёлочка\для презентаций\анимашки\32728800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5005384"/>
            <a:ext cx="1404342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документы\001. ВСЕ мое, родное\1. Ёлочка\для презентаций\анимашки\Bus05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67384"/>
            <a:ext cx="11525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6024" y="3068960"/>
            <a:ext cx="8748463" cy="720080"/>
          </a:xfrm>
          <a:prstGeom prst="roundRect">
            <a:avLst/>
          </a:prstGeom>
          <a:solidFill>
            <a:schemeClr val="accent5">
              <a:lumMod val="75000"/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6024" y="3645024"/>
            <a:ext cx="8748463" cy="720080"/>
          </a:xfrm>
          <a:prstGeom prst="roundRect">
            <a:avLst/>
          </a:prstGeom>
          <a:solidFill>
            <a:srgbClr val="00B050">
              <a:alpha val="67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6023" y="2060848"/>
            <a:ext cx="8748464" cy="1008112"/>
          </a:xfrm>
          <a:prstGeom prst="roundRect">
            <a:avLst/>
          </a:prstGeom>
          <a:solidFill>
            <a:srgbClr val="FF0000">
              <a:alpha val="52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023" y="4293096"/>
            <a:ext cx="8748463" cy="1584176"/>
          </a:xfrm>
          <a:prstGeom prst="roundRect">
            <a:avLst/>
          </a:prstGeom>
          <a:solidFill>
            <a:schemeClr val="accent6">
              <a:lumMod val="75000"/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6022" y="5805264"/>
            <a:ext cx="8748463" cy="792088"/>
          </a:xfrm>
          <a:prstGeom prst="roundRect">
            <a:avLst/>
          </a:prstGeom>
          <a:solidFill>
            <a:schemeClr val="accent4">
              <a:lumMod val="75000"/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8712967" cy="792088"/>
          </a:xfrm>
          <a:prstGeom prst="roundRect">
            <a:avLst/>
          </a:prstGeom>
          <a:solidFill>
            <a:srgbClr val="E6F616">
              <a:alpha val="56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778098"/>
          </a:xfrm>
          <a:prstGeom prst="hexagon">
            <a:avLst>
              <a:gd name="adj" fmla="val 64173"/>
              <a:gd name="vf" fmla="val 11547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Механизмы реализации:</a:t>
            </a:r>
            <a:endParaRPr lang="ru-RU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066" y="1403224"/>
            <a:ext cx="896448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Определение цели и объекта контроля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Разработка плана контроля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Сбор информации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Первичный анализ собранного материала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Выработка рекомендаций и определение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путей устранения недостатков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 указанием сроков, форм исполнения и назначением ответственных лиц)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Проверка исполнения рекомендаций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Мои документы\001. ВСЕ мое, родное\1. Ёлочка\для презентаций\анимашки\detia-2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943">
            <a:off x="7518747" y="610054"/>
            <a:ext cx="1262035" cy="10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Мои документы\001. ВСЕ мое, родное\1. Ёлочка\для презентаций\анимашки\81024242_3518263_085d8b5ef42519d9212468dc4ede96b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54" y="5445224"/>
            <a:ext cx="1428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42194"/>
          </a:xfrm>
        </p:spPr>
        <p:txBody>
          <a:bodyPr>
            <a:noAutofit/>
          </a:bodyPr>
          <a:lstStyle/>
          <a:p>
            <a:r>
              <a:rPr lang="ru-RU" sz="3600" dirty="0" err="1">
                <a:latin typeface="Bookman Old Style" pitchFamily="18" charset="0"/>
              </a:rPr>
              <a:t>Л.М.Денякина</a:t>
            </a:r>
            <a:r>
              <a:rPr lang="ru-RU" sz="3600" dirty="0">
                <a:latin typeface="Bookman Old Style" pitchFamily="18" charset="0"/>
              </a:rPr>
              <a:t> </a:t>
            </a:r>
            <a:br>
              <a:rPr lang="ru-RU" sz="3600" dirty="0">
                <a:latin typeface="Bookman Old Style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«Новые подходы к управленческой деятельности в ДОУ»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4896544"/>
          </a:xfrm>
          <a:prstGeom prst="round2SameRect">
            <a:avLst/>
          </a:prstGeom>
          <a:solidFill>
            <a:srgbClr val="2AF250">
              <a:alpha val="45098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ограничен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инцидентами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Тотальный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порождает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волюнтаризм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проформа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DAB3E"/>
                </a:solidFill>
                <a:latin typeface="Times New Roman" pitchFamily="18" charset="0"/>
                <a:cs typeface="Times New Roman" pitchFamily="18" charset="0"/>
              </a:rPr>
              <a:t>Избыточность показателей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Суетливость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противоречивость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указаний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 descr="C:\Users\оксана анатольевна\Desktop\forward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872"/>
            <a:ext cx="847725" cy="333375"/>
          </a:xfrm>
          <a:prstGeom prst="rect">
            <a:avLst/>
          </a:prstGeom>
          <a:noFill/>
        </p:spPr>
      </p:pic>
      <p:pic>
        <p:nvPicPr>
          <p:cNvPr id="7" name="Picture 4" descr="C:\Users\оксана анатольевна\Desktop\forward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96952"/>
            <a:ext cx="847725" cy="333375"/>
          </a:xfrm>
          <a:prstGeom prst="rect">
            <a:avLst/>
          </a:prstGeom>
          <a:noFill/>
        </p:spPr>
      </p:pic>
      <p:pic>
        <p:nvPicPr>
          <p:cNvPr id="8" name="Picture 4" descr="C:\Users\оксана анатольевна\Desktop\forward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141" y="4149080"/>
            <a:ext cx="847725" cy="333375"/>
          </a:xfrm>
          <a:prstGeom prst="rect">
            <a:avLst/>
          </a:prstGeom>
          <a:noFill/>
        </p:spPr>
      </p:pic>
      <p:pic>
        <p:nvPicPr>
          <p:cNvPr id="9" name="Picture 4" descr="C:\Users\оксана анатольевна\Desktop\forward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869160"/>
            <a:ext cx="847725" cy="333375"/>
          </a:xfrm>
          <a:prstGeom prst="rect">
            <a:avLst/>
          </a:prstGeom>
          <a:noFill/>
        </p:spPr>
      </p:pic>
      <p:pic>
        <p:nvPicPr>
          <p:cNvPr id="10" name="Picture 4" descr="C:\Users\оксана анатольевна\Desktop\forward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" y="5517232"/>
            <a:ext cx="847725" cy="333375"/>
          </a:xfrm>
          <a:prstGeom prst="rect">
            <a:avLst/>
          </a:prstGeom>
          <a:noFill/>
        </p:spPr>
      </p:pic>
      <p:pic>
        <p:nvPicPr>
          <p:cNvPr id="1027" name="Picture 3" descr="D:\Мои документы\001. ВСЕ мое, родное\1. Ёлочка\для презентаций\анимашки\327288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254672"/>
            <a:ext cx="24955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001. ВСЕ мое, родное\1. Ёлочка\для презентаций\анимашки\book2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404">
            <a:off x="7087591" y="1004009"/>
            <a:ext cx="1058737" cy="12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849" y="188640"/>
            <a:ext cx="6758006" cy="1071562"/>
          </a:xfrm>
          <a:prstGeom prst="hexagon">
            <a:avLst>
              <a:gd name="adj" fmla="val 34818"/>
              <a:gd name="vf" fmla="val 115470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DAB3E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">
                  <a:solidFill>
                    <a:srgbClr val="00B050"/>
                  </a:solidFill>
                </a:ln>
                <a:solidFill>
                  <a:srgbClr val="0DAB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Результаты:</a:t>
            </a:r>
            <a:endParaRPr lang="ru-RU" b="1" dirty="0">
              <a:ln w="1905">
                <a:solidFill>
                  <a:srgbClr val="00B050"/>
                </a:solidFill>
              </a:ln>
              <a:solidFill>
                <a:srgbClr val="0DAB3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1846"/>
            <a:ext cx="7599218" cy="3643338"/>
          </a:xfrm>
          <a:prstGeom prst="frame">
            <a:avLst>
              <a:gd name="adj1" fmla="val 4802"/>
            </a:avLst>
          </a:prstGeom>
          <a:solidFill>
            <a:srgbClr val="2AF250">
              <a:alpha val="67059"/>
            </a:srgbClr>
          </a:solidFill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реализации программы:</a:t>
            </a:r>
          </a:p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Готовность к школе (100%)</a:t>
            </a:r>
          </a:p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 речи (↑ на 27%)</a:t>
            </a:r>
          </a:p>
          <a:p>
            <a:pPr>
              <a:buNone/>
            </a:pPr>
            <a:r>
              <a:rPr lang="ru-RU" b="1" u="sng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условиям:</a:t>
            </a:r>
          </a:p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предписаний надзорных органов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20930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Удовлетворенность родителей </a:t>
            </a: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деятельностью МАДОУ «ДСКВ №8»  </a:t>
            </a: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(более 90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214950"/>
            <a:ext cx="6000760" cy="71438"/>
          </a:xfrm>
          <a:prstGeom prst="rect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C:\Users\оксана анатольевна\Desktop\76642923_large_4e884dc972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033818">
            <a:off x="301762" y="1431099"/>
            <a:ext cx="600075" cy="1104900"/>
          </a:xfrm>
          <a:prstGeom prst="rect">
            <a:avLst/>
          </a:prstGeom>
          <a:noFill/>
        </p:spPr>
      </p:pic>
      <p:pic>
        <p:nvPicPr>
          <p:cNvPr id="7" name="Picture 7" descr="C:\Users\оксана анатольевна\Desktop\76642923_large_4e884dc972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033818">
            <a:off x="249275" y="2986908"/>
            <a:ext cx="600075" cy="1104900"/>
          </a:xfrm>
          <a:prstGeom prst="rect">
            <a:avLst/>
          </a:prstGeom>
          <a:noFill/>
        </p:spPr>
      </p:pic>
      <p:pic>
        <p:nvPicPr>
          <p:cNvPr id="8195" name="Picture 3" descr="D:\Мои документы\001. ВСЕ мое, родное\1. Ёлочка\для презентаций\анимашки\3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2" y="466357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Мои документы\001. ВСЕ мое, родное\1. Ёлочка\для презентаций\анимашки\mix2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42234"/>
            <a:ext cx="1153319" cy="18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357158" y="142852"/>
            <a:ext cx="8572560" cy="4929222"/>
          </a:xfrm>
          <a:prstGeom prst="flowChartDocumen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b="1" dirty="0" smtClean="0">
              <a:ln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n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n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Комплексная характеристика, выражающая степень соответствия дошкольного образования требованиям к структуре основных общеобразовательных программ, условиям их реализации и результатам их освоения.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46838" y="260648"/>
            <a:ext cx="7929618" cy="1000132"/>
          </a:xfrm>
          <a:prstGeom prst="hexagon">
            <a:avLst>
              <a:gd name="adj" fmla="val 32619"/>
              <a:gd name="vf" fmla="val 115470"/>
            </a:avLst>
          </a:prstGeom>
          <a:solidFill>
            <a:srgbClr val="FFFFFF">
              <a:alpha val="80000"/>
            </a:srgb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Качество дошкольного образования</a:t>
            </a:r>
            <a:endParaRPr lang="ru-RU" sz="38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 l="-5000" r="-3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 flipH="1">
            <a:off x="5214942" y="1714488"/>
            <a:ext cx="3786214" cy="2643206"/>
          </a:xfrm>
          <a:prstGeom prst="homePlate">
            <a:avLst>
              <a:gd name="adj" fmla="val 24183"/>
            </a:avLst>
          </a:prstGeom>
          <a:solidFill>
            <a:srgbClr val="3AEC2C">
              <a:alpha val="52157"/>
            </a:srgbClr>
          </a:solidFill>
          <a:ln>
            <a:solidFill>
              <a:srgbClr val="1AA50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процесс обеспечения достижения организацией своих целей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02775" y="1714488"/>
            <a:ext cx="3857652" cy="2643206"/>
          </a:xfrm>
          <a:prstGeom prst="homePlate">
            <a:avLst>
              <a:gd name="adj" fmla="val 24183"/>
            </a:avLst>
          </a:prstGeom>
          <a:solidFill>
            <a:srgbClr val="3AEC2C">
              <a:alpha val="61176"/>
            </a:srgbClr>
          </a:solidFill>
          <a:ln>
            <a:solidFill>
              <a:srgbClr val="1AA50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из ведущих функций управления после целеполагания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1296202">
            <a:off x="1093496" y="59290"/>
            <a:ext cx="2276210" cy="2105800"/>
          </a:xfrm>
          <a:prstGeom prst="curvedRightArrow">
            <a:avLst>
              <a:gd name="adj1" fmla="val 20134"/>
              <a:gd name="adj2" fmla="val 37329"/>
              <a:gd name="adj3" fmla="val 25216"/>
            </a:avLst>
          </a:prstGeom>
          <a:solidFill>
            <a:srgbClr val="FFFF00">
              <a:alpha val="36078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20303798" flipH="1">
            <a:off x="6094155" y="59290"/>
            <a:ext cx="2276210" cy="2105800"/>
          </a:xfrm>
          <a:prstGeom prst="curvedRightArrow">
            <a:avLst>
              <a:gd name="adj1" fmla="val 20134"/>
              <a:gd name="adj2" fmla="val 37329"/>
              <a:gd name="adj3" fmla="val 25216"/>
            </a:avLst>
          </a:prstGeom>
          <a:solidFill>
            <a:srgbClr val="FFFF00">
              <a:alpha val="36078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588" y="142852"/>
            <a:ext cx="4900618" cy="1143000"/>
          </a:xfrm>
          <a:prstGeom prst="hexagon">
            <a:avLst>
              <a:gd name="adj" fmla="val 84702"/>
              <a:gd name="vf" fmla="val 115470"/>
            </a:avLst>
          </a:prstGeom>
          <a:ln w="57150">
            <a:solidFill>
              <a:srgbClr val="0DAB3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  <a:latin typeface="Bookman Old Style" pitchFamily="18" charset="0"/>
              </a:rPr>
              <a:t>Контроль</a:t>
            </a:r>
            <a:endParaRPr lang="ru-RU" dirty="0">
              <a:solidFill>
                <a:srgbClr val="FFFF00"/>
              </a:solidFill>
              <a:effectLst>
                <a:innerShdw blurRad="114300">
                  <a:prstClr val="black"/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0" name="Развернутая стрелка 9"/>
          <p:cNvSpPr/>
          <p:nvPr/>
        </p:nvSpPr>
        <p:spPr>
          <a:xfrm flipV="1">
            <a:off x="2571736" y="3933056"/>
            <a:ext cx="3929090" cy="1428760"/>
          </a:xfrm>
          <a:prstGeom prst="uturnArrow">
            <a:avLst>
              <a:gd name="adj1" fmla="val 20415"/>
              <a:gd name="adj2" fmla="val 25000"/>
              <a:gd name="adj3" fmla="val 21943"/>
              <a:gd name="adj4" fmla="val 50000"/>
              <a:gd name="adj5" fmla="val 85699"/>
            </a:avLst>
          </a:prstGeom>
          <a:solidFill>
            <a:srgbClr val="FFFF00">
              <a:alpha val="2902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D:\Мои документы\001. ВСЕ мое, родное\1. Ёлочка\для презентаций\анимашки\67379d3ec90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8" y="4334139"/>
            <a:ext cx="1451000" cy="250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001. ВСЕ мое, родное\1. Ёлочка\для презентаций\анимашки\LOTK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0791" y="4922431"/>
            <a:ext cx="1817284" cy="1786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триховая стрелка вправо 1"/>
          <p:cNvSpPr/>
          <p:nvPr/>
        </p:nvSpPr>
        <p:spPr>
          <a:xfrm>
            <a:off x="0" y="1643050"/>
            <a:ext cx="3733800" cy="4648200"/>
          </a:xfrm>
          <a:prstGeom prst="stripedRightArrow">
            <a:avLst/>
          </a:prstGeom>
          <a:solidFill>
            <a:srgbClr val="00CC00">
              <a:alpha val="3607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3357570"/>
            <a:ext cx="2438400" cy="1143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786182" y="1571612"/>
            <a:ext cx="5257800" cy="4648200"/>
          </a:xfrm>
          <a:prstGeom prst="roundRect">
            <a:avLst/>
          </a:prstGeom>
          <a:solidFill>
            <a:srgbClr val="FFFF66">
              <a:alpha val="21961"/>
            </a:srgbClr>
          </a:solidFill>
          <a:ln w="28575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Выявление отклонений от нормативных документов в деятельности ДОУ и принятие управленческих решений, направленных на устранение недочетов в дальнейшем развитии организации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Мои документы\001. ВСЕ мое, родное\1. Ёлочка\для презентаций\14.02.12\0b0662570860b6512590a49c6f038d09.jpe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232319"/>
            <a:ext cx="1428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001. ВСЕ мое, родное\1. Ёлочка\для презентаций\14.02.12\521527266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140"/>
            <a:ext cx="2023096" cy="152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триховая стрелка вправо 1"/>
          <p:cNvSpPr/>
          <p:nvPr/>
        </p:nvSpPr>
        <p:spPr>
          <a:xfrm>
            <a:off x="-71470" y="692696"/>
            <a:ext cx="3962400" cy="4648200"/>
          </a:xfrm>
          <a:prstGeom prst="stripedRightArrow">
            <a:avLst/>
          </a:prstGeom>
          <a:solidFill>
            <a:srgbClr val="00CC00">
              <a:alpha val="38039"/>
            </a:srgbClr>
          </a:solidFill>
          <a:ln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592" y="2521496"/>
            <a:ext cx="2819400" cy="9906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Принципы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071934" y="280108"/>
            <a:ext cx="4860000" cy="720000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Планомерность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071934" y="1423116"/>
            <a:ext cx="4500000" cy="720000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Обоснованность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071934" y="2571744"/>
            <a:ext cx="4140000" cy="720000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Полнота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071934" y="3709132"/>
            <a:ext cx="4140000" cy="720000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Интегративность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072528" y="4852140"/>
            <a:ext cx="4500000" cy="720000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Систематичность</a:t>
            </a:r>
          </a:p>
        </p:txBody>
      </p:sp>
      <p:pic>
        <p:nvPicPr>
          <p:cNvPr id="3074" name="Picture 2" descr="F:\Контроль\0_70870_e67cab54_X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535520"/>
            <a:ext cx="2370315" cy="22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ои документы\001. ВСЕ мое, родное\чудо-дети\21544311_1e961e5b4eb86de46b9c6292408491a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759">
            <a:off x="1647655" y="4707836"/>
            <a:ext cx="1478560" cy="154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4071934" y="5929330"/>
            <a:ext cx="4860000" cy="720000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Открытость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95638" cy="810898"/>
          </a:xfrm>
          <a:prstGeom prst="hexagon">
            <a:avLst>
              <a:gd name="adj" fmla="val 47388"/>
              <a:gd name="vf" fmla="val 115470"/>
            </a:avLst>
          </a:prstGeom>
          <a:solidFill>
            <a:srgbClr val="FFFFFF">
              <a:alpha val="70980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Нормативно – правовая база: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0728"/>
            <a:ext cx="9144000" cy="400110"/>
          </a:xfrm>
          <a:prstGeom prst="homePlate">
            <a:avLst/>
          </a:prstGeom>
          <a:solidFill>
            <a:srgbClr val="00B050">
              <a:alpha val="78039"/>
            </a:srgbClr>
          </a:solidFill>
          <a:ln>
            <a:solidFill>
              <a:srgbClr val="14730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Об образовании в Российской Федерации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-6154" y="3062863"/>
            <a:ext cx="9143998" cy="707886"/>
          </a:xfrm>
          <a:prstGeom prst="homePlate">
            <a:avLst/>
          </a:prstGeom>
          <a:solidFill>
            <a:srgbClr val="92D050">
              <a:alpha val="49000"/>
            </a:srgbClr>
          </a:solidFill>
          <a:ln>
            <a:solidFill>
              <a:srgbClr val="14730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РФ от 27.20.2011 № 2562 «Об утверждении Типового положения о дошкольном образовательном учреждении» </a:t>
            </a:r>
            <a:endParaRPr lang="ru-RU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24939"/>
            <a:ext cx="9144000" cy="400110"/>
          </a:xfrm>
          <a:prstGeom prst="homePlate">
            <a:avLst/>
          </a:prstGeom>
          <a:solidFill>
            <a:srgbClr val="00B050">
              <a:alpha val="78039"/>
            </a:srgbClr>
          </a:solidFill>
          <a:ln>
            <a:solidFill>
              <a:srgbClr val="14730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СанПиН 2.4.1. 2660-10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548" y="4325034"/>
            <a:ext cx="9115452" cy="400110"/>
          </a:xfrm>
          <a:prstGeom prst="homePlate">
            <a:avLst/>
          </a:prstGeom>
          <a:solidFill>
            <a:srgbClr val="92D050">
              <a:alpha val="49000"/>
            </a:srgbClr>
          </a:solidFill>
          <a:ln>
            <a:solidFill>
              <a:srgbClr val="14730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Положение о должностном контроле в МАДОУ «ДСКВ№8»</a:t>
            </a:r>
            <a:endParaRPr lang="ru-RU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8548" y="5313402"/>
            <a:ext cx="9144000" cy="707886"/>
          </a:xfrm>
          <a:prstGeom prst="homePlate">
            <a:avLst/>
          </a:prstGeom>
          <a:solidFill>
            <a:srgbClr val="92D050">
              <a:alpha val="49000"/>
            </a:srgbClr>
          </a:solidFill>
          <a:ln>
            <a:solidFill>
              <a:srgbClr val="14730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риказы (о проведении и итогах проверки, на проведение повторной проверки, если есть необходимость)</a:t>
            </a:r>
            <a:endParaRPr lang="ru-RU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78700"/>
            <a:ext cx="9172548" cy="707886"/>
          </a:xfrm>
          <a:prstGeom prst="homePlate">
            <a:avLst/>
          </a:prstGeom>
          <a:solidFill>
            <a:srgbClr val="00B050">
              <a:alpha val="78039"/>
            </a:srgbClr>
          </a:solidFill>
          <a:ln>
            <a:solidFill>
              <a:srgbClr val="14730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функций контроля внутри ДОУ (должностные инструкции, циклограммы контроля)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154" y="4829090"/>
            <a:ext cx="9143998" cy="400110"/>
          </a:xfrm>
          <a:prstGeom prst="homePlate">
            <a:avLst/>
          </a:prstGeom>
          <a:solidFill>
            <a:srgbClr val="00B050">
              <a:alpha val="78039"/>
            </a:srgbClr>
          </a:solidFill>
          <a:ln>
            <a:solidFill>
              <a:srgbClr val="14730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производственного контроля в МАДОУ «ДСКВ№8»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8548" y="1484784"/>
            <a:ext cx="9144000" cy="707886"/>
          </a:xfrm>
          <a:prstGeom prst="homePlate">
            <a:avLst/>
          </a:prstGeom>
          <a:solidFill>
            <a:srgbClr val="92D050">
              <a:alpha val="49000"/>
            </a:srgbClr>
          </a:solidFill>
          <a:ln>
            <a:solidFill>
              <a:srgbClr val="14730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ФГТ  к структуре основной общеобразовательной программы дошкольного образования (</a:t>
            </a:r>
            <a:r>
              <a:rPr lang="ru-RU" sz="2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ПриказМОиНРФ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от 23 ноября 2009г.№655)</a:t>
            </a:r>
            <a:endParaRPr lang="ru-RU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052" y="2276872"/>
            <a:ext cx="9204600" cy="707886"/>
          </a:xfrm>
          <a:prstGeom prst="homePlate">
            <a:avLst/>
          </a:prstGeom>
          <a:solidFill>
            <a:srgbClr val="00B050">
              <a:alpha val="78039"/>
            </a:srgbClr>
          </a:solidFill>
          <a:ln>
            <a:solidFill>
              <a:srgbClr val="14730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ФГТ к условиям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общеобразовательной программы дошкольного образования (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 МО и НРФ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20 июля 2011 г. N 2151)</a:t>
            </a:r>
          </a:p>
        </p:txBody>
      </p:sp>
      <p:pic>
        <p:nvPicPr>
          <p:cNvPr id="6146" name="Picture 2" descr="D:\Мои документы\001. ВСЕ мое, родное\1. Ёлочка\для презентаций\анимашки\63e88de767d6637a447f6d35f1be6d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48" y="4244843"/>
            <a:ext cx="981105" cy="9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28600" y="2495560"/>
            <a:ext cx="4114800" cy="2362200"/>
          </a:xfrm>
          <a:prstGeom prst="flowChartAlternateProcess">
            <a:avLst/>
          </a:prstGeom>
          <a:solidFill>
            <a:srgbClr val="66CCFF">
              <a:alpha val="80000"/>
            </a:srgbClr>
          </a:solidFill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bliqueTopLeft"/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образовательной программы МАДОУ «ДСКВ №8»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flipH="1">
            <a:off x="4767469" y="2495560"/>
            <a:ext cx="4180114" cy="2362200"/>
          </a:xfrm>
          <a:prstGeom prst="flowChartAlternateProcess">
            <a:avLst/>
          </a:prstGeom>
          <a:solidFill>
            <a:srgbClr val="CCCC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реализации образовательной программы МАДОУ «ДСКВ №8»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20473398" flipH="1">
            <a:off x="7200663" y="438921"/>
            <a:ext cx="1219200" cy="2333655"/>
          </a:xfrm>
          <a:prstGeom prst="curvedRightArrow">
            <a:avLst>
              <a:gd name="adj1" fmla="val 2098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1126602">
            <a:off x="799864" y="489251"/>
            <a:ext cx="1219200" cy="2333655"/>
          </a:xfrm>
          <a:prstGeom prst="curvedRightArrow">
            <a:avLst>
              <a:gd name="adj1" fmla="val 2098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400800" cy="944562"/>
          </a:xfrm>
          <a:prstGeom prst="roundRect">
            <a:avLst>
              <a:gd name="adj" fmla="val 3078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авильный пятиугольник 7"/>
          <p:cNvSpPr/>
          <p:nvPr/>
        </p:nvSpPr>
        <p:spPr>
          <a:xfrm flipH="1">
            <a:off x="2627784" y="4947137"/>
            <a:ext cx="3795904" cy="1701948"/>
          </a:xfrm>
          <a:prstGeom prst="pentagon">
            <a:avLst/>
          </a:prstGeom>
          <a:solidFill>
            <a:srgbClr val="CC99FF"/>
          </a:solidFill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«Дорожная карта»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001. ВСЕ мое, родное\1. Ёлочка\для презентаций\анимашки\ag00004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4486">
            <a:off x="6574509" y="4667389"/>
            <a:ext cx="1333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Мои документы\001. ВСЕ мое, родное\1. Ёлочка\для презентаций\анимашки\Clipart_Railway_Train_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81200" y="5735320"/>
            <a:ext cx="19812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285860"/>
            <a:ext cx="8929718" cy="50720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процесса:</a:t>
            </a:r>
            <a:endParaRPr lang="ru-RU" sz="3300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Формирование общей культуры</a:t>
            </a:r>
          </a:p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Развитие физических, интеллектуальных и личностных качеств</a:t>
            </a:r>
          </a:p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Формирование предпосылок учебной деятельности</a:t>
            </a:r>
          </a:p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</a:t>
            </a:r>
          </a:p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Коррекция недостатков в физическом и (или) психическом развитии детей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28596" y="142852"/>
            <a:ext cx="8486804" cy="92869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Реализация образовательной программы МАДОУ «ДСКВ №8»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916832"/>
            <a:ext cx="8352000" cy="576000"/>
          </a:xfrm>
          <a:prstGeom prst="roundRect">
            <a:avLst/>
          </a:prstGeom>
          <a:solidFill>
            <a:srgbClr val="FFFF00">
              <a:alpha val="32157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559774"/>
            <a:ext cx="8352000" cy="936000"/>
          </a:xfrm>
          <a:prstGeom prst="roundRect">
            <a:avLst/>
          </a:prstGeom>
          <a:solidFill>
            <a:srgbClr val="50C856">
              <a:alpha val="32157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559906"/>
            <a:ext cx="8352000" cy="936000"/>
          </a:xfrm>
          <a:prstGeom prst="roundRect">
            <a:avLst/>
          </a:prstGeom>
          <a:solidFill>
            <a:srgbClr val="FFCC00">
              <a:alpha val="32157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560038"/>
            <a:ext cx="8352000" cy="648000"/>
          </a:xfrm>
          <a:prstGeom prst="roundRect">
            <a:avLst/>
          </a:prstGeom>
          <a:solidFill>
            <a:srgbClr val="3AEC2C">
              <a:alpha val="32157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5274418"/>
            <a:ext cx="8352000" cy="1116000"/>
          </a:xfrm>
          <a:prstGeom prst="roundRect">
            <a:avLst/>
          </a:prstGeom>
          <a:solidFill>
            <a:srgbClr val="9BBB59">
              <a:alpha val="32157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D:\Мои документы\001. ВСЕ мое, родное\1. Ёлочка\для презентаций\анимашки\37762_thumb (1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4522" y="3314572"/>
            <a:ext cx="1071450" cy="11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Мои документы\001. ВСЕ мое, родное\1. Ёлочка\для презентаций\анимашки\detia-66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54" y="5661248"/>
            <a:ext cx="20918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1357298"/>
            <a:ext cx="8358246" cy="500066"/>
          </a:xfrm>
          <a:prstGeom prst="roundRect">
            <a:avLst/>
          </a:prstGeom>
          <a:solidFill>
            <a:srgbClr val="E6F616">
              <a:alpha val="45098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357826"/>
            <a:ext cx="8643998" cy="1071570"/>
          </a:xfrm>
          <a:prstGeom prst="roundRect">
            <a:avLst/>
          </a:prstGeom>
          <a:solidFill>
            <a:srgbClr val="FC1010">
              <a:alpha val="36078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5143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персонала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санитарно – гигиенических требований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помещениям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«ДСКВ №8»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санитарно – гигиенических требований    к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МАДОУ  «ДСКВ №8»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санитарно – гигиенических требований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организации питания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МАДОУ «ДСКВ №8»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ремонтных работ в МАДОУ «ДСКВ №8»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 flipH="1">
            <a:off x="428595" y="214290"/>
            <a:ext cx="8447549" cy="107157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реализации образовательной программы МАДОУ «ДСКВ №8»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857364"/>
            <a:ext cx="8643998" cy="1071570"/>
          </a:xfrm>
          <a:prstGeom prst="roundRect">
            <a:avLst/>
          </a:prstGeom>
          <a:solidFill>
            <a:srgbClr val="0DAB3E">
              <a:alpha val="27843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3000372"/>
            <a:ext cx="8643998" cy="1071570"/>
          </a:xfrm>
          <a:prstGeom prst="roundRect">
            <a:avLst/>
          </a:prstGeom>
          <a:solidFill>
            <a:schemeClr val="accent5">
              <a:lumMod val="75000"/>
              <a:alpha val="27451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14818"/>
            <a:ext cx="8643998" cy="1071570"/>
          </a:xfrm>
          <a:prstGeom prst="roundRect">
            <a:avLst/>
          </a:prstGeom>
          <a:solidFill>
            <a:srgbClr val="E725B4">
              <a:alpha val="27451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D:\Мои документы\001. ВСЕ мое, родное\1. Ёлочка\для презентаций\анимашки\lecture-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34" y="603786"/>
            <a:ext cx="1368152" cy="12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001. ВСЕ мое, родное\1. Ёлочка\для презентаций\анимашки\detia-69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34" y="5717659"/>
            <a:ext cx="828947" cy="11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570</Words>
  <Application>Microsoft Office PowerPoint</Application>
  <PresentationFormat>Экран (4:3)</PresentationFormat>
  <Paragraphs>140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муниципальное автономное  дошкольное образовательное учреждение  «Детский сад комбинированного вида №8»</vt:lpstr>
      <vt:lpstr>Качество дошкольного образования</vt:lpstr>
      <vt:lpstr>Контроль</vt:lpstr>
      <vt:lpstr>Презентация PowerPoint</vt:lpstr>
      <vt:lpstr>Презентация PowerPoint</vt:lpstr>
      <vt:lpstr>Нормативно – правовая база:</vt:lpstr>
      <vt:lpstr>Направленность</vt:lpstr>
      <vt:lpstr>Презентация PowerPoint</vt:lpstr>
      <vt:lpstr>Презентация PowerPoint</vt:lpstr>
      <vt:lpstr>Дорожная карта – это наглядное представление пошагового сценария развития определённого объекта – учреждения, организации  или  плана достижения определенных  целей.</vt:lpstr>
      <vt:lpstr>Модель контрольно – аналитической деятельности</vt:lpstr>
      <vt:lpstr>Презентация PowerPoint</vt:lpstr>
      <vt:lpstr>Презентация PowerPoint</vt:lpstr>
      <vt:lpstr>Механизмы реализации:</vt:lpstr>
      <vt:lpstr>Л.М.Денякина  «Новые подходы к управленческой деятельности в ДОУ»</vt:lpstr>
      <vt:lpstr>Результаты: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122</cp:revision>
  <dcterms:created xsi:type="dcterms:W3CDTF">2013-02-13T06:13:21Z</dcterms:created>
  <dcterms:modified xsi:type="dcterms:W3CDTF">2013-08-07T03:38:21Z</dcterms:modified>
</cp:coreProperties>
</file>