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5" r:id="rId3"/>
    <p:sldId id="266" r:id="rId4"/>
    <p:sldId id="262" r:id="rId5"/>
    <p:sldId id="264"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9" r:id="rId26"/>
    <p:sldId id="29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35" autoAdjust="0"/>
    <p:restoredTop sz="94660"/>
  </p:normalViewPr>
  <p:slideViewPr>
    <p:cSldViewPr>
      <p:cViewPr varScale="1">
        <p:scale>
          <a:sx n="68" d="100"/>
          <a:sy n="68" d="100"/>
        </p:scale>
        <p:origin x="-13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03897ED5-E8D0-4F0D-87AA-2B41C22435C5}"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97ED5-E8D0-4F0D-87AA-2B41C22435C5}"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97ED5-E8D0-4F0D-87AA-2B41C22435C5}"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897ED5-E8D0-4F0D-87AA-2B41C22435C5}"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03897ED5-E8D0-4F0D-87AA-2B41C22435C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897ED5-E8D0-4F0D-87AA-2B41C22435C5}"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897ED5-E8D0-4F0D-87AA-2B41C22435C5}"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897ED5-E8D0-4F0D-87AA-2B41C22435C5}"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897ED5-E8D0-4F0D-87AA-2B41C22435C5}"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897ED5-E8D0-4F0D-87AA-2B41C22435C5}"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75CFDF-6526-4513-AF67-7747F41BF0F2}" type="datetimeFigureOut">
              <a:rPr lang="ru-RU" smtClean="0"/>
              <a:pPr/>
              <a:t>07.09.2014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03897ED5-E8D0-4F0D-87AA-2B41C22435C5}"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75CFDF-6526-4513-AF67-7747F41BF0F2}" type="datetimeFigureOut">
              <a:rPr lang="ru-RU" smtClean="0"/>
              <a:pPr/>
              <a:t>07.09.2014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3897ED5-E8D0-4F0D-87AA-2B41C22435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wipe di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71604" y="3643314"/>
            <a:ext cx="6929486" cy="1995486"/>
          </a:xfrm>
        </p:spPr>
        <p:txBody>
          <a:bodyPr>
            <a:noAutofit/>
          </a:bodyPr>
          <a:lstStyle/>
          <a:p>
            <a:pPr algn="r"/>
            <a:r>
              <a:rPr lang="ru-RU" sz="1800" b="1" dirty="0" smtClean="0">
                <a:solidFill>
                  <a:schemeClr val="tx1"/>
                </a:solidFill>
              </a:rPr>
              <a:t>Выполнила:  воспитанница старшей группы</a:t>
            </a:r>
            <a:br>
              <a:rPr lang="ru-RU" sz="1800" b="1" dirty="0" smtClean="0">
                <a:solidFill>
                  <a:schemeClr val="tx1"/>
                </a:solidFill>
              </a:rPr>
            </a:br>
            <a:r>
              <a:rPr lang="ru-RU" sz="1800" b="1" dirty="0" smtClean="0">
                <a:solidFill>
                  <a:schemeClr val="tx1"/>
                </a:solidFill>
              </a:rPr>
              <a:t>МБДОУ детский сад «Гнездышко» </a:t>
            </a:r>
            <a:br>
              <a:rPr lang="ru-RU" sz="1800" b="1" dirty="0" smtClean="0">
                <a:solidFill>
                  <a:schemeClr val="tx1"/>
                </a:solidFill>
              </a:rPr>
            </a:br>
            <a:r>
              <a:rPr lang="ru-RU" sz="1800" b="1" dirty="0" smtClean="0">
                <a:solidFill>
                  <a:schemeClr val="tx1"/>
                </a:solidFill>
              </a:rPr>
              <a:t>Алтайский край Мамонтовский район</a:t>
            </a:r>
          </a:p>
          <a:p>
            <a:pPr algn="r"/>
            <a:r>
              <a:rPr lang="ru-RU" sz="1800" b="1" dirty="0" smtClean="0">
                <a:solidFill>
                  <a:schemeClr val="tx1"/>
                </a:solidFill>
              </a:rPr>
              <a:t>Махрова Маша </a:t>
            </a:r>
            <a:br>
              <a:rPr lang="ru-RU" sz="1800" b="1" dirty="0" smtClean="0">
                <a:solidFill>
                  <a:schemeClr val="tx1"/>
                </a:solidFill>
              </a:rPr>
            </a:br>
            <a:r>
              <a:rPr lang="ru-RU" sz="1800" b="1" dirty="0" smtClean="0">
                <a:solidFill>
                  <a:schemeClr val="tx1"/>
                </a:solidFill>
              </a:rPr>
              <a:t>Руководитель: воспитатель первой категории </a:t>
            </a:r>
          </a:p>
          <a:p>
            <a:pPr algn="r"/>
            <a:r>
              <a:rPr lang="ru-RU" sz="1800" b="1" dirty="0" err="1" smtClean="0">
                <a:solidFill>
                  <a:schemeClr val="tx1"/>
                </a:solidFill>
              </a:rPr>
              <a:t>Полушвецова</a:t>
            </a:r>
            <a:r>
              <a:rPr lang="ru-RU" sz="1800" b="1" dirty="0" smtClean="0">
                <a:solidFill>
                  <a:schemeClr val="tx1"/>
                </a:solidFill>
              </a:rPr>
              <a:t> Э.Р.</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endParaRPr lang="ru-RU" sz="2400" dirty="0" smtClean="0">
              <a:solidFill>
                <a:schemeClr val="tx1"/>
              </a:solidFill>
            </a:endParaRPr>
          </a:p>
          <a:p>
            <a:pPr algn="r"/>
            <a:r>
              <a:rPr lang="ru-RU" sz="2000" b="1" dirty="0" smtClean="0">
                <a:solidFill>
                  <a:schemeClr val="tx1"/>
                </a:solidFill>
              </a:rPr>
              <a:t>Первомайск - 2014г</a:t>
            </a:r>
            <a:endParaRPr lang="ru-RU" sz="2000" b="1" dirty="0">
              <a:solidFill>
                <a:schemeClr val="tx1"/>
              </a:solidFill>
            </a:endParaRPr>
          </a:p>
        </p:txBody>
      </p:sp>
      <p:sp>
        <p:nvSpPr>
          <p:cNvPr id="2" name="Заголовок 1"/>
          <p:cNvSpPr>
            <a:spLocks noGrp="1"/>
          </p:cNvSpPr>
          <p:nvPr>
            <p:ph type="ctrTitle"/>
          </p:nvPr>
        </p:nvSpPr>
        <p:spPr>
          <a:xfrm>
            <a:off x="642910" y="1857364"/>
            <a:ext cx="7772400" cy="1357322"/>
          </a:xfrm>
        </p:spPr>
        <p:txBody>
          <a:bodyPr>
            <a:noAutofit/>
          </a:bodyPr>
          <a:lstStyle/>
          <a:p>
            <a:r>
              <a:rPr lang="ru-RU" sz="2400" dirty="0"/>
              <a:t/>
            </a:r>
            <a:br>
              <a:rPr lang="ru-RU" sz="2400" dirty="0"/>
            </a:br>
            <a:r>
              <a:rPr lang="ru-RU" sz="2400" b="1" dirty="0"/>
              <a:t> </a:t>
            </a:r>
            <a:r>
              <a:rPr lang="ru-RU" sz="2000" dirty="0"/>
              <a:t/>
            </a:r>
            <a:br>
              <a:rPr lang="ru-RU" sz="2000" dirty="0"/>
            </a:br>
            <a:r>
              <a:rPr lang="ru-RU" sz="2000" b="1" dirty="0"/>
              <a:t> </a:t>
            </a:r>
            <a:r>
              <a:rPr lang="ru-RU" sz="2000" dirty="0"/>
              <a:t/>
            </a:r>
            <a:br>
              <a:rPr lang="ru-RU" sz="2000" dirty="0"/>
            </a:br>
            <a:r>
              <a:rPr lang="ru-RU" sz="5400" b="1" dirty="0" smtClean="0">
                <a:solidFill>
                  <a:schemeClr val="bg1">
                    <a:lumMod val="95000"/>
                  </a:schemeClr>
                </a:solidFill>
              </a:rPr>
              <a:t>Так ли сон необходим?</a:t>
            </a:r>
            <a:r>
              <a:rPr lang="ru-RU" b="1" dirty="0"/>
              <a:t> </a:t>
            </a:r>
            <a:r>
              <a:rPr lang="ru-RU" sz="2000" dirty="0"/>
              <a:t/>
            </a:r>
            <a:br>
              <a:rPr lang="ru-RU" sz="2000" dirty="0"/>
            </a:br>
            <a:r>
              <a:rPr lang="ru-RU" sz="2000" dirty="0"/>
              <a:t/>
            </a:r>
            <a:br>
              <a:rPr lang="ru-RU" sz="2000" dirty="0"/>
            </a:br>
            <a:r>
              <a:rPr lang="ru-RU" sz="2000" b="1" dirty="0"/>
              <a:t> </a:t>
            </a:r>
            <a:r>
              <a:rPr lang="ru-RU" sz="2000" dirty="0"/>
              <a:t/>
            </a:r>
            <a:br>
              <a:rPr lang="ru-RU" sz="2000" dirty="0"/>
            </a:br>
            <a:r>
              <a:rPr lang="ru-RU" sz="2000" dirty="0"/>
              <a:t/>
            </a:r>
            <a:br>
              <a:rPr lang="ru-RU" sz="2000" dirty="0"/>
            </a:br>
            <a:r>
              <a:rPr lang="ru-RU" sz="2000" dirty="0"/>
              <a:t> </a:t>
            </a:r>
            <a:br>
              <a:rPr lang="ru-RU" sz="2000" dirty="0"/>
            </a:br>
            <a:endParaRPr lang="ru-RU" sz="2000" dirty="0"/>
          </a:p>
        </p:txBody>
      </p:sp>
      <p:sp>
        <p:nvSpPr>
          <p:cNvPr id="4" name="Прямоугольник 3"/>
          <p:cNvSpPr/>
          <p:nvPr/>
        </p:nvSpPr>
        <p:spPr>
          <a:xfrm>
            <a:off x="2143108" y="0"/>
            <a:ext cx="5500726" cy="1477328"/>
          </a:xfrm>
          <a:prstGeom prst="rect">
            <a:avLst/>
          </a:prstGeom>
        </p:spPr>
        <p:txBody>
          <a:bodyPr wrap="square">
            <a:spAutoFit/>
          </a:bodyPr>
          <a:lstStyle/>
          <a:p>
            <a:pPr algn="ctr"/>
            <a:r>
              <a:rPr lang="ru-RU" b="1" dirty="0" smtClean="0"/>
              <a:t>Конкурс исследовательских работ и творческих проектов</a:t>
            </a:r>
            <a:br>
              <a:rPr lang="ru-RU" b="1" dirty="0" smtClean="0"/>
            </a:br>
            <a:r>
              <a:rPr lang="ru-RU" b="1" dirty="0" smtClean="0"/>
              <a:t> для дошкольников</a:t>
            </a:r>
            <a:br>
              <a:rPr lang="ru-RU" b="1" dirty="0" smtClean="0"/>
            </a:br>
            <a:r>
              <a:rPr lang="ru-RU" b="1" dirty="0" smtClean="0"/>
              <a:t>«Я - исследователь»</a:t>
            </a:r>
            <a:br>
              <a:rPr lang="ru-RU" b="1" dirty="0" smtClean="0"/>
            </a:br>
            <a:r>
              <a:rPr lang="ru-RU" b="1" dirty="0" smtClean="0"/>
              <a:t>Секция: «Гуманитарное</a:t>
            </a:r>
            <a:r>
              <a:rPr lang="ru-RU" dirty="0" smtClean="0"/>
              <a:t>»</a:t>
            </a:r>
            <a:endParaRPr lang="ru-RU"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072494" cy="5078313"/>
          </a:xfrm>
          <a:prstGeom prst="rect">
            <a:avLst/>
          </a:prstGeom>
        </p:spPr>
        <p:txBody>
          <a:bodyPr wrap="square">
            <a:spAutoFit/>
          </a:bodyPr>
          <a:lstStyle/>
          <a:p>
            <a:r>
              <a:rPr lang="ru-RU" sz="3600" b="1" dirty="0" smtClean="0"/>
              <a:t>В-третьих</a:t>
            </a:r>
            <a:r>
              <a:rPr lang="ru-RU" sz="3600" dirty="0" smtClean="0"/>
              <a:t>, во сне в мозге происходит переработка и перераспределение информации. Она как бы раскладывается "по полочкам": собранная за день информация извлекается из кратковременной памяти, сортируется и то, что необходимо запомнить, отправляется в долговременную. </a:t>
            </a:r>
            <a:endParaRPr lang="ru-RU" sz="3600" dirty="0"/>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a:r>
            <a:br>
              <a:rPr lang="ru-RU" dirty="0" smtClean="0"/>
            </a:br>
            <a:endParaRPr lang="ru-RU" dirty="0"/>
          </a:p>
        </p:txBody>
      </p:sp>
      <p:sp>
        <p:nvSpPr>
          <p:cNvPr id="3" name="Содержимое 2"/>
          <p:cNvSpPr>
            <a:spLocks noGrp="1"/>
          </p:cNvSpPr>
          <p:nvPr>
            <p:ph type="body" sz="half" idx="2"/>
          </p:nvPr>
        </p:nvSpPr>
        <p:spPr/>
        <p:txBody>
          <a:bodyPr>
            <a:normAutofit fontScale="85000" lnSpcReduction="20000"/>
          </a:bodyPr>
          <a:lstStyle/>
          <a:p>
            <a:pPr lvl="0"/>
            <a:r>
              <a:rPr lang="ru-RU" sz="2800" b="1" dirty="0" smtClean="0"/>
              <a:t>Младенцы и младшие дети должны спать 12-16 часов в сутки.</a:t>
            </a:r>
          </a:p>
          <a:p>
            <a:pPr>
              <a:buNone/>
            </a:pPr>
            <a:endParaRPr lang="ru-RU" dirty="0"/>
          </a:p>
        </p:txBody>
      </p:sp>
      <p:pic>
        <p:nvPicPr>
          <p:cNvPr id="5" name="Рисунок 4" descr="http://im1-tub-ru.yandex.net/i?id=594649720-20-72&amp;n=21"/>
          <p:cNvPicPr>
            <a:picLocks noGrp="1"/>
          </p:cNvPicPr>
          <p:nvPr>
            <p:ph type="pic" idx="1"/>
          </p:nvPr>
        </p:nvPicPr>
        <p:blipFill>
          <a:blip r:embed="rId2"/>
          <a:srcRect t="11825" b="11825"/>
          <a:stretch>
            <a:fillRect/>
          </a:stretch>
        </p:blipFill>
        <p:spPr bwMode="auto">
          <a:xfrm>
            <a:off x="0" y="66675"/>
            <a:ext cx="9070181" cy="4576771"/>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785918" y="4786322"/>
            <a:ext cx="5486400" cy="1428760"/>
          </a:xfrm>
        </p:spPr>
        <p:txBody>
          <a:bodyPr>
            <a:normAutofit/>
          </a:bodyPr>
          <a:lstStyle/>
          <a:p>
            <a:pPr lvl="0"/>
            <a:r>
              <a:rPr lang="ru-RU" sz="2400" b="1" dirty="0" smtClean="0"/>
              <a:t>.</a:t>
            </a:r>
          </a:p>
          <a:p>
            <a:pPr lvl="0"/>
            <a:r>
              <a:rPr lang="ru-RU" sz="2400" b="1" dirty="0" smtClean="0"/>
              <a:t>Дети 5-12 лет должны спать 10-11 часов</a:t>
            </a:r>
            <a:r>
              <a:rPr lang="ru-RU" sz="2400" dirty="0" smtClean="0"/>
              <a:t>.</a:t>
            </a:r>
          </a:p>
          <a:p>
            <a:endParaRPr lang="ru-RU" sz="2400" b="1" dirty="0"/>
          </a:p>
        </p:txBody>
      </p:sp>
      <p:pic>
        <p:nvPicPr>
          <p:cNvPr id="15362" name="Picture 2" descr="http://im5-tub-ru.yandex.net/i?id=63954296-49-72&amp;n=21"/>
          <p:cNvPicPr>
            <a:picLocks noGrp="1" noChangeAspect="1" noChangeArrowheads="1"/>
          </p:cNvPicPr>
          <p:nvPr>
            <p:ph type="pic" idx="1"/>
          </p:nvPr>
        </p:nvPicPr>
        <p:blipFill>
          <a:blip r:embed="rId2"/>
          <a:srcRect t="17594" b="17594"/>
          <a:stretch>
            <a:fillRect/>
          </a:stretch>
        </p:blipFill>
        <p:spPr bwMode="auto">
          <a:xfrm>
            <a:off x="1071539" y="1000108"/>
            <a:ext cx="6643734" cy="2857520"/>
          </a:xfrm>
          <a:prstGeom prst="rect">
            <a:avLst/>
          </a:prstGeom>
          <a:noFill/>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pPr lvl="0"/>
            <a:r>
              <a:rPr lang="ru-RU" sz="2800" b="1" dirty="0" smtClean="0"/>
              <a:t>Подростки - 8-9 часов.</a:t>
            </a:r>
          </a:p>
          <a:p>
            <a:endParaRPr lang="ru-RU" dirty="0"/>
          </a:p>
        </p:txBody>
      </p:sp>
      <p:pic>
        <p:nvPicPr>
          <p:cNvPr id="14338" name="Picture 2" descr="http://im7-tub-ru.yandex.net/i?id=82693784-15-72&amp;n=21"/>
          <p:cNvPicPr>
            <a:picLocks noGrp="1" noChangeAspect="1" noChangeArrowheads="1"/>
          </p:cNvPicPr>
          <p:nvPr>
            <p:ph type="pic" idx="1"/>
          </p:nvPr>
        </p:nvPicPr>
        <p:blipFill>
          <a:blip r:embed="rId2"/>
          <a:stretch>
            <a:fillRect/>
          </a:stretch>
        </p:blipFill>
        <p:spPr bwMode="auto">
          <a:xfrm>
            <a:off x="2786050" y="1928802"/>
            <a:ext cx="2657475" cy="1428750"/>
          </a:xfrm>
          <a:prstGeom prst="rect">
            <a:avLst/>
          </a:prstGeom>
          <a:noFill/>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normAutofit fontScale="77500" lnSpcReduction="20000"/>
          </a:bodyPr>
          <a:lstStyle/>
          <a:p>
            <a:pPr lvl="0"/>
            <a:r>
              <a:rPr lang="ru-RU" sz="2000" b="1" dirty="0" smtClean="0"/>
              <a:t>Взрослые - 7-8 часов (а последние исследования говорят и о 5 часах сна в сутки, которые достаточны для восстановления работоспособности организма)</a:t>
            </a:r>
          </a:p>
          <a:p>
            <a:endParaRPr lang="ru-RU" dirty="0"/>
          </a:p>
        </p:txBody>
      </p:sp>
      <p:pic>
        <p:nvPicPr>
          <p:cNvPr id="13314" name="Picture 2" descr="http://im4-tub-ru.yandex.net/i?id=341925693-22-72&amp;n=21"/>
          <p:cNvPicPr>
            <a:picLocks noGrp="1" noChangeAspect="1" noChangeArrowheads="1"/>
          </p:cNvPicPr>
          <p:nvPr>
            <p:ph type="pic" idx="1"/>
          </p:nvPr>
        </p:nvPicPr>
        <p:blipFill>
          <a:blip r:embed="rId2"/>
          <a:stretch>
            <a:fillRect/>
          </a:stretch>
        </p:blipFill>
        <p:spPr bwMode="auto">
          <a:xfrm>
            <a:off x="3071802" y="2071678"/>
            <a:ext cx="2143125" cy="1428750"/>
          </a:xfrm>
          <a:prstGeom prst="rect">
            <a:avLst/>
          </a:prstGeom>
          <a:noFill/>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pPr lvl="0"/>
            <a:r>
              <a:rPr lang="ru-RU" sz="2800" b="1" dirty="0" smtClean="0"/>
              <a:t>Пожилые люди - 4-6 часов.</a:t>
            </a:r>
          </a:p>
          <a:p>
            <a:endParaRPr lang="ru-RU" dirty="0"/>
          </a:p>
        </p:txBody>
      </p:sp>
      <p:pic>
        <p:nvPicPr>
          <p:cNvPr id="12292" name="Picture 4" descr="http://im3-tub-ru.yandex.net/i?id=113416559-62-72&amp;n=21"/>
          <p:cNvPicPr>
            <a:picLocks noGrp="1" noChangeAspect="1" noChangeArrowheads="1"/>
          </p:cNvPicPr>
          <p:nvPr>
            <p:ph type="pic" idx="1"/>
          </p:nvPr>
        </p:nvPicPr>
        <p:blipFill>
          <a:blip r:embed="rId2"/>
          <a:stretch>
            <a:fillRect/>
          </a:stretch>
        </p:blipFill>
        <p:spPr bwMode="auto">
          <a:xfrm>
            <a:off x="3357554" y="2285992"/>
            <a:ext cx="2143125" cy="1428750"/>
          </a:xfrm>
          <a:prstGeom prst="rect">
            <a:avLst/>
          </a:prstGeom>
          <a:noFill/>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714488"/>
            <a:ext cx="8572560" cy="1754326"/>
          </a:xfrm>
          <a:prstGeom prst="rect">
            <a:avLst/>
          </a:prstGeom>
        </p:spPr>
        <p:txBody>
          <a:bodyPr wrap="square">
            <a:spAutoFit/>
          </a:bodyPr>
          <a:lstStyle/>
          <a:p>
            <a:pPr algn="ctr"/>
            <a:r>
              <a:rPr lang="ru-RU" sz="5400" b="1" dirty="0" smtClean="0"/>
              <a:t>Так ли уж необходимо                  спать?</a:t>
            </a:r>
            <a:r>
              <a:rPr lang="ru-RU" dirty="0" smtClean="0"/>
              <a:t> </a:t>
            </a:r>
            <a:endParaRPr lang="ru-RU"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Это легко проверить, поставив простейший </a:t>
            </a:r>
            <a:r>
              <a:rPr lang="ru-RU" b="1" dirty="0" smtClean="0"/>
              <a:t>эксперимент</a:t>
            </a:r>
            <a:endParaRPr lang="ru-RU" dirty="0"/>
          </a:p>
        </p:txBody>
      </p:sp>
      <p:sp>
        <p:nvSpPr>
          <p:cNvPr id="3" name="Содержимое 2"/>
          <p:cNvSpPr>
            <a:spLocks noGrp="1"/>
          </p:cNvSpPr>
          <p:nvPr>
            <p:ph sz="quarter" idx="1"/>
          </p:nvPr>
        </p:nvSpPr>
        <p:spPr/>
        <p:txBody>
          <a:bodyPr/>
          <a:lstStyle/>
          <a:p>
            <a:pPr>
              <a:buNone/>
            </a:pPr>
            <a:r>
              <a:rPr lang="ru-RU" dirty="0" smtClean="0"/>
              <a:t>    В один из выходных дней, я решила провести эксперимент и, ради исключения, мама разрешила мне не спать совсем. Но при этом постоянно наблюдала за мной и спрашивала о том что я ощущаю. </a:t>
            </a:r>
            <a:endParaRPr lang="ru-RU"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Суббота  22-00 час</a:t>
            </a:r>
            <a:endParaRPr lang="ru-RU" dirty="0"/>
          </a:p>
        </p:txBody>
      </p:sp>
      <p:sp>
        <p:nvSpPr>
          <p:cNvPr id="4" name="Текст 3"/>
          <p:cNvSpPr>
            <a:spLocks noGrp="1"/>
          </p:cNvSpPr>
          <p:nvPr>
            <p:ph type="body" sz="half" idx="2"/>
          </p:nvPr>
        </p:nvSpPr>
        <p:spPr/>
        <p:txBody>
          <a:bodyPr>
            <a:normAutofit fontScale="77500" lnSpcReduction="20000"/>
          </a:bodyPr>
          <a:lstStyle/>
          <a:p>
            <a:r>
              <a:rPr lang="ru-RU" sz="2000" b="1" dirty="0" smtClean="0"/>
              <a:t>Так как, я привыкла, к определенному ритму сна и бодрствования, мой организм стал  готовится к отдыху, мои глаза слипались и я хотела спать.</a:t>
            </a:r>
          </a:p>
          <a:p>
            <a:endParaRPr lang="ru-RU" dirty="0"/>
          </a:p>
        </p:txBody>
      </p:sp>
      <p:pic>
        <p:nvPicPr>
          <p:cNvPr id="1027" name="Picture 3" descr="C:\Users\ЭЛЯ\Pictures\маша дома\IMG_1116.JPG"/>
          <p:cNvPicPr>
            <a:picLocks noGrp="1" noChangeAspect="1" noChangeArrowheads="1"/>
          </p:cNvPicPr>
          <p:nvPr>
            <p:ph type="pic" idx="1"/>
          </p:nvPr>
        </p:nvPicPr>
        <p:blipFill>
          <a:blip r:embed="rId2" cstate="print"/>
          <a:stretch>
            <a:fillRect/>
          </a:stretch>
        </p:blipFill>
        <p:spPr bwMode="auto">
          <a:xfrm>
            <a:off x="428596" y="142852"/>
            <a:ext cx="7715304" cy="3929090"/>
          </a:xfrm>
          <a:prstGeom prst="rect">
            <a:avLst/>
          </a:prstGeom>
          <a:noFill/>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Суббота  24-00 час</a:t>
            </a:r>
            <a:endParaRPr lang="ru-RU" dirty="0"/>
          </a:p>
        </p:txBody>
      </p:sp>
      <p:sp>
        <p:nvSpPr>
          <p:cNvPr id="4" name="Текст 3"/>
          <p:cNvSpPr>
            <a:spLocks noGrp="1"/>
          </p:cNvSpPr>
          <p:nvPr>
            <p:ph type="body" sz="half" idx="2"/>
          </p:nvPr>
        </p:nvSpPr>
        <p:spPr/>
        <p:txBody>
          <a:bodyPr>
            <a:noAutofit/>
          </a:bodyPr>
          <a:lstStyle/>
          <a:p>
            <a:r>
              <a:rPr lang="ru-RU" sz="2000" b="1" dirty="0" smtClean="0"/>
              <a:t>Я немного потерпела, и начала играть со своей любимой куклой и вскоре мне совсем не хотелось спать</a:t>
            </a:r>
            <a:endParaRPr lang="ru-RU" sz="2000" b="1" dirty="0"/>
          </a:p>
        </p:txBody>
      </p:sp>
      <p:pic>
        <p:nvPicPr>
          <p:cNvPr id="5" name="Picture 2" descr="C:\Users\ЭЛЯ\Pictures\маша дома\IMG_1120.JPG"/>
          <p:cNvPicPr>
            <a:picLocks noGrp="1" noChangeAspect="1" noChangeArrowheads="1"/>
          </p:cNvPicPr>
          <p:nvPr>
            <p:ph type="pic" idx="1"/>
          </p:nvPr>
        </p:nvPicPr>
        <p:blipFill>
          <a:blip r:embed="rId2" cstate="print"/>
          <a:srcRect t="16067" b="16067"/>
          <a:stretch>
            <a:fillRect/>
          </a:stretch>
        </p:blipFill>
        <p:spPr bwMode="auto">
          <a:xfrm>
            <a:off x="1000100" y="66675"/>
            <a:ext cx="7072362" cy="3862391"/>
          </a:xfrm>
          <a:prstGeom prst="rect">
            <a:avLst/>
          </a:prstGeom>
          <a:noFill/>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500174"/>
            <a:ext cx="8286808" cy="3908762"/>
          </a:xfrm>
          <a:prstGeom prst="rect">
            <a:avLst/>
          </a:prstGeom>
        </p:spPr>
        <p:txBody>
          <a:bodyPr wrap="square">
            <a:spAutoFit/>
          </a:bodyPr>
          <a:lstStyle/>
          <a:p>
            <a:r>
              <a:rPr lang="ru-RU" sz="3600" dirty="0" smtClean="0"/>
              <a:t>Представьте, как хорошо бы было, если бы то время, которое мы тратим на сон </a:t>
            </a:r>
            <a:r>
              <a:rPr lang="ru-RU" sz="3600" dirty="0" smtClean="0">
                <a:solidFill>
                  <a:srgbClr val="FF0000"/>
                </a:solidFill>
              </a:rPr>
              <a:t>(а это треть нашей жизни!) </a:t>
            </a:r>
            <a:r>
              <a:rPr lang="ru-RU" sz="3600" dirty="0" smtClean="0"/>
              <a:t>мы бы могли использовать как-то </a:t>
            </a:r>
          </a:p>
          <a:p>
            <a:r>
              <a:rPr lang="ru-RU" sz="3600" dirty="0" smtClean="0"/>
              <a:t>по-другому? Сколько бы всего мы успели сделать!</a:t>
            </a:r>
          </a:p>
          <a:p>
            <a:endParaRPr lang="ru-RU" sz="3200" dirty="0" smtClean="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Воскресенье  2-00 час </a:t>
            </a:r>
            <a:endParaRPr lang="ru-RU" dirty="0"/>
          </a:p>
        </p:txBody>
      </p:sp>
      <p:sp>
        <p:nvSpPr>
          <p:cNvPr id="4" name="Текст 3"/>
          <p:cNvSpPr>
            <a:spLocks noGrp="1"/>
          </p:cNvSpPr>
          <p:nvPr>
            <p:ph type="body" sz="half" idx="2"/>
          </p:nvPr>
        </p:nvSpPr>
        <p:spPr/>
        <p:txBody>
          <a:bodyPr>
            <a:normAutofit lnSpcReduction="10000"/>
          </a:bodyPr>
          <a:lstStyle/>
          <a:p>
            <a:r>
              <a:rPr lang="ru-RU" sz="2000" b="1" dirty="0" smtClean="0"/>
              <a:t>Мама сказала, что я неожиданно затихла, а оказалось я сплю.</a:t>
            </a:r>
            <a:endParaRPr lang="ru-RU" sz="2000" b="1" dirty="0"/>
          </a:p>
        </p:txBody>
      </p:sp>
      <p:sp>
        <p:nvSpPr>
          <p:cNvPr id="3" name="Рисунок 2"/>
          <p:cNvSpPr>
            <a:spLocks noGrp="1"/>
          </p:cNvSpPr>
          <p:nvPr>
            <p:ph type="pic" idx="1"/>
          </p:nvPr>
        </p:nvSpPr>
        <p:spPr>
          <a:xfrm>
            <a:off x="1142977" y="428604"/>
            <a:ext cx="7286676" cy="3286148"/>
          </a:xfrm>
        </p:spPr>
      </p:sp>
      <p:pic>
        <p:nvPicPr>
          <p:cNvPr id="1026" name="Picture 2" descr="C:\Users\ЭЛЯ\Pictures\маша дома\IMG_1117.JPG"/>
          <p:cNvPicPr>
            <a:picLocks noChangeAspect="1" noChangeArrowheads="1"/>
          </p:cNvPicPr>
          <p:nvPr/>
        </p:nvPicPr>
        <p:blipFill>
          <a:blip r:embed="rId2" cstate="print"/>
          <a:srcRect/>
          <a:stretch>
            <a:fillRect/>
          </a:stretch>
        </p:blipFill>
        <p:spPr bwMode="auto">
          <a:xfrm>
            <a:off x="214282" y="214290"/>
            <a:ext cx="8715436" cy="4357718"/>
          </a:xfrm>
          <a:prstGeom prst="rect">
            <a:avLst/>
          </a:prstGeom>
          <a:noFill/>
        </p:spPr>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Воскресенье 10-00 час</a:t>
            </a:r>
            <a:endParaRPr lang="ru-RU" dirty="0"/>
          </a:p>
        </p:txBody>
      </p:sp>
      <p:sp>
        <p:nvSpPr>
          <p:cNvPr id="4" name="Текст 3"/>
          <p:cNvSpPr>
            <a:spLocks noGrp="1"/>
          </p:cNvSpPr>
          <p:nvPr>
            <p:ph type="body" sz="half" idx="2"/>
          </p:nvPr>
        </p:nvSpPr>
        <p:spPr/>
        <p:txBody>
          <a:bodyPr>
            <a:normAutofit fontScale="25000" lnSpcReduction="20000"/>
          </a:bodyPr>
          <a:lstStyle/>
          <a:p>
            <a:r>
              <a:rPr lang="ru-RU" sz="6200" b="1" dirty="0" smtClean="0"/>
              <a:t>На следующий день у меня болела голова, играть совсем не хотелось, и я часто ссорилась с мамой, хотелось то кричать, то плакать, а когда я легла спать днем, то проспала до самого вечера.</a:t>
            </a:r>
          </a:p>
          <a:p>
            <a:endParaRPr lang="ru-RU" dirty="0"/>
          </a:p>
        </p:txBody>
      </p:sp>
      <p:pic>
        <p:nvPicPr>
          <p:cNvPr id="3074" name="Picture 2" descr="C:\Users\ЭЛЯ\Pictures\маша дома\IMG_1122.JPG"/>
          <p:cNvPicPr>
            <a:picLocks noGrp="1" noChangeAspect="1" noChangeArrowheads="1"/>
          </p:cNvPicPr>
          <p:nvPr>
            <p:ph type="pic" idx="1"/>
          </p:nvPr>
        </p:nvPicPr>
        <p:blipFill>
          <a:blip r:embed="rId2" cstate="print"/>
          <a:srcRect t="16067" b="16067"/>
          <a:stretch>
            <a:fillRect/>
          </a:stretch>
        </p:blipFill>
        <p:spPr bwMode="auto">
          <a:xfrm>
            <a:off x="1571605" y="66675"/>
            <a:ext cx="6357982" cy="3790953"/>
          </a:xfrm>
          <a:prstGeom prst="rect">
            <a:avLst/>
          </a:prstGeom>
          <a:noFill/>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785786" y="642918"/>
            <a:ext cx="75724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Из-за уменьшения секреции слезных желез слипаются глаза, начинается зевота появляется раздражительность и чувство сильного утомления. Но если это время перетерпеть, то "открывается второе дыхание", новый всплеск активности организма. На сколько его хватит, зависит от ребенка. Одни могут заснуть совершенно неожиданно прямо за столом во время разговора. Другие будут без видимых признаков усталости куролесить до самого рассвета. Но, в любом случае, ребенка все же сморит сон.</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И на следующий день для восстановления работоспособности организма придется отсыпаться все то время, которое он не доспал ночью.</a:t>
            </a:r>
            <a:r>
              <a:rPr kumimoji="0" lang="ru-RU" sz="2400" b="0" i="0" u="none" strike="noStrike" cap="none" normalizeH="0" baseline="0" dirty="0" smtClean="0">
                <a:ln>
                  <a:noFill/>
                </a:ln>
                <a:solidFill>
                  <a:srgbClr val="222222"/>
                </a:solidFill>
                <a:effectLst/>
                <a:latin typeface="Calibri"/>
                <a:ea typeface="Times New Roman" pitchFamily="18" charset="0"/>
                <a:cs typeface="Arial"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571612"/>
            <a:ext cx="6929486" cy="2031325"/>
          </a:xfrm>
          <a:prstGeom prst="rect">
            <a:avLst/>
          </a:prstGeom>
        </p:spPr>
        <p:txBody>
          <a:bodyPr wrap="square">
            <a:spAutoFit/>
          </a:bodyPr>
          <a:lstStyle/>
          <a:p>
            <a:r>
              <a:rPr lang="ru-RU" sz="3600" b="1" dirty="0" smtClean="0"/>
              <a:t>Вывод</a:t>
            </a:r>
            <a:r>
              <a:rPr lang="ru-RU" sz="3600" dirty="0" smtClean="0"/>
              <a:t>: человек не может не спать, он заснет, даже если этого не собирался делать. </a:t>
            </a:r>
            <a:r>
              <a:rPr lang="ru-RU" dirty="0" smtClean="0"/>
              <a:t/>
            </a:r>
            <a:br>
              <a:rPr lang="ru-RU" dirty="0" smtClean="0"/>
            </a:br>
            <a:endParaRPr lang="ru-RU"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714348" y="1428736"/>
            <a:ext cx="785818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Потребность во сне - основополагающая потребность организма человека (и не только человека, но и зверей, птиц, рыб и некоторых других животных), наряду с потребностью в пище и воде. Человек может совсем не есть около 30-40 дней, не пить жидкости около 10 дней, но если он не будет спать, то </a:t>
            </a:r>
            <a:r>
              <a:rPr kumimoji="0" lang="ru-RU" sz="2400" b="0"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ru-RU" sz="2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уже на 3 сутки у него начнутся галлюцинации, на 5 сутки возникнут необратимые изменения в психике (попросту говоря, он сойдет с ума), а на 6-7 день человек умрет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То есть сон важнее еды и питья!</a:t>
            </a:r>
            <a:r>
              <a:rPr kumimoji="0" lang="ru-RU" sz="16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ru-RU" sz="16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2940048"/>
          </a:xfrm>
        </p:spPr>
        <p:txBody>
          <a:bodyPr>
            <a:normAutofit/>
          </a:bodyPr>
          <a:lstStyle/>
          <a:p>
            <a:r>
              <a:rPr lang="ru-RU" sz="2800" b="1" dirty="0" smtClean="0"/>
              <a:t>Перед сном полезно совершить прогулку на свежем воздухе. Насыщение тканей и органов нашего организма кислородом – лучшее средство для хорошего сна.    Проветрите комнату перед сном. Свежий воздух – залог здоровья!   </a:t>
            </a:r>
            <a:endParaRPr lang="ru-RU" sz="2800" dirty="0"/>
          </a:p>
        </p:txBody>
      </p:sp>
      <p:pic>
        <p:nvPicPr>
          <p:cNvPr id="40962" name="Picture 2" descr="http://im7-tub-ru.yandex.net/i?id=165186314-64-72&amp;n=21"/>
          <p:cNvPicPr>
            <a:picLocks noChangeAspect="1" noChangeArrowheads="1"/>
          </p:cNvPicPr>
          <p:nvPr/>
        </p:nvPicPr>
        <p:blipFill>
          <a:blip r:embed="rId2"/>
          <a:srcRect/>
          <a:stretch>
            <a:fillRect/>
          </a:stretch>
        </p:blipFill>
        <p:spPr bwMode="auto">
          <a:xfrm>
            <a:off x="2143108" y="3357562"/>
            <a:ext cx="3857652" cy="3000396"/>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7643866" cy="1815882"/>
          </a:xfrm>
          <a:prstGeom prst="rect">
            <a:avLst/>
          </a:prstGeom>
        </p:spPr>
        <p:txBody>
          <a:bodyPr wrap="square">
            <a:spAutoFit/>
          </a:bodyPr>
          <a:lstStyle/>
          <a:p>
            <a:r>
              <a:rPr lang="ru-RU" b="1" dirty="0" smtClean="0"/>
              <a:t> </a:t>
            </a:r>
            <a:r>
              <a:rPr lang="ru-RU" sz="2800" dirty="0" smtClean="0"/>
              <a:t>Пусть ваш мозг, душа и тело отдыхают в комфорте и благости, в удобной постели, в прохладной темной комнате. Желаю вам приятных сновидений!</a:t>
            </a:r>
            <a:endParaRPr lang="ru-RU" sz="2800" dirty="0"/>
          </a:p>
        </p:txBody>
      </p:sp>
      <p:pic>
        <p:nvPicPr>
          <p:cNvPr id="41986" name="Picture 2" descr="http://apartmentstyles.ru/uploads/posts/2012-04/1335182164_img12_30521.jpg"/>
          <p:cNvPicPr>
            <a:picLocks noChangeAspect="1" noChangeArrowheads="1"/>
          </p:cNvPicPr>
          <p:nvPr/>
        </p:nvPicPr>
        <p:blipFill>
          <a:blip r:embed="rId2"/>
          <a:srcRect/>
          <a:stretch>
            <a:fillRect/>
          </a:stretch>
        </p:blipFill>
        <p:spPr bwMode="auto">
          <a:xfrm>
            <a:off x="714348" y="2786058"/>
            <a:ext cx="7358113" cy="3500462"/>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8072494" cy="5078313"/>
          </a:xfrm>
          <a:prstGeom prst="rect">
            <a:avLst/>
          </a:prstGeom>
        </p:spPr>
        <p:txBody>
          <a:bodyPr wrap="square">
            <a:spAutoFit/>
          </a:bodyPr>
          <a:lstStyle/>
          <a:p>
            <a:r>
              <a:rPr lang="ru-RU" sz="3600" dirty="0" smtClean="0"/>
              <a:t>ПРОБЛЕМА:</a:t>
            </a:r>
            <a:r>
              <a:rPr lang="ru-RU" sz="3600" b="1" dirty="0" smtClean="0"/>
              <a:t> </a:t>
            </a:r>
            <a:r>
              <a:rPr lang="ru-RU" sz="3600" b="1" dirty="0" smtClean="0">
                <a:solidFill>
                  <a:srgbClr val="0070C0"/>
                </a:solidFill>
              </a:rPr>
              <a:t>Почему людям надо спать? </a:t>
            </a:r>
          </a:p>
          <a:p>
            <a:endParaRPr lang="ru-RU" sz="3600" dirty="0" smtClean="0"/>
          </a:p>
          <a:p>
            <a:r>
              <a:rPr lang="ru-RU" sz="3600" dirty="0" smtClean="0"/>
              <a:t>ТЕМА ИССЛЕДОВАНИЯ: </a:t>
            </a:r>
            <a:r>
              <a:rPr lang="ru-RU" sz="3600" b="1" dirty="0" smtClean="0">
                <a:solidFill>
                  <a:srgbClr val="FF0000"/>
                </a:solidFill>
              </a:rPr>
              <a:t>Так ли сон необходим?</a:t>
            </a:r>
          </a:p>
          <a:p>
            <a:endParaRPr lang="ru-RU" sz="3600" dirty="0" smtClean="0"/>
          </a:p>
          <a:p>
            <a:r>
              <a:rPr lang="ru-RU" sz="3600" dirty="0" smtClean="0"/>
              <a:t>ЦЕЛЬ ИССЛЕДОВАНИЯ: </a:t>
            </a:r>
            <a:r>
              <a:rPr lang="ru-RU" sz="3600" b="1" dirty="0" smtClean="0">
                <a:solidFill>
                  <a:srgbClr val="7030A0"/>
                </a:solidFill>
              </a:rPr>
              <a:t>Потребность во сне - основополагающая потребность организма человека</a:t>
            </a:r>
            <a:endParaRPr lang="ru-RU" sz="3600"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ЗАДАЧА ИССЛЕДОВАНИЯ: </a:t>
            </a:r>
            <a:r>
              <a:rPr lang="ru-RU" dirty="0" smtClean="0"/>
              <a:t/>
            </a:r>
            <a:br>
              <a:rPr lang="ru-RU" dirty="0" smtClean="0"/>
            </a:br>
            <a:endParaRPr lang="ru-RU" dirty="0"/>
          </a:p>
        </p:txBody>
      </p:sp>
      <p:sp>
        <p:nvSpPr>
          <p:cNvPr id="3" name="Содержимое 2"/>
          <p:cNvSpPr>
            <a:spLocks noGrp="1"/>
          </p:cNvSpPr>
          <p:nvPr>
            <p:ph sz="quarter" idx="1"/>
          </p:nvPr>
        </p:nvSpPr>
        <p:spPr>
          <a:xfrm>
            <a:off x="457200" y="1071546"/>
            <a:ext cx="8229600" cy="5054617"/>
          </a:xfrm>
        </p:spPr>
        <p:txBody>
          <a:bodyPr>
            <a:normAutofit fontScale="25000" lnSpcReduction="20000"/>
          </a:bodyPr>
          <a:lstStyle/>
          <a:p>
            <a:pPr lvl="0"/>
            <a:r>
              <a:rPr lang="ru-RU" sz="14400" dirty="0" smtClean="0"/>
              <a:t>ПРЕДОСТАВИТЬ ОСНОВНЫЕ СВЕДЕНИЯ:</a:t>
            </a:r>
          </a:p>
          <a:p>
            <a:pPr lvl="0">
              <a:buNone/>
            </a:pPr>
            <a:r>
              <a:rPr lang="ru-RU" sz="14400" dirty="0" smtClean="0"/>
              <a:t>   - для чего так нужен сон нашему организму? </a:t>
            </a:r>
          </a:p>
          <a:p>
            <a:pPr lvl="0">
              <a:buNone/>
            </a:pPr>
            <a:r>
              <a:rPr lang="ru-RU" sz="14400" dirty="0" smtClean="0"/>
              <a:t>   - есть ли нормы продолжительности сна.</a:t>
            </a:r>
          </a:p>
          <a:p>
            <a:pPr lvl="0">
              <a:buNone/>
            </a:pPr>
            <a:r>
              <a:rPr lang="ru-RU" sz="14400" dirty="0" smtClean="0"/>
              <a:t>   - условия для здорового, продолжительного сна.</a:t>
            </a:r>
          </a:p>
          <a:p>
            <a:pPr lvl="0"/>
            <a:r>
              <a:rPr lang="ru-RU" sz="14400" dirty="0" smtClean="0"/>
              <a:t>Подсчитать сколько человек тратит времени на сон.</a:t>
            </a:r>
          </a:p>
          <a:p>
            <a:pPr lvl="0"/>
            <a:r>
              <a:rPr lang="ru-RU" sz="14400" dirty="0" smtClean="0"/>
              <a:t>Провести эксперимент, как долго человек может не спать.</a:t>
            </a:r>
          </a:p>
          <a:p>
            <a:pPr lvl="0">
              <a:buNone/>
            </a:pPr>
            <a:endParaRPr lang="ru-RU" sz="11100" dirty="0" smtClean="0"/>
          </a:p>
          <a:p>
            <a:pPr lvl="0">
              <a:buNone/>
            </a:pPr>
            <a:endParaRPr lang="ru-RU" sz="14400" dirty="0" smtClean="0"/>
          </a:p>
          <a:p>
            <a:pPr>
              <a:buNone/>
            </a:pPr>
            <a:r>
              <a:rPr lang="ru-RU" sz="11100" dirty="0"/>
              <a:t> </a:t>
            </a:r>
          </a:p>
          <a:p>
            <a:endParaRPr lang="ru-RU"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Гипотеза  исследования</a:t>
            </a:r>
            <a:endParaRPr lang="ru-RU" b="1" dirty="0"/>
          </a:p>
        </p:txBody>
      </p:sp>
      <p:sp>
        <p:nvSpPr>
          <p:cNvPr id="3" name="Содержимое 2"/>
          <p:cNvSpPr>
            <a:spLocks noGrp="1"/>
          </p:cNvSpPr>
          <p:nvPr>
            <p:ph sz="quarter" idx="1"/>
          </p:nvPr>
        </p:nvSpPr>
        <p:spPr/>
        <p:txBody>
          <a:bodyPr>
            <a:normAutofit/>
          </a:bodyPr>
          <a:lstStyle/>
          <a:p>
            <a:pPr>
              <a:buNone/>
            </a:pPr>
            <a:r>
              <a:rPr lang="ru-RU" dirty="0" smtClean="0"/>
              <a:t> 1. Предположим, что время, которое мы тратим на сон, мы бы могли использовать как-то по-другому? </a:t>
            </a:r>
          </a:p>
          <a:p>
            <a:pPr>
              <a:buNone/>
            </a:pPr>
            <a:r>
              <a:rPr lang="ru-RU" dirty="0" smtClean="0"/>
              <a:t> 2. Так ли уж необходимо спать? </a:t>
            </a:r>
          </a:p>
          <a:p>
            <a:pPr>
              <a:buNone/>
            </a:pPr>
            <a:r>
              <a:rPr lang="ru-RU" dirty="0" smtClean="0"/>
              <a:t> 3. Что происходит с человеком во время сна?</a:t>
            </a:r>
          </a:p>
          <a:p>
            <a:pPr>
              <a:buNone/>
            </a:pPr>
            <a:r>
              <a:rPr lang="ru-RU" dirty="0" smtClean="0"/>
              <a:t> 4. Есть ли какие-то нормы продолжительности сна?</a:t>
            </a:r>
          </a:p>
          <a:p>
            <a:pPr>
              <a:buNone/>
            </a:pPr>
            <a:r>
              <a:rPr lang="ru-RU" dirty="0" smtClean="0"/>
              <a:t> 5. От чего зависит крепкий и здоровый сон?</a:t>
            </a:r>
          </a:p>
          <a:p>
            <a:endParaRPr lang="ru-RU"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МЕТОДЫ ИССЛЕДОВАНИЯ</a:t>
            </a:r>
            <a:endParaRPr lang="ru-RU" b="1" dirty="0"/>
          </a:p>
        </p:txBody>
      </p:sp>
      <p:sp>
        <p:nvSpPr>
          <p:cNvPr id="3" name="Содержимое 2"/>
          <p:cNvSpPr>
            <a:spLocks noGrp="1"/>
          </p:cNvSpPr>
          <p:nvPr>
            <p:ph sz="quarter" idx="1"/>
          </p:nvPr>
        </p:nvSpPr>
        <p:spPr/>
        <p:txBody>
          <a:bodyPr/>
          <a:lstStyle/>
          <a:p>
            <a:r>
              <a:rPr lang="ru-RU" dirty="0" smtClean="0"/>
              <a:t>Поиск теоретических понятий</a:t>
            </a:r>
          </a:p>
          <a:p>
            <a:r>
              <a:rPr lang="ru-RU" dirty="0" smtClean="0"/>
              <a:t>Эксперимент</a:t>
            </a:r>
          </a:p>
          <a:p>
            <a:r>
              <a:rPr lang="ru-RU" dirty="0" smtClean="0"/>
              <a:t>Анализ </a:t>
            </a:r>
          </a:p>
          <a:p>
            <a:r>
              <a:rPr lang="ru-RU" dirty="0" smtClean="0"/>
              <a:t>Практическое применение</a:t>
            </a:r>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14290"/>
            <a:ext cx="8229600" cy="1143008"/>
          </a:xfrm>
        </p:spPr>
        <p:txBody>
          <a:bodyPr>
            <a:normAutofit fontScale="90000"/>
          </a:bodyPr>
          <a:lstStyle/>
          <a:p>
            <a:r>
              <a:rPr lang="ru-RU" dirty="0" smtClean="0"/>
              <a:t> </a:t>
            </a:r>
            <a:r>
              <a:rPr lang="ru-RU" b="1" dirty="0" smtClean="0"/>
              <a:t>Так для чего так нужен сон нашему организму?</a:t>
            </a:r>
            <a:r>
              <a:rPr lang="ru-RU" dirty="0" smtClean="0"/>
              <a:t> </a:t>
            </a:r>
            <a:endParaRPr lang="ru-RU" dirty="0"/>
          </a:p>
        </p:txBody>
      </p:sp>
      <p:sp>
        <p:nvSpPr>
          <p:cNvPr id="3" name="Содержимое 2"/>
          <p:cNvSpPr>
            <a:spLocks noGrp="1"/>
          </p:cNvSpPr>
          <p:nvPr>
            <p:ph idx="4294967295"/>
          </p:nvPr>
        </p:nvSpPr>
        <p:spPr>
          <a:xfrm>
            <a:off x="0" y="1600200"/>
            <a:ext cx="8229600" cy="4525963"/>
          </a:xfrm>
        </p:spPr>
        <p:txBody>
          <a:bodyPr>
            <a:normAutofit lnSpcReduction="10000"/>
          </a:bodyPr>
          <a:lstStyle/>
          <a:p>
            <a:pPr>
              <a:buNone/>
            </a:pPr>
            <a:r>
              <a:rPr lang="ru-RU" dirty="0" smtClean="0"/>
              <a:t>   </a:t>
            </a:r>
            <a:r>
              <a:rPr lang="ru-RU" sz="3600" dirty="0" smtClean="0"/>
              <a:t>Ученые пока не могут однозначно ответить на этот вопрос. По всему миру существуют так называемые "Институты сна", в которых на добровольцах изучают процессы, происходящие во сне, и  лечат разнообразные расстройства сна.</a:t>
            </a:r>
          </a:p>
          <a:p>
            <a:pPr>
              <a:buNone/>
            </a:pPr>
            <a:r>
              <a:rPr lang="ru-RU" dirty="0" smtClean="0"/>
              <a:t/>
            </a:r>
            <a:br>
              <a:rPr lang="ru-RU" dirty="0" smtClean="0"/>
            </a:br>
            <a:endParaRPr lang="ru-RU" dirty="0"/>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785926"/>
            <a:ext cx="8501122" cy="2862322"/>
          </a:xfrm>
          <a:prstGeom prst="rect">
            <a:avLst/>
          </a:prstGeom>
        </p:spPr>
        <p:txBody>
          <a:bodyPr wrap="square">
            <a:spAutoFit/>
          </a:bodyPr>
          <a:lstStyle/>
          <a:p>
            <a:r>
              <a:rPr lang="ru-RU" sz="3600" b="1" dirty="0" smtClean="0"/>
              <a:t>Во-первых</a:t>
            </a:r>
            <a:r>
              <a:rPr lang="ru-RU" sz="3600" dirty="0" smtClean="0"/>
              <a:t>, во сне происходит отдых и очищение организма. Мышцы во время сна полностью расслабляются, увеличивается кровоток, восстанавливая химический баланс организма</a:t>
            </a:r>
            <a:endParaRPr lang="ru-RU" sz="3600" dirty="0"/>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8001056" cy="5355312"/>
          </a:xfrm>
          <a:prstGeom prst="rect">
            <a:avLst/>
          </a:prstGeom>
        </p:spPr>
        <p:txBody>
          <a:bodyPr wrap="square">
            <a:spAutoFit/>
          </a:bodyPr>
          <a:lstStyle/>
          <a:p>
            <a:r>
              <a:rPr lang="ru-RU" sz="3600" b="1" dirty="0" smtClean="0"/>
              <a:t>Во-вторых,</a:t>
            </a:r>
            <a:r>
              <a:rPr lang="ru-RU" sz="3600" dirty="0" smtClean="0"/>
              <a:t> во сне происходит рост клеток организма. Наверное, многие слышали, что во сне дети быстрее растут. Это чистая правда. Именно ночью происходит повышенное выделение соматотропного гормона, стимулирующего процессы клеточного размножения и регенерации (восстановления) клеток</a:t>
            </a:r>
            <a:r>
              <a:rPr lang="ru-RU" dirty="0" smtClean="0"/>
              <a:t>.</a:t>
            </a:r>
            <a:br>
              <a:rPr lang="ru-RU" dirty="0" smtClean="0"/>
            </a:br>
            <a:endParaRPr lang="ru-RU" dirty="0"/>
          </a:p>
        </p:txBody>
      </p:sp>
    </p:spTree>
  </p:cSld>
  <p:clrMapOvr>
    <a:masterClrMapping/>
  </p:clrMapOvr>
  <p:transition>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289</TotalTime>
  <Words>676</Words>
  <Application>Microsoft Office PowerPoint</Application>
  <PresentationFormat>Экран (4:3)</PresentationFormat>
  <Paragraphs>66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Справедливость</vt:lpstr>
      <vt:lpstr>     Так ли сон необходим?        </vt:lpstr>
      <vt:lpstr>Слайд 2</vt:lpstr>
      <vt:lpstr>Слайд 3</vt:lpstr>
      <vt:lpstr>ЗАДАЧА ИССЛЕДОВАНИЯ:  </vt:lpstr>
      <vt:lpstr>Гипотеза  исследования</vt:lpstr>
      <vt:lpstr>МЕТОДЫ ИССЛЕДОВАНИЯ</vt:lpstr>
      <vt:lpstr> Так для чего так нужен сон нашему организму? </vt:lpstr>
      <vt:lpstr>Слайд 8</vt:lpstr>
      <vt:lpstr>Слайд 9</vt:lpstr>
      <vt:lpstr>Слайд 10</vt:lpstr>
      <vt:lpstr> </vt:lpstr>
      <vt:lpstr>Слайд 12</vt:lpstr>
      <vt:lpstr>Слайд 13</vt:lpstr>
      <vt:lpstr>Слайд 14</vt:lpstr>
      <vt:lpstr>Слайд 15</vt:lpstr>
      <vt:lpstr>Слайд 16</vt:lpstr>
      <vt:lpstr>Это легко проверить, поставив простейший эксперимент</vt:lpstr>
      <vt:lpstr>Суббота  22-00 час</vt:lpstr>
      <vt:lpstr>Суббота  24-00 час</vt:lpstr>
      <vt:lpstr>Воскресенье  2-00 час </vt:lpstr>
      <vt:lpstr>Воскресенье 10-00 час</vt:lpstr>
      <vt:lpstr>Слайд 22</vt:lpstr>
      <vt:lpstr>Слайд 23</vt:lpstr>
      <vt:lpstr>Слайд 24</vt:lpstr>
      <vt:lpstr>Перед сном полезно совершить прогулку на свежем воздухе. Насыщение тканей и органов нашего организма кислородом – лучшее средство для хорошего сна.    Проветрите комнату перед сном. Свежий воздух – залог здоровья!   </vt:lpstr>
      <vt:lpstr>Слайд 26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Конкурс исследовательских работ и творческих проектов  для дошкольников «Я - исследователь» Секция: «Гуманитарное»       Почему людям надо спать?     .</dc:title>
  <dc:creator>ЭЛЯ</dc:creator>
  <cp:lastModifiedBy>ЭЛЯ</cp:lastModifiedBy>
  <cp:revision>33</cp:revision>
  <dcterms:created xsi:type="dcterms:W3CDTF">2014-01-21T07:46:39Z</dcterms:created>
  <dcterms:modified xsi:type="dcterms:W3CDTF">2014-09-07T07:27:23Z</dcterms:modified>
</cp:coreProperties>
</file>