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2" r:id="rId2"/>
    <p:sldId id="260" r:id="rId3"/>
    <p:sldId id="257" r:id="rId4"/>
    <p:sldId id="258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1" r:id="rId13"/>
    <p:sldId id="273" r:id="rId14"/>
    <p:sldId id="270" r:id="rId15"/>
    <p:sldId id="272" r:id="rId16"/>
    <p:sldId id="259" r:id="rId1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5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71A930-AEFC-454D-8521-DCB985AD309F}" type="datetimeFigureOut">
              <a:rPr lang="ru-RU" smtClean="0"/>
              <a:pPr/>
              <a:t>25.02.2013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B54C3D-DF3D-4DDD-9C20-54389BC645A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B54C3D-DF3D-4DDD-9C20-54389BC645AA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9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" y="228600"/>
            <a:ext cx="8305800" cy="4572000"/>
          </a:xfrm>
        </p:spPr>
        <p:txBody>
          <a:bodyPr>
            <a:normAutofit fontScale="90000"/>
          </a:bodyPr>
          <a:lstStyle/>
          <a:p>
            <a:pPr algn="r"/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РОЛЬ ИГРЫ</a:t>
            </a:r>
            <a:b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                  в жизни детей                                 дошкольного</a:t>
            </a:r>
            <a:b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возраста</a:t>
            </a:r>
            <a:b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0"/>
            <a:ext cx="4267200" cy="4052316"/>
          </a:xfrm>
          <a:prstGeom prst="ellipse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8200" y="1066800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Игра – 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это способ формирования правильного понятия о поле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,  </a:t>
            </a:r>
            <a:r>
              <a:rPr lang="ru-RU" sz="2800" b="1" dirty="0" err="1" smtClean="0">
                <a:solidFill>
                  <a:schemeClr val="accent5">
                    <a:lumMod val="50000"/>
                  </a:schemeClr>
                </a:solidFill>
              </a:rPr>
              <a:t>гендерных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 отношениях и равноправии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6627" name="Picture 3" descr="C:\Documents and Settings\user\Рабочий стол\38-300x1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762000"/>
            <a:ext cx="3609474" cy="2057400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26628" name="Picture 4" descr="C:\Documents and Settings\user\Рабочий стол\42-300x26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3657600"/>
            <a:ext cx="3505200" cy="2819400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3400" y="990600"/>
            <a:ext cx="2286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«Мамы» или «папы» 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86200" y="762000"/>
            <a:ext cx="4648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это потенциальные лидеры, они готовы брать на себя ответственность за решения, всегда знают «как надо».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4801" y="2667000"/>
            <a:ext cx="26669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Бабушка, дедушка,</a:t>
            </a:r>
          </a:p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друзья семьи 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62400" y="2667000"/>
            <a:ext cx="4876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созерцатели, предпочитающие наблюдать и делать выводы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7201" y="4572000"/>
            <a:ext cx="23621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Отрицательная роль</a:t>
            </a:r>
          </a:p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в игре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14800" y="4648200"/>
            <a:ext cx="45047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малышу не хватает внимания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Стрелка вправо с вырезом 7"/>
          <p:cNvSpPr/>
          <p:nvPr/>
        </p:nvSpPr>
        <p:spPr>
          <a:xfrm>
            <a:off x="2895600" y="1066800"/>
            <a:ext cx="838200" cy="5334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с вырезом 8"/>
          <p:cNvSpPr/>
          <p:nvPr/>
        </p:nvSpPr>
        <p:spPr>
          <a:xfrm>
            <a:off x="2895600" y="2895600"/>
            <a:ext cx="914400" cy="6096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с вырезом 9"/>
          <p:cNvSpPr/>
          <p:nvPr/>
        </p:nvSpPr>
        <p:spPr>
          <a:xfrm>
            <a:off x="3124200" y="4800600"/>
            <a:ext cx="838200" cy="6096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401" y="838200"/>
            <a:ext cx="3200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Мяч и другие спортивные игрушки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343400" y="5334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деятельные натуры, не склонные к долгим размышлениям: задумано – сделано. Такие дети любят соревноваться. 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2400" y="2057400"/>
            <a:ext cx="3886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Куклы, солдатики, зверюшки и прочие копии живых существ и сказочных героев 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– 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2057400"/>
            <a:ext cx="4191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любимые игрушки тех ребятишек, которые настроены на активное эмоциональное общение с окружающим миром.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600" y="3505200"/>
            <a:ext cx="20415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Мягкие игрушки</a:t>
            </a:r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19400" y="3352800"/>
            <a:ext cx="61046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Означает тепло, безопасность, защиту. А вот если ребенок мягкую игрушку буквально из рук не выпускает– это тревожный сигнал. Такому малышу не хватает ласки, он испытывает так называемый тактильный голод от недостатка прикосновений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5257800"/>
            <a:ext cx="2895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Увлечение игрушечным оружием и военными играми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733800" y="5029200"/>
            <a:ext cx="51054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Если маленький стрелок целится в сверстников, значит, у него не складываются отношения с ними. Если в родителей – недоволен мамой и папой. И уж совсем печально, если ствол игрушечного автомата или пистолет направляется на все подряд.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10" name="Стрелка вправо с вырезом 9"/>
          <p:cNvSpPr/>
          <p:nvPr/>
        </p:nvSpPr>
        <p:spPr>
          <a:xfrm>
            <a:off x="3276600" y="914400"/>
            <a:ext cx="838200" cy="5334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с вырезом 10"/>
          <p:cNvSpPr/>
          <p:nvPr/>
        </p:nvSpPr>
        <p:spPr>
          <a:xfrm>
            <a:off x="3581400" y="2514600"/>
            <a:ext cx="838200" cy="5334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с вырезом 11"/>
          <p:cNvSpPr/>
          <p:nvPr/>
        </p:nvSpPr>
        <p:spPr>
          <a:xfrm>
            <a:off x="2819400" y="5334000"/>
            <a:ext cx="838200" cy="5334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с вырезом 12"/>
          <p:cNvSpPr/>
          <p:nvPr/>
        </p:nvSpPr>
        <p:spPr>
          <a:xfrm>
            <a:off x="1981200" y="3810000"/>
            <a:ext cx="838200" cy="5334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28600" y="304800"/>
            <a:ext cx="8686800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ourier New" pitchFamily="49" charset="0"/>
                <a:cs typeface="Courier New" pitchFamily="49" charset="0"/>
              </a:rPr>
              <a:t>Игра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cs typeface="Courier New" pitchFamily="49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cs typeface="Courier New" pitchFamily="49" charset="0"/>
              </a:rPr>
              <a:t>–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ourier New" pitchFamily="49" charset="0"/>
                <a:cs typeface="Courier New" pitchFamily="49" charset="0"/>
              </a:rPr>
              <a:t>это основной вид деятельности ребенка дошкольного возраста.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ourier New" pitchFamily="49" charset="0"/>
                <a:cs typeface="Courier New" pitchFamily="49" charset="0"/>
              </a:rPr>
              <a:t>Игра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ourier New" pitchFamily="49" charset="0"/>
                <a:cs typeface="Courier New" pitchFamily="49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cs typeface="Courier New" pitchFamily="49" charset="0"/>
              </a:rPr>
              <a:t>–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ourier New" pitchFamily="49" charset="0"/>
                <a:cs typeface="Courier New" pitchFamily="49" charset="0"/>
              </a:rPr>
              <a:t>это потребность растущего организма.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ourier New" pitchFamily="49" charset="0"/>
                <a:cs typeface="Courier New" pitchFamily="49" charset="0"/>
              </a:rPr>
              <a:t>Игра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cs typeface="Courier New" pitchFamily="49" charset="0"/>
              </a:rPr>
              <a:t>–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ourier New" pitchFamily="49" charset="0"/>
                <a:cs typeface="Courier New" pitchFamily="49" charset="0"/>
              </a:rPr>
              <a:t>это благоприятные условия психического и физического развития ребенка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ourier New" pitchFamily="49" charset="0"/>
                <a:cs typeface="Courier New" pitchFamily="49" charset="0"/>
              </a:rPr>
              <a:t>.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ourier New" pitchFamily="49" charset="0"/>
                <a:cs typeface="Courier New" pitchFamily="49" charset="0"/>
              </a:rPr>
              <a:t>Игра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cs typeface="Courier New" pitchFamily="49" charset="0"/>
              </a:rPr>
              <a:t> –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ourier New" pitchFamily="49" charset="0"/>
                <a:cs typeface="Courier New" pitchFamily="49" charset="0"/>
              </a:rPr>
              <a:t>это приближение ребенка к миру взрослых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ourier New" pitchFamily="49" charset="0"/>
                <a:cs typeface="Courier New" pitchFamily="49" charset="0"/>
              </a:rPr>
              <a:t>.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ourier New" pitchFamily="49" charset="0"/>
                <a:cs typeface="Courier New" pitchFamily="49" charset="0"/>
              </a:rPr>
              <a:t>Игра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cs typeface="Courier New" pitchFamily="49" charset="0"/>
              </a:rPr>
              <a:t> –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ourier New" pitchFamily="49" charset="0"/>
                <a:cs typeface="Courier New" pitchFamily="49" charset="0"/>
              </a:rPr>
              <a:t>одно из условий становления человека.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ourier New" pitchFamily="49" charset="0"/>
                <a:cs typeface="Courier New" pitchFamily="49" charset="0"/>
              </a:rPr>
              <a:t>Игра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cs typeface="Courier New" pitchFamily="49" charset="0"/>
              </a:rPr>
              <a:t> –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ourier New" pitchFamily="49" charset="0"/>
                <a:cs typeface="Courier New" pitchFamily="49" charset="0"/>
              </a:rPr>
              <a:t>это приобретение опыта общественного поведения.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ourier New" pitchFamily="49" charset="0"/>
                <a:cs typeface="Courier New" pitchFamily="49" charset="0"/>
              </a:rPr>
              <a:t>Игра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cs typeface="Courier New" pitchFamily="49" charset="0"/>
              </a:rPr>
              <a:t>–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ourier New" pitchFamily="49" charset="0"/>
                <a:cs typeface="Courier New" pitchFamily="49" charset="0"/>
              </a:rPr>
              <a:t>это моделирование «взрослого» поведения.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ourier New" pitchFamily="49" charset="0"/>
                <a:cs typeface="Courier New" pitchFamily="49" charset="0"/>
              </a:rPr>
              <a:t>Игра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cs typeface="Courier New" pitchFamily="49" charset="0"/>
              </a:rPr>
              <a:t> -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ourier New" pitchFamily="49" charset="0"/>
                <a:cs typeface="Courier New" pitchFamily="49" charset="0"/>
              </a:rPr>
              <a:t>это социальное развитие ребенка.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ourier New" pitchFamily="49" charset="0"/>
                <a:cs typeface="Courier New" pitchFamily="49" charset="0"/>
              </a:rPr>
              <a:t>Игра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cs typeface="Courier New" pitchFamily="49" charset="0"/>
              </a:rPr>
              <a:t>-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ourier New" pitchFamily="49" charset="0"/>
                <a:cs typeface="Courier New" pitchFamily="49" charset="0"/>
              </a:rPr>
              <a:t>это проявление самостоятельности дошкольника.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ourier New" pitchFamily="49" charset="0"/>
                <a:cs typeface="Courier New" pitchFamily="49" charset="0"/>
              </a:rPr>
              <a:t>Игра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cs typeface="Courier New" pitchFamily="49" charset="0"/>
              </a:rPr>
              <a:t>–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ourier New" pitchFamily="49" charset="0"/>
                <a:cs typeface="Courier New" pitchFamily="49" charset="0"/>
              </a:rPr>
              <a:t>это самоутверждение ребенка в среде сверстников.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ourier New" pitchFamily="49" charset="0"/>
                <a:cs typeface="Courier New" pitchFamily="49" charset="0"/>
              </a:rPr>
              <a:t>Игра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cs typeface="Courier New" pitchFamily="49" charset="0"/>
              </a:rPr>
              <a:t> –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ourier New" pitchFamily="49" charset="0"/>
                <a:cs typeface="Courier New" pitchFamily="49" charset="0"/>
              </a:rPr>
              <a:t>это воспитание нравственных чувств и положительного отношения к окружающему.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ourier New" pitchFamily="49" charset="0"/>
                <a:cs typeface="Courier New" pitchFamily="49" charset="0"/>
              </a:rPr>
              <a:t>Игра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cs typeface="Courier New" pitchFamily="49" charset="0"/>
              </a:rPr>
              <a:t> –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ourier New" pitchFamily="49" charset="0"/>
                <a:cs typeface="Courier New" pitchFamily="49" charset="0"/>
              </a:rPr>
              <a:t>это возможность влияния на черты характера ребенка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ourier New" pitchFamily="49" charset="0"/>
                <a:cs typeface="Courier New" pitchFamily="49" charset="0"/>
              </a:rPr>
              <a:t>.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ourier New" pitchFamily="49" charset="0"/>
                <a:cs typeface="Courier New" pitchFamily="49" charset="0"/>
              </a:rPr>
              <a:t>Игра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cs typeface="Courier New" pitchFamily="49" charset="0"/>
              </a:rPr>
              <a:t> –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ourier New" pitchFamily="49" charset="0"/>
                <a:cs typeface="Courier New" pitchFamily="49" charset="0"/>
              </a:rPr>
              <a:t>это интеллектуальное развитие дошкольника.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ourier New" pitchFamily="49" charset="0"/>
                <a:cs typeface="Courier New" pitchFamily="49" charset="0"/>
              </a:rPr>
              <a:t>Игра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cs typeface="Courier New" pitchFamily="49" charset="0"/>
              </a:rPr>
              <a:t> –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ourier New" pitchFamily="49" charset="0"/>
                <a:cs typeface="Courier New" pitchFamily="49" charset="0"/>
              </a:rPr>
              <a:t>развитие произвольности, внимания, памяти, познавательных способностей, усвоение знаний.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ourier New" pitchFamily="49" charset="0"/>
                <a:cs typeface="Courier New" pitchFamily="49" charset="0"/>
              </a:rPr>
              <a:t>Игра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cs typeface="Courier New" pitchFamily="49" charset="0"/>
              </a:rPr>
              <a:t> –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ourier New" pitchFamily="49" charset="0"/>
                <a:cs typeface="Courier New" pitchFamily="49" charset="0"/>
              </a:rPr>
              <a:t>это важный показатель общего развития ребенка.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9600" y="1295400"/>
            <a:ext cx="7848600" cy="341632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Игра в жизни ребенка играет роль основного инструмента развития и воспитания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Содержимое 3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4038600"/>
            <a:ext cx="2590800" cy="2375916"/>
          </a:xfrm>
          <a:prstGeom prst="ellipse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533400" y="381000"/>
            <a:ext cx="8077200" cy="5401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900" b="1" i="0" u="none" strike="noStrik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Я пытался достичь сердца ребенка словами, </a:t>
            </a:r>
            <a:endParaRPr kumimoji="0" lang="ru-RU" b="1" i="0" u="none" strike="noStrik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Они часто проходили мимо него </a:t>
            </a:r>
            <a:r>
              <a:rPr kumimoji="0" lang="ru-RU" sz="2800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неуслышанными</a:t>
            </a:r>
            <a:r>
              <a:rPr kumimoji="0" lang="ru-RU" sz="28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ru-RU" b="1" i="0" u="none" strike="noStrik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Я пытался достичь его сердца книгами. </a:t>
            </a:r>
            <a:endParaRPr kumimoji="0" lang="ru-RU" b="1" i="0" u="none" strike="noStrik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Он бросал на меня озадаченные взгляды. </a:t>
            </a:r>
            <a:endParaRPr kumimoji="0" lang="ru-RU" b="1" i="0" u="none" strike="noStrik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отчаянии я отвернулся от него. </a:t>
            </a:r>
            <a:endParaRPr kumimoji="0" lang="ru-RU" b="1" i="0" u="none" strike="noStrik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«Как я могу пройти к сердцу этого ребенка?» - закричал я. </a:t>
            </a:r>
            <a:endParaRPr kumimoji="0" lang="ru-RU" b="1" i="0" u="none" strike="noStrik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Он прошептал мне на ухо </a:t>
            </a:r>
            <a:endParaRPr kumimoji="0" lang="ru-RU" b="1" i="0" u="none" strike="noStrik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«Приди, - сказал он, - поиграй со мной». </a:t>
            </a:r>
            <a:endParaRPr kumimoji="0" lang="ru-RU" sz="1000" b="1" i="0" u="none" strike="noStrik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Неизвестный поэт </a:t>
            </a:r>
            <a:endParaRPr kumimoji="0" lang="ru-RU" sz="2000" b="1" i="0" u="none" strike="noStrik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8686799" y="381000"/>
            <a:ext cx="45719" cy="7620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057400"/>
            <a:ext cx="5334000" cy="4585716"/>
          </a:xfrm>
          <a:prstGeom prst="ellipse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28600" y="533400"/>
            <a:ext cx="84582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Спасибо за внимание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152400" y="381000"/>
            <a:ext cx="5105400" cy="483209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174625" algn="l"/>
              </a:tabLst>
            </a:pPr>
            <a:r>
              <a:rPr lang="ru-RU" sz="2400" dirty="0" smtClean="0"/>
              <a:t>«</a:t>
            </a:r>
            <a:r>
              <a:rPr lang="ru-RU" sz="4400" dirty="0" smtClean="0">
                <a:solidFill>
                  <a:schemeClr val="accent2">
                    <a:lumMod val="50000"/>
                  </a:schemeClr>
                </a:solidFill>
              </a:rPr>
              <a:t>Мы играем не потому, что мы бываем детьми, но нам именно для того и дано детство, чтобы мы могли играть».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3"/>
          <a:srcRect l="26728" t="32515" r="44516" b="40638"/>
          <a:stretch>
            <a:fillRect/>
          </a:stretch>
        </p:blipFill>
        <p:spPr bwMode="auto">
          <a:xfrm>
            <a:off x="5638800" y="457200"/>
            <a:ext cx="30480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4" name="TextBox 3"/>
          <p:cNvSpPr txBox="1"/>
          <p:nvPr/>
        </p:nvSpPr>
        <p:spPr>
          <a:xfrm>
            <a:off x="5943600" y="4648200"/>
            <a:ext cx="259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174625" algn="l"/>
              </a:tabLst>
            </a:pP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К. Гросс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>
            <a:lum bright="-10000"/>
          </a:blip>
          <a:srcRect l="11407" r="9983"/>
          <a:stretch>
            <a:fillRect/>
          </a:stretch>
        </p:blipFill>
        <p:spPr bwMode="auto">
          <a:xfrm>
            <a:off x="533400" y="609600"/>
            <a:ext cx="3733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6" name="Рисунок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685800"/>
            <a:ext cx="3200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4" name="Прямоугольник 3"/>
          <p:cNvSpPr/>
          <p:nvPr/>
        </p:nvSpPr>
        <p:spPr>
          <a:xfrm>
            <a:off x="1066800" y="5867400"/>
            <a:ext cx="26879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Лесгафт Петр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Францевич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953000" y="5867400"/>
            <a:ext cx="37582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Надежда Константиновна Крупская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rcRect l="53076" t="44701" r="16090" b="20060"/>
          <a:stretch>
            <a:fillRect/>
          </a:stretch>
        </p:blipFill>
        <p:spPr bwMode="auto">
          <a:xfrm>
            <a:off x="4876800" y="990600"/>
            <a:ext cx="3581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5" name="Рисунок 4"/>
          <p:cNvPicPr/>
          <p:nvPr/>
        </p:nvPicPr>
        <p:blipFill>
          <a:blip r:embed="rId3"/>
          <a:srcRect r="12089" b="24000"/>
          <a:stretch>
            <a:fillRect/>
          </a:stretch>
        </p:blipFill>
        <p:spPr bwMode="auto">
          <a:xfrm>
            <a:off x="457200" y="914400"/>
            <a:ext cx="3810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6" name="Прямоугольник 5"/>
          <p:cNvSpPr/>
          <p:nvPr/>
        </p:nvSpPr>
        <p:spPr>
          <a:xfrm>
            <a:off x="5791200" y="6096000"/>
            <a:ext cx="19202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С. Л. Новосёлова 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24000" y="6096000"/>
            <a:ext cx="14958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Януш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Корчак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81000" y="1295400"/>
            <a:ext cx="8603832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Игра</a:t>
            </a:r>
            <a:r>
              <a:rPr kumimoji="0" lang="ru-RU" sz="4000" b="1" i="0" u="none" strike="noStrike" cap="none" normalizeH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1" i="0" u="none" strike="noStrike" cap="none" normalizeH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универсальное и неотъемлемое право  ребенка. Ребенка, выходящего на «жизненную дорогу», обозначаемую словом «век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».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4400" dirty="0" smtClean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4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ООН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</a:endParaRPr>
          </a:p>
        </p:txBody>
      </p:sp>
      <p:pic>
        <p:nvPicPr>
          <p:cNvPr id="4" name="Picture 2" descr="C:\Documents and Settings\user\Рабочий стол\timthumb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4114800"/>
            <a:ext cx="2438400" cy="2438400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533400"/>
            <a:ext cx="7086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Игра – </a:t>
            </a:r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</a:rPr>
              <a:t>центральная деятельность ребенка, наполненная для него смыслом и значением. Игра - необходимая составляющая здорового развития ребенка. </a:t>
            </a:r>
            <a:endParaRPr lang="ru-RU" sz="3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2530" name="Picture 2" descr="C:\Documents and Settings\user\Рабочий стол\39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3200400"/>
            <a:ext cx="2971800" cy="2971800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perspectiveHeroicExtremeLef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5800" y="838200"/>
            <a:ext cx="7772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</a:rPr>
              <a:t>Игра –</a:t>
            </a:r>
            <a:r>
              <a:rPr lang="ru-RU" sz="4800" b="1" dirty="0" smtClean="0">
                <a:solidFill>
                  <a:schemeClr val="accent5">
                    <a:lumMod val="50000"/>
                  </a:schemeClr>
                </a:solidFill>
              </a:rPr>
              <a:t>это способ ребенка справиться со своими страхами. </a:t>
            </a:r>
            <a:endParaRPr lang="ru-RU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Picture 2" descr="C:\Documents and Settings\user\Рабочий стол\37-199x3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2667000"/>
            <a:ext cx="2438400" cy="3675981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66800" y="2743200"/>
            <a:ext cx="71628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</a:rPr>
              <a:t>В игре </a:t>
            </a:r>
            <a:r>
              <a:rPr lang="ru-RU" sz="4400" b="1" dirty="0" smtClean="0">
                <a:solidFill>
                  <a:schemeClr val="accent5">
                    <a:lumMod val="50000"/>
                  </a:schemeClr>
                </a:solidFill>
              </a:rPr>
              <a:t>развиваются буквально все познавательные сферы ребенка</a:t>
            </a:r>
            <a:endParaRPr lang="ru-RU" sz="4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4578" name="Picture 2" descr="C:\Documents and Settings\user\Рабочий стол\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609599"/>
            <a:ext cx="3505200" cy="2171131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76400" y="2057400"/>
            <a:ext cx="5181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Игра –</a:t>
            </a:r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</a:rPr>
              <a:t> это важное звено в общении между детьми</a:t>
            </a:r>
            <a:endParaRPr lang="ru-RU" sz="3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5602" name="Picture 2" descr="C:\Documents and Settings\user\Рабочий стол\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886200"/>
            <a:ext cx="2362200" cy="2705100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25604" name="Picture 4" descr="C:\Documents and Settings\user\Рабочий стол\43-300x2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152400"/>
            <a:ext cx="2857500" cy="1962150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523</Words>
  <PresentationFormat>Экран (4:3)</PresentationFormat>
  <Paragraphs>61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Office Theme</vt:lpstr>
      <vt:lpstr>РОЛЬ ИГРЫ                    в жизни детей                                 дошкольного  возраста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Савина</cp:lastModifiedBy>
  <cp:revision>26</cp:revision>
  <dcterms:modified xsi:type="dcterms:W3CDTF">2013-02-25T10:55:51Z</dcterms:modified>
</cp:coreProperties>
</file>