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69F87A-E4C6-4454-9C5F-BA1265AC04CD}" type="datetimeFigureOut">
              <a:rPr lang="ru-RU" smtClean="0"/>
              <a:t>08.02.2014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DB2BD9-3A53-4203-BB6B-34FE747C9AA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404664"/>
            <a:ext cx="6172200" cy="189436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Литературная композиция волшебной сказки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 работы Уткина Елена Борисовна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Учитель начальных классов МБОУ СОШ № 37 </a:t>
            </a:r>
            <a:r>
              <a:rPr lang="ru-RU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Нижнего Новгорода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26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Наши выводы :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Мир волшебной сказки - мир особый, удивительный. это мир сказочной фантастики. В выдуманном тридевятом царстве, в тридевятом государстве живут и действуют необычные герои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   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 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Мир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волшебных сказок при всей его фантастичности отражает мир людей, которые ее рассказывали и слушали. Следовательно, в русской волшебной сказке отражена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 русская народная  жизнь, и родная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природа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но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вот нравственный мир волшебной сказки не имеют национальных различий. Он общечеловеческий. Это прежде всего мир добра и доброты. Доброта сказки в том, что она защищает слабых и обиженных. Это и мир справедливости.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   Сказка незаметно, но постоянно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любить и жалеть, быть честным, верным, бескорыстным, ценить человека не по внешности, а по делам и поступкам. 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Приятного вам чтения!</a:t>
            </a:r>
            <a:endParaRPr lang="ru-RU" sz="3800" i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074" y="26609"/>
            <a:ext cx="1597570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8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Стилистические приемы волшебной сказки 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107504" y="1983454"/>
            <a:ext cx="8496944" cy="4851920"/>
          </a:xfrm>
        </p:spPr>
        <p:txBody>
          <a:bodyPr>
            <a:normAutofit fontScale="55000" lnSpcReduction="20000"/>
          </a:bodyPr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3500" dirty="0">
                <a:solidFill>
                  <a:schemeClr val="accent6">
                    <a:lumMod val="50000"/>
                  </a:schemeClr>
                </a:solidFill>
              </a:rPr>
              <a:t>Волшебные сказки имеют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свои особенности . В них 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</a:rPr>
              <a:t>выделяются некоторые обязательные композиционные части. </a:t>
            </a:r>
            <a:endParaRPr lang="ru-RU" sz="3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</a:rPr>
              <a:t>Все </a:t>
            </a:r>
            <a:r>
              <a:rPr lang="ru-RU" sz="4400" b="1" u="sng" dirty="0">
                <a:solidFill>
                  <a:schemeClr val="accent6">
                    <a:lumMod val="50000"/>
                  </a:schemeClr>
                </a:solidFill>
              </a:rPr>
              <a:t>волшебные сказки имеют </a:t>
            </a:r>
            <a:r>
              <a:rPr lang="ru-RU" sz="4400" b="1" u="sng" dirty="0" smtClean="0">
                <a:solidFill>
                  <a:schemeClr val="accent6">
                    <a:lumMod val="50000"/>
                  </a:schemeClr>
                </a:solidFill>
              </a:rPr>
              <a:t>зачин.</a:t>
            </a:r>
            <a:endParaRPr lang="ru-RU" sz="4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Зачин 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</a:rPr>
              <a:t>(начало) – традиционный элемент сказки.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Зачин кладёт 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</a:rPr>
              <a:t>чёткую грань между нашей обыденной речью и сказочным повествованием. В зачине определяются герои сказки, место и время действия.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Зачин - не только обязательная часть любой волшебной сказки, он еще и оформляется в них одинаково. Для этого существуют сказочные формулы начала.</a:t>
            </a:r>
          </a:p>
          <a:p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Формула существования героев («Жили – были …»)</a:t>
            </a:r>
          </a:p>
          <a:p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Формула наличия или отсутствия у них детей ( «…и было у него три сына…»)</a:t>
            </a:r>
          </a:p>
          <a:p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Формула времени («Давным – давно…», « В давние времена…»))</a:t>
            </a:r>
          </a:p>
          <a:p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Формула места (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</a:rPr>
              <a:t>"За тридевять земель, в тридевятом </a:t>
            </a: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царстве…»)</a:t>
            </a:r>
          </a:p>
          <a:p>
            <a:pPr marL="0" indent="0">
              <a:buNone/>
            </a:pPr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5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8680" y="-30905"/>
            <a:ext cx="2366964" cy="216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7467600" cy="515719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endParaRPr lang="ru-RU" sz="8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8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8000" b="1" u="sng" dirty="0" smtClean="0">
                <a:solidFill>
                  <a:schemeClr val="accent6">
                    <a:lumMod val="50000"/>
                  </a:schemeClr>
                </a:solidFill>
              </a:rPr>
              <a:t>Концовка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– это традиционный прием, с помощью которого завершают рассказ о сказочных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событиях.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Сказочник,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возвращает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слушателей к реальной действительности и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сообщает  о конце сказки.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Все волшебные сказки имеют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счастливую концовку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 Для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этой композиционной части тоже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характерны сказочные </a:t>
            </a:r>
            <a:r>
              <a:rPr lang="ru-RU" sz="8000" dirty="0">
                <a:solidFill>
                  <a:schemeClr val="accent6">
                    <a:lumMod val="50000"/>
                  </a:schemeClr>
                </a:solidFill>
              </a:rPr>
              <a:t>формулы. </a:t>
            </a:r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Финальная формула существования героев («Стали жить -  поживать…»)</a:t>
            </a:r>
          </a:p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Финальная формула конца рассказывания («Тут и сказке конец…»)</a:t>
            </a:r>
          </a:p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Формула вознаграждения рассказчика (« Вам сказка, а мне бубликов связка…»)</a:t>
            </a:r>
          </a:p>
          <a:p>
            <a:r>
              <a:rPr lang="ru-RU" sz="8000" dirty="0" smtClean="0">
                <a:solidFill>
                  <a:schemeClr val="accent6">
                    <a:lumMod val="50000"/>
                  </a:schemeClr>
                </a:solidFill>
              </a:rPr>
              <a:t>Формула пира («И я там был, мед пиво пил…», «Тесным пирком да за свадебку…)</a:t>
            </a:r>
          </a:p>
          <a:p>
            <a:endParaRPr lang="ru-RU" sz="80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8000" dirty="0"/>
          </a:p>
          <a:p>
            <a:pPr marL="0" indent="0">
              <a:buNone/>
            </a:pPr>
            <a:endParaRPr lang="ru-RU" sz="4500" dirty="0"/>
          </a:p>
          <a:p>
            <a:endParaRPr lang="ru-RU" sz="4500" dirty="0"/>
          </a:p>
          <a:p>
            <a:pPr marL="0" indent="0">
              <a:buNone/>
            </a:pPr>
            <a:r>
              <a:rPr lang="ru-RU" sz="4500" dirty="0"/>
              <a:t>      </a:t>
            </a:r>
            <a:endParaRPr lang="ru-RU" sz="7000" dirty="0"/>
          </a:p>
          <a:p>
            <a:pPr marL="0" indent="0">
              <a:buNone/>
            </a:pPr>
            <a:r>
              <a:rPr lang="ru-RU" sz="3600" dirty="0"/>
              <a:t>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168" y="35884"/>
            <a:ext cx="2832044" cy="242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2636912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Связки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- это традиционный стилистический прием, с помощью которого характеризуют сказочное время. Связки могут быть 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простые («…долго ли, коротко ли…»)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развернутые ( «…скоро сказка сказывается, да не скоро дело делается…»).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Зачины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, концовки, связки - обязательные элементы сказочных текстов; языковые приемы повествования, имеющие композиционное значение и выполняющие выразительную функцию.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3508176" cy="254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64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Стилистические средства волшебной сказки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291264" cy="52578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800" b="1" u="sng" dirty="0" smtClean="0">
                <a:solidFill>
                  <a:schemeClr val="accent6">
                    <a:lumMod val="50000"/>
                  </a:schemeClr>
                </a:solidFill>
              </a:rPr>
              <a:t>Гипербола -</a:t>
            </a:r>
            <a:r>
              <a:rPr lang="ru-RU" sz="3800" b="1" u="sng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800" b="1" u="sng" dirty="0" smtClean="0">
                <a:solidFill>
                  <a:schemeClr val="accent6">
                    <a:lumMod val="50000"/>
                  </a:schemeClr>
                </a:solidFill>
              </a:rPr>
              <a:t>преувеличение признаков</a:t>
            </a:r>
            <a:r>
              <a:rPr lang="ru-RU" sz="3800" b="1" u="sng" dirty="0">
                <a:solidFill>
                  <a:schemeClr val="accent6">
                    <a:lumMod val="50000"/>
                  </a:schemeClr>
                </a:solidFill>
              </a:rPr>
              <a:t>, предметов, действий. </a:t>
            </a:r>
            <a:endParaRPr lang="ru-RU" sz="38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Волшебная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сказка как жанр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состоит из преувеличений,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так как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необыкновенность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ее образов естественно сочетается “</a:t>
            </a:r>
            <a:r>
              <a:rPr lang="ru-RU" sz="3200" i="1" dirty="0">
                <a:solidFill>
                  <a:schemeClr val="accent6">
                    <a:lumMod val="50000"/>
                  </a:schemeClr>
                </a:solidFill>
              </a:rPr>
              <a:t>с эмоцией чрезмерного, преувеличенного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” (В.П. Аникин).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Сказка показывает необычайно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быстрый рост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героя,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непомерную силу, размеры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 Гипербола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, преувеличивая свойство, качество, действие, способствует рождению сказочной фантастики, усилению художественного впечатления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Давайте поиграем:</a:t>
            </a:r>
          </a:p>
          <a:p>
            <a:pPr lvl="0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Превратите реальные факты в фантастические события при помощи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гиперболы.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 вырастить сад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за одну ночь),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 бежать быстро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быстрее ветра),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 выпить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воды 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(бочку),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 поднять меч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в сто пудов), </a:t>
            </a:r>
          </a:p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900" dirty="0" smtClean="0">
                <a:solidFill>
                  <a:schemeClr val="accent6">
                    <a:lumMod val="50000"/>
                  </a:schemeClr>
                </a:solidFill>
              </a:rPr>
              <a:t>Придумайте свои примеры гипербол</a:t>
            </a:r>
            <a:endParaRPr lang="ru-RU" sz="29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9" y="4653136"/>
            <a:ext cx="2981562" cy="20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0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Сравнение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- традиционное стилистическое средство, заключающее в себе наглядное сопоставление одного предмета с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другим. </a:t>
            </a:r>
          </a:p>
          <a:p>
            <a:pPr lvl="0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Вместо точек вставьте сравнения: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“конь летит, как … (ветер, птица)”;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“царевич растет быстро, словно … (тесто на опаре)”;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“поднял царевич меч, словно … (пушинку)”;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“лицо белое, как … (снег)”;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“щеки румяные, как … (заря алая)”;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“глаза голубые, как … (небо)”.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066" y="3128392"/>
            <a:ext cx="2797206" cy="3729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9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6048672"/>
          </a:xfrm>
        </p:spPr>
        <p:txBody>
          <a:bodyPr>
            <a:noAutofit/>
          </a:bodyPr>
          <a:lstStyle/>
          <a:p>
            <a:r>
              <a:rPr lang="ru-RU" b="1" u="sng" dirty="0">
                <a:solidFill>
                  <a:schemeClr val="accent6">
                    <a:lumMod val="50000"/>
                  </a:schemeClr>
                </a:solidFill>
              </a:rPr>
              <a:t>Эпитеты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– это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стилистическое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средство, представляющее собой постоянное определение предмета, подчеркивающее его привычный признак.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Вставьте пропущенные эпитеты в выражения, взятые из сказки: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конь ... (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златогривый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, добрый, богатырский);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узда ... (золотая);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столы ... (дубовые);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питья ... (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медовые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яства ... (сахарные);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лес … (темный);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молодец … (добрый);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девица … (красная);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коса … (русая, девичья);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руки … (белые). </a:t>
            </a:r>
          </a:p>
          <a:p>
            <a:endParaRPr lang="ru-RU" sz="16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11" y="0"/>
            <a:ext cx="1962788" cy="14127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043612"/>
            <a:ext cx="40005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6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67"/>
            <a:ext cx="7467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Литературные игры </a:t>
            </a:r>
            <a:endParaRPr lang="ru-RU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82188784"/>
              </p:ext>
            </p:extLst>
          </p:nvPr>
        </p:nvGraphicFramePr>
        <p:xfrm>
          <a:off x="179512" y="2492896"/>
          <a:ext cx="5472608" cy="3798313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203974"/>
                <a:gridCol w="1532330"/>
                <a:gridCol w="1149248"/>
                <a:gridCol w="1587056"/>
              </a:tblGrid>
              <a:tr h="20882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Терем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Дворец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Стол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Двор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Палаты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Белокаменный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Дубовый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Высокий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Широкий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Расписные</a:t>
                      </a:r>
                      <a:endParaRPr lang="ru-RU" sz="1100" dirty="0">
                        <a:effectLst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Звери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Сокол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Волк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Лебедь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Конь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Серый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>
                          <a:effectLst/>
                        </a:rPr>
                        <a:t>Рыскучие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Ясный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smtClean="0">
                          <a:effectLst/>
                        </a:rPr>
                        <a:t>Белый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Добрый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  <a:tr h="17100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Солнце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Свет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Ветер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Мороз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Белый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Буйный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Трескучий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Красное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Поле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Лес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Море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Болото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Синее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Чистое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Топкое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Дремучий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1412776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Соедини каждое из приведенных слева слов с подходящим эпитетом.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516" y="57731"/>
            <a:ext cx="3048299" cy="380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0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2723" y="26964"/>
            <a:ext cx="7467600" cy="657038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200" b="1" u="sng" dirty="0">
                <a:solidFill>
                  <a:schemeClr val="accent6">
                    <a:lumMod val="50000"/>
                  </a:schemeClr>
                </a:solidFill>
              </a:rPr>
              <a:t>Объясните традиционные сказочные выражения: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Взялся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за гуж – не говори, что не дюж;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Что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есть духу; </a:t>
            </a:r>
            <a:endParaRPr lang="ru-RU" sz="22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 Пир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на весь мир;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Служить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верой и правдой;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Глаз 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не смыкал; </a:t>
            </a:r>
          </a:p>
          <a:p>
            <a:pPr marL="0" indent="0">
              <a:buNone/>
            </a:pPr>
            <a:r>
              <a:rPr lang="ru-RU" sz="2200" b="1" u="sng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2200" b="1" u="sng" dirty="0" smtClean="0">
                <a:solidFill>
                  <a:schemeClr val="accent6">
                    <a:lumMod val="50000"/>
                  </a:schemeClr>
                </a:solidFill>
              </a:rPr>
              <a:t>Замените </a:t>
            </a:r>
            <a:r>
              <a:rPr lang="ru-RU" sz="2200" b="1" u="sng" dirty="0">
                <a:solidFill>
                  <a:schemeClr val="accent6">
                    <a:lumMod val="50000"/>
                  </a:schemeClr>
                </a:solidFill>
              </a:rPr>
              <a:t>выражения оборотами из сказки: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пересчитывал – ... (счет вел);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не спал – ... (глаз не смыкал);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очень устал, измучился – ... (устал до смерти);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очень испугался (помертвел со страху). </a:t>
            </a:r>
          </a:p>
          <a:p>
            <a:pPr marL="0" lvl="0" indent="0">
              <a:buNone/>
            </a:pPr>
            <a:r>
              <a:rPr lang="ru-RU" sz="2200" b="1" u="sng" dirty="0">
                <a:solidFill>
                  <a:schemeClr val="accent6">
                    <a:lumMod val="50000"/>
                  </a:schemeClr>
                </a:solidFill>
              </a:rPr>
              <a:t>Как вы понимаете пословицы, употребляющиеся в сказках</a:t>
            </a:r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“Не плюй в колодец – пригодится воды напиться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200" dirty="0">
                <a:solidFill>
                  <a:schemeClr val="accent6">
                    <a:lumMod val="50000"/>
                  </a:schemeClr>
                </a:solidFill>
              </a:rPr>
              <a:t> “Как аукнется, так и откликнется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endParaRPr lang="ru-RU" sz="2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0"/>
            <a:ext cx="3268604" cy="256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396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Литературная композиция волшебной сказки</vt:lpstr>
      <vt:lpstr>Стилистические приемы волшебной сказки </vt:lpstr>
      <vt:lpstr>Презентация PowerPoint</vt:lpstr>
      <vt:lpstr>Презентация PowerPoint</vt:lpstr>
      <vt:lpstr>Стилистические средства волшебной сказки</vt:lpstr>
      <vt:lpstr>Презентация PowerPoint</vt:lpstr>
      <vt:lpstr>Презентация PowerPoint</vt:lpstr>
      <vt:lpstr>Литературные игры </vt:lpstr>
      <vt:lpstr>Презентация PowerPoint</vt:lpstr>
      <vt:lpstr>Наши выводы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ANDREY</cp:lastModifiedBy>
  <cp:revision>25</cp:revision>
  <dcterms:created xsi:type="dcterms:W3CDTF">2012-04-25T11:50:12Z</dcterms:created>
  <dcterms:modified xsi:type="dcterms:W3CDTF">2014-02-08T05:52:32Z</dcterms:modified>
</cp:coreProperties>
</file>