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732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GB"/>
    </a:defPPr>
    <a:lvl1pPr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4572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9144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13716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18288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660"/>
  </p:normalViewPr>
  <p:slideViewPr>
    <p:cSldViewPr>
      <p:cViewPr varScale="1">
        <p:scale>
          <a:sx n="87" d="100"/>
          <a:sy n="87" d="100"/>
        </p:scale>
        <p:origin x="-1080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4252608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5283E-3FB1-4BDB-A7FB-143EE011D0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732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7C50F-D8DC-4ECE-B27C-CD546F4C16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585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C1D70-2EB2-4F0C-B03F-19CC48097A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116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53CE3C-15BE-4E0E-920E-DBFE2C63A01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E246FC-EF16-4E30-89DE-37564BE8B49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8B014-B1BB-4605-AE1F-8FC33E2CD7B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68EB7A-37B1-4F0A-814F-E389C256B76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DCD740-5026-41FE-BB6F-2CC8D961F7D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2862D-E81E-41AB-869F-6E24C9A7FB5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68E8B5-DE6C-4D72-BEFC-A36848A11A8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119E65-D6B2-4F03-B3E4-6C7583B1888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F2FBB-03CA-4557-9B9C-32C8831BDC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488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C25187-DFBA-4A5F-832F-6DEF5AC7D3E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EA01CD-7DEA-4D0A-BC14-41E7315CA20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DB4FE4-04AF-4A88-820C-8A46E6FFD62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ED88B-9BC7-4A24-8324-7E07AB5FCB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319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7E859-32DF-4AB5-A0E2-36CDAC68DC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144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8A1F2-C1D2-44C0-875C-FBB25E0D19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357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D0B18-0E1A-4296-A632-34ECA6D7D8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559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7363D-D003-4A53-978B-63DD1D6FB3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895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61A1A-E9A9-4C8B-8C5F-1D07969EF1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74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87A53-3DF5-4B0E-A7CA-1049B1605F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860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76400"/>
            <a:ext cx="7770813" cy="1827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defRPr>
            </a:lvl1pPr>
          </a:lstStyle>
          <a:p>
            <a:pPr>
              <a:defRPr/>
            </a:pPr>
            <a:fld id="{7C0F4EB9-B144-4124-880F-FC3CA2E95E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E5FFFF"/>
        </a:buClr>
        <a:buSzPct val="100000"/>
        <a:buFont typeface="Tahoma" pitchFamily="32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E5FFFF"/>
        </a:buClr>
        <a:buSzPct val="100000"/>
        <a:buFont typeface="Tahoma" pitchFamily="32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cs typeface="Arial Unicode MS" charset="0"/>
        </a:defRPr>
      </a:lvl2pPr>
      <a:lvl3pPr algn="ctr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E5FFFF"/>
        </a:buClr>
        <a:buSzPct val="100000"/>
        <a:buFont typeface="Tahoma" pitchFamily="32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cs typeface="Arial Unicode MS" charset="0"/>
        </a:defRPr>
      </a:lvl3pPr>
      <a:lvl4pPr algn="ctr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E5FFFF"/>
        </a:buClr>
        <a:buSzPct val="100000"/>
        <a:buFont typeface="Tahoma" pitchFamily="32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cs typeface="Arial Unicode MS" charset="0"/>
        </a:defRPr>
      </a:lvl4pPr>
      <a:lvl5pPr algn="ctr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E5FFFF"/>
        </a:buClr>
        <a:buSzPct val="100000"/>
        <a:buFont typeface="Tahoma" pitchFamily="32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cs typeface="Arial Unicode MS" charset="0"/>
        </a:defRPr>
      </a:lvl5pPr>
      <a:lvl6pPr marL="457200" algn="ctr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E5FFFF"/>
        </a:buClr>
        <a:buSzPct val="100000"/>
        <a:buFont typeface="Tahoma" pitchFamily="32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cs typeface="Arial Unicode MS" charset="0"/>
        </a:defRPr>
      </a:lvl6pPr>
      <a:lvl7pPr marL="914400" algn="ctr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E5FFFF"/>
        </a:buClr>
        <a:buSzPct val="100000"/>
        <a:buFont typeface="Tahoma" pitchFamily="32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cs typeface="Arial Unicode MS" charset="0"/>
        </a:defRPr>
      </a:lvl7pPr>
      <a:lvl8pPr marL="1371600" algn="ctr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E5FFFF"/>
        </a:buClr>
        <a:buSzPct val="100000"/>
        <a:buFont typeface="Tahoma" pitchFamily="32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cs typeface="Arial Unicode MS" charset="0"/>
        </a:defRPr>
      </a:lvl8pPr>
      <a:lvl9pPr marL="1828800" algn="ctr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E5FFFF"/>
        </a:buClr>
        <a:buSzPct val="100000"/>
        <a:buFont typeface="Tahoma" pitchFamily="32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cs typeface="Arial Unicode MS" charset="0"/>
        </a:defRPr>
      </a:lvl9pPr>
    </p:titleStyle>
    <p:bodyStyle>
      <a:lvl1pPr marL="341313" indent="-341313" algn="l" defTabSz="449263" rtl="0" eaLnBrk="0" fontAlgn="base" hangingPunct="0">
        <a:lnSpc>
          <a:spcPct val="101000"/>
        </a:lnSpc>
        <a:spcBef>
          <a:spcPts val="800"/>
        </a:spcBef>
        <a:spcAft>
          <a:spcPct val="0"/>
        </a:spcAft>
        <a:buClr>
          <a:srgbClr val="00CCFF"/>
        </a:buClr>
        <a:buSzPct val="65000"/>
        <a:buFont typeface="Wingdings" charset="2"/>
        <a:buChar char=""/>
        <a:defRPr sz="3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lnSpc>
          <a:spcPct val="101000"/>
        </a:lnSpc>
        <a:spcBef>
          <a:spcPts val="700"/>
        </a:spcBef>
        <a:spcAft>
          <a:spcPct val="0"/>
        </a:spcAft>
        <a:buClr>
          <a:srgbClr val="FFCC00"/>
        </a:buClr>
        <a:buSzPct val="65000"/>
        <a:buFont typeface="Wingdings" charset="2"/>
        <a:buChar char=""/>
        <a:defRPr sz="28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101000"/>
        </a:lnSpc>
        <a:spcBef>
          <a:spcPts val="600"/>
        </a:spcBef>
        <a:spcAft>
          <a:spcPct val="0"/>
        </a:spcAft>
        <a:buClr>
          <a:srgbClr val="00CCFF"/>
        </a:buClr>
        <a:buSzPct val="65000"/>
        <a:buFont typeface="Wingdings" charset="2"/>
        <a:buChar char=""/>
        <a:defRPr sz="2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101000"/>
        </a:lnSpc>
        <a:spcBef>
          <a:spcPts val="500"/>
        </a:spcBef>
        <a:spcAft>
          <a:spcPct val="0"/>
        </a:spcAft>
        <a:buClr>
          <a:srgbClr val="FFCC00"/>
        </a:buClr>
        <a:buSzPct val="65000"/>
        <a:buFont typeface="Wingdings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101000"/>
        </a:lnSpc>
        <a:spcBef>
          <a:spcPts val="500"/>
        </a:spcBef>
        <a:spcAft>
          <a:spcPct val="0"/>
        </a:spcAft>
        <a:buClr>
          <a:srgbClr val="FFCC00"/>
        </a:buClr>
        <a:buSzPct val="65000"/>
        <a:buFont typeface="Wingdings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defTabSz="449263" rtl="0" fontAlgn="base">
        <a:lnSpc>
          <a:spcPct val="101000"/>
        </a:lnSpc>
        <a:spcBef>
          <a:spcPts val="500"/>
        </a:spcBef>
        <a:spcAft>
          <a:spcPct val="0"/>
        </a:spcAft>
        <a:buClr>
          <a:srgbClr val="FFCC00"/>
        </a:buClr>
        <a:buSzPct val="65000"/>
        <a:buFont typeface="Wingdings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defTabSz="449263" rtl="0" fontAlgn="base">
        <a:lnSpc>
          <a:spcPct val="101000"/>
        </a:lnSpc>
        <a:spcBef>
          <a:spcPts val="500"/>
        </a:spcBef>
        <a:spcAft>
          <a:spcPct val="0"/>
        </a:spcAft>
        <a:buClr>
          <a:srgbClr val="FFCC00"/>
        </a:buClr>
        <a:buSzPct val="65000"/>
        <a:buFont typeface="Wingdings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defTabSz="449263" rtl="0" fontAlgn="base">
        <a:lnSpc>
          <a:spcPct val="101000"/>
        </a:lnSpc>
        <a:spcBef>
          <a:spcPts val="500"/>
        </a:spcBef>
        <a:spcAft>
          <a:spcPct val="0"/>
        </a:spcAft>
        <a:buClr>
          <a:srgbClr val="FFCC00"/>
        </a:buClr>
        <a:buSzPct val="65000"/>
        <a:buFont typeface="Wingdings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defTabSz="449263" rtl="0" fontAlgn="base">
        <a:lnSpc>
          <a:spcPct val="101000"/>
        </a:lnSpc>
        <a:spcBef>
          <a:spcPts val="500"/>
        </a:spcBef>
        <a:spcAft>
          <a:spcPct val="0"/>
        </a:spcAft>
        <a:buClr>
          <a:srgbClr val="FFCC00"/>
        </a:buClr>
        <a:buSzPct val="65000"/>
        <a:buFont typeface="Wingdings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C0F4EB9-B144-4124-880F-FC3CA2E95E0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7" y="1628800"/>
            <a:ext cx="7772400" cy="17801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7" y="3645024"/>
            <a:ext cx="7776865" cy="13681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Влияние дыхательных гимнастик на органы человека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6" y="1772816"/>
            <a:ext cx="7776865" cy="151216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«Дыхание –это жизнь»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4569531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дыхательной гимнастики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Утренняя гимнастика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Физкультурные занятия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Подвижные игры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Беседы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Физкультминутки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При активном отдыхе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Самомассаже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Пальчиковой гимнастики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Звуковых </a:t>
            </a:r>
            <a:r>
              <a:rPr lang="ru-RU" dirty="0"/>
              <a:t>д</a:t>
            </a:r>
            <a:r>
              <a:rPr lang="ru-RU" dirty="0" smtClean="0"/>
              <a:t>ыхательных упражнений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Занятиях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Точечном массаже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Гимнастике пробуждения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0372932"/>
      </p:ext>
    </p:extLst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использования дыхательной гимнастики.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Необходимая мотивация для выполнения дыхательной гимнастики. У дошкольников отсутствует мотивация сохранения и укрепления собственного здоровья, поэтому необходима вводная беседа о важности этих упражнений.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8809399"/>
      </p:ext>
    </p:extLst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Нетрадиционное оборудование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Для профилактики сохранения и укрепления здоровья детей в детском саду используется различное оборудование: трубочки из под соков, ватные шарики, </a:t>
            </a:r>
            <a:r>
              <a:rPr lang="ru-RU" dirty="0" err="1" smtClean="0"/>
              <a:t>полосочки</a:t>
            </a:r>
            <a:r>
              <a:rPr lang="ru-RU" dirty="0"/>
              <a:t>,</a:t>
            </a:r>
            <a:r>
              <a:rPr lang="ru-RU" dirty="0" smtClean="0"/>
              <a:t> ленточки, перышки.</a:t>
            </a:r>
            <a:endParaRPr lang="ru-RU" dirty="0"/>
          </a:p>
        </p:txBody>
      </p:sp>
      <p:pic>
        <p:nvPicPr>
          <p:cNvPr id="10243" name="Picture 3" descr="C:\Users\admin\Desktop\DSCN24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396044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556463"/>
      </p:ext>
    </p:extLst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 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«болезни едва могут происходить из другого источника, кроме воздуха, когда он в большем или в меньшем количестве, или более сгущенный, или пропитанный болезнетворными миазмами, входит в тело…»</a:t>
            </a:r>
          </a:p>
          <a:p>
            <a:pPr marL="0" indent="0">
              <a:buNone/>
            </a:pPr>
            <a:r>
              <a:rPr lang="ru-RU" dirty="0" smtClean="0"/>
              <a:t>(</a:t>
            </a:r>
            <a:r>
              <a:rPr lang="ru-RU" dirty="0"/>
              <a:t>Г</a:t>
            </a:r>
            <a:r>
              <a:rPr lang="ru-RU" dirty="0" smtClean="0"/>
              <a:t>иппократ 460-377 годы до н.э.)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327" y="2679700"/>
            <a:ext cx="3578595" cy="344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728628"/>
      </p:ext>
    </p:extLst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Здоровому- все здорово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Проблемы здоровья стали особенно актуальными в связи с устойчивой тенденцией ухудшения здоровья детей.</a:t>
            </a:r>
            <a:endParaRPr lang="ru-RU" dirty="0"/>
          </a:p>
        </p:txBody>
      </p:sp>
      <p:pic>
        <p:nvPicPr>
          <p:cNvPr id="3074" name="Picture 2" descr="C:\Users\admin\Desktop\Новая папка\DSCN237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399695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656169"/>
      </p:ext>
    </p:extLst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Дыхание –это жизнь!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Современная медицина считает, что выработка правильного дыхания-залог хорошего здоровья. Поэтому важно уделять большое внимание выработке правильного дыхания.</a:t>
            </a:r>
            <a:endParaRPr lang="ru-RU" dirty="0"/>
          </a:p>
        </p:txBody>
      </p:sp>
      <p:pic>
        <p:nvPicPr>
          <p:cNvPr id="4098" name="Picture 2" descr="C:\Users\admin\Desktop\Новая папка\DSCN238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404" y="2420888"/>
            <a:ext cx="410445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522994"/>
      </p:ext>
    </p:extLst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Данные НИИ гигиены и охраны здоровья детей и подростков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Зрелыми рождается не более 14 % детей,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Здоровых дошкольников составляет 10 %.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Среди контингента детей, поступающих в школу, более 20% имеют дефицит массы тела,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50% детей-хронически больные.</a:t>
            </a:r>
            <a:endParaRPr lang="ru-RU" dirty="0"/>
          </a:p>
        </p:txBody>
      </p:sp>
      <p:pic>
        <p:nvPicPr>
          <p:cNvPr id="5123" name="Picture 3" descr="C:\Users\admin\Desktop\Новая папка\DSCN239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19572" y="2384884"/>
            <a:ext cx="374441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786548"/>
      </p:ext>
    </p:extLst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Сущность процесса дыхания.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Дыхательный акт-это ритмическое движение грудной клетки и легких.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Дыхание является главнейшим источником жизни. Человек может прожить без пищи и воды несколько дней, но без воздуха самое большое- несколько минут. При недостаточном поступлении воздуха сердце и иммунная система начинает работать активнее, предотвращая тем самым проникновение инфекции и недостаток кислорода.</a:t>
            </a:r>
            <a:endParaRPr lang="ru-RU" dirty="0"/>
          </a:p>
        </p:txBody>
      </p:sp>
      <p:pic>
        <p:nvPicPr>
          <p:cNvPr id="1026" name="Picture 2" descr="C:\Users\admin\Desktop\Изображение 02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1" y="2564904"/>
            <a:ext cx="390190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326985"/>
      </p:ext>
    </p:extLst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дыхания.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Нижнее, или «брюшное», «диафрагмальное»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Среднее, или «ребристое»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Верхнее, или «</a:t>
            </a:r>
            <a:r>
              <a:rPr lang="ru-RU" dirty="0" err="1" smtClean="0"/>
              <a:t>ключистое</a:t>
            </a:r>
            <a:r>
              <a:rPr lang="ru-RU" dirty="0" smtClean="0"/>
              <a:t>»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Смешанное, или «полное дыхание йогов»</a:t>
            </a:r>
            <a:endParaRPr lang="ru-RU" dirty="0"/>
          </a:p>
        </p:txBody>
      </p:sp>
      <p:pic>
        <p:nvPicPr>
          <p:cNvPr id="2051" name="Picture 3" descr="C:\Users\admin\Desktop\Новая папка\DSCN237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792" y="2132856"/>
            <a:ext cx="396044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248293"/>
      </p:ext>
    </p:extLst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Сущность дыхательной гимнастики.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Дыхательная гимнастика-это комплекс специализированных дыхательных упражнений, направленных на укрепление физического здоровья ребенка.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Она служит для развития у ребенка органов дыхания, постановки различных видов дыхания, а также профилактики заболеваний верхних дыхательных путей. Дыхательной гимнастикой можно начинать заниматься  с детьми, достигшим возраста 4-5 лет. </a:t>
            </a:r>
            <a:endParaRPr lang="ru-RU" dirty="0"/>
          </a:p>
        </p:txBody>
      </p:sp>
      <p:pic>
        <p:nvPicPr>
          <p:cNvPr id="6146" name="Picture 2" descr="C:\Users\admin\Desktop\Новая папка\DSCN239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4097266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382124"/>
      </p:ext>
    </p:extLst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76064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Положительные воздействия дыхательной гимнастики на организм человека.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Влияет на обменные процессы,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Способствует восстановлению нарушенных в ходе болезни нервных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Улучшает дренажную функцию бронхов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Восстанавливает нарушенное носовое дыхание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Способствует рассасыванию воспалительных образований, расправлению воспалительных образований.</a:t>
            </a:r>
          </a:p>
          <a:p>
            <a:pPr>
              <a:buFont typeface="Wingdings" pitchFamily="2" charset="2"/>
              <a:buChar char="§"/>
            </a:pP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864" y="2679700"/>
            <a:ext cx="3295522" cy="344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678790"/>
      </p:ext>
    </p:extLst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Положительные воздействия дыхательной гимнастики на организм человека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Восстановлению нормального </a:t>
            </a:r>
            <a:r>
              <a:rPr lang="ru-RU" dirty="0" err="1" smtClean="0"/>
              <a:t>крово</a:t>
            </a:r>
            <a:r>
              <a:rPr lang="ru-RU" dirty="0" smtClean="0"/>
              <a:t>- и </a:t>
            </a:r>
            <a:r>
              <a:rPr lang="ru-RU" dirty="0" err="1" smtClean="0"/>
              <a:t>лимфоснабжения</a:t>
            </a: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Налаживает нарушенные функции сердечнососудистой системы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Исправляет развивающиеся а процессе заболевания различные деформации грудной клетки и позвоночника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Повышает общую сопротивляемость организма.</a:t>
            </a:r>
            <a:endParaRPr lang="ru-RU" dirty="0"/>
          </a:p>
        </p:txBody>
      </p:sp>
      <p:pic>
        <p:nvPicPr>
          <p:cNvPr id="8194" name="Picture 2" descr="C:\Users\admin\Desktop\Новая папка\DSCN237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173" y="2204864"/>
            <a:ext cx="3960440" cy="408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538825"/>
      </p:ext>
    </p:extLst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ahoma"/>
        <a:ea typeface=""/>
        <a:cs typeface="Arial Unicode MS"/>
      </a:majorFont>
      <a:minorFont>
        <a:latin typeface="Tahoma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439</Words>
  <Application>Microsoft Office PowerPoint</Application>
  <PresentationFormat>Экран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1_Тема Office</vt:lpstr>
      <vt:lpstr>Волна</vt:lpstr>
      <vt:lpstr>Презентация PowerPoint</vt:lpstr>
      <vt:lpstr>Здоровому- все здорово</vt:lpstr>
      <vt:lpstr>Дыхание –это жизнь!</vt:lpstr>
      <vt:lpstr>Данные НИИ гигиены и охраны здоровья детей и подростков</vt:lpstr>
      <vt:lpstr>Сущность процесса дыхания.</vt:lpstr>
      <vt:lpstr>Типы дыхания.</vt:lpstr>
      <vt:lpstr>Сущность дыхательной гимнастики.</vt:lpstr>
      <vt:lpstr>Положительные воздействия дыхательной гимнастики на организм человека.</vt:lpstr>
      <vt:lpstr>Положительные воздействия дыхательной гимнастики на организм человека</vt:lpstr>
      <vt:lpstr>Использование дыхательной гимнастики</vt:lpstr>
      <vt:lpstr>Особенности использования дыхательной гимнастики.</vt:lpstr>
      <vt:lpstr>Нетрадиционное оборудование</vt:lpstr>
      <vt:lpstr>Заключение 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р</cp:lastModifiedBy>
  <cp:revision>19</cp:revision>
  <dcterms:modified xsi:type="dcterms:W3CDTF">2014-09-08T10:35:05Z</dcterms:modified>
</cp:coreProperties>
</file>