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8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1C4AC-B153-45F4-A8A0-3F67B5FA5221}" type="datetimeFigureOut">
              <a:rPr lang="ru-RU" smtClean="0"/>
              <a:t>08.02.2014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22E6E-2799-41EB-AD24-C130CEDA5B19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1C4AC-B153-45F4-A8A0-3F67B5FA5221}" type="datetimeFigureOut">
              <a:rPr lang="ru-RU" smtClean="0"/>
              <a:t>08.02.2014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22E6E-2799-41EB-AD24-C130CEDA5B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1C4AC-B153-45F4-A8A0-3F67B5FA5221}" type="datetimeFigureOut">
              <a:rPr lang="ru-RU" smtClean="0"/>
              <a:t>08.02.2014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22E6E-2799-41EB-AD24-C130CEDA5B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1C4AC-B153-45F4-A8A0-3F67B5FA5221}" type="datetimeFigureOut">
              <a:rPr lang="ru-RU" smtClean="0"/>
              <a:t>08.02.2014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22E6E-2799-41EB-AD24-C130CEDA5B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1C4AC-B153-45F4-A8A0-3F67B5FA5221}" type="datetimeFigureOut">
              <a:rPr lang="ru-RU" smtClean="0"/>
              <a:t>08.02.2014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22E6E-2799-41EB-AD24-C130CEDA5B19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1C4AC-B153-45F4-A8A0-3F67B5FA5221}" type="datetimeFigureOut">
              <a:rPr lang="ru-RU" smtClean="0"/>
              <a:t>08.02.2014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22E6E-2799-41EB-AD24-C130CEDA5B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1C4AC-B153-45F4-A8A0-3F67B5FA5221}" type="datetimeFigureOut">
              <a:rPr lang="ru-RU" smtClean="0"/>
              <a:t>08.02.2014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22E6E-2799-41EB-AD24-C130CEDA5B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1C4AC-B153-45F4-A8A0-3F67B5FA5221}" type="datetimeFigureOut">
              <a:rPr lang="ru-RU" smtClean="0"/>
              <a:t>08.02.2014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22E6E-2799-41EB-AD24-C130CEDA5B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1C4AC-B153-45F4-A8A0-3F67B5FA5221}" type="datetimeFigureOut">
              <a:rPr lang="ru-RU" smtClean="0"/>
              <a:t>08.02.2014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22E6E-2799-41EB-AD24-C130CEDA5B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1C4AC-B153-45F4-A8A0-3F67B5FA5221}" type="datetimeFigureOut">
              <a:rPr lang="ru-RU" smtClean="0"/>
              <a:t>08.02.2014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22E6E-2799-41EB-AD24-C130CEDA5B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1C4AC-B153-45F4-A8A0-3F67B5FA5221}" type="datetimeFigureOut">
              <a:rPr lang="ru-RU" smtClean="0"/>
              <a:t>08.02.2014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2B22E6E-2799-41EB-AD24-C130CEDA5B19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9A1C4AC-B153-45F4-A8A0-3F67B5FA5221}" type="datetimeFigureOut">
              <a:rPr lang="ru-RU" smtClean="0"/>
              <a:t>08.02.2014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2B22E6E-2799-41EB-AD24-C130CEDA5B19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2160" y="476672"/>
            <a:ext cx="7851648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ru-RU" i="1" dirty="0" smtClean="0">
                <a:solidFill>
                  <a:schemeClr val="accent1"/>
                </a:solidFill>
              </a:rPr>
              <a:t>Где искать истоки сказочной фантастики?</a:t>
            </a:r>
            <a:endParaRPr lang="ru-RU" i="1" dirty="0">
              <a:solidFill>
                <a:schemeClr val="accent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55976" y="5085184"/>
            <a:ext cx="4536176" cy="1552136"/>
          </a:xfrm>
        </p:spPr>
        <p:txBody>
          <a:bodyPr/>
          <a:lstStyle/>
          <a:p>
            <a:r>
              <a:rPr lang="ru-RU" dirty="0" smtClean="0"/>
              <a:t>Уткина Елена Борисовна</a:t>
            </a:r>
          </a:p>
          <a:p>
            <a:r>
              <a:rPr lang="ru-RU" dirty="0" smtClean="0"/>
              <a:t>Учитель МБОУ СОШ № 37 </a:t>
            </a:r>
            <a:r>
              <a:rPr lang="ru-RU" smtClean="0"/>
              <a:t>Нижний Новгород</a:t>
            </a:r>
            <a:r>
              <a:rPr lang="ru-RU" smtClean="0"/>
              <a:t>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115616" y="3717032"/>
            <a:ext cx="59766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solidFill>
                  <a:schemeClr val="accent4"/>
                </a:solidFill>
                <a:latin typeface="+mj-lt"/>
              </a:rPr>
              <a:t>Славянские мифы</a:t>
            </a:r>
            <a:endParaRPr lang="ru-RU" sz="4000" b="1" i="1" dirty="0">
              <a:solidFill>
                <a:schemeClr val="accent4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209219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31541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4000" b="1" i="1" u="sng" dirty="0" smtClean="0">
                <a:solidFill>
                  <a:schemeClr val="accent1">
                    <a:lumMod val="50000"/>
                  </a:schemeClr>
                </a:solidFill>
              </a:rPr>
              <a:t>Кощей и Баба Яга</a:t>
            </a:r>
            <a:endParaRPr lang="ru-RU" sz="4000" b="1" i="1" u="sng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-21169" y="908720"/>
            <a:ext cx="4712390" cy="53285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400" dirty="0"/>
              <a:t> </a:t>
            </a:r>
            <a:r>
              <a:rPr lang="ru-RU" sz="18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Имя </a:t>
            </a:r>
            <a:r>
              <a:rPr lang="ru-RU" sz="3600" i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Кощей 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произошло </a:t>
            </a:r>
            <a:r>
              <a:rPr lang="ru-RU" sz="18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от названия священных книг древних славян “</a:t>
            </a:r>
            <a:r>
              <a:rPr lang="ru-RU" sz="1800" dirty="0" err="1">
                <a:solidFill>
                  <a:schemeClr val="accent2">
                    <a:lumMod val="50000"/>
                  </a:schemeClr>
                </a:solidFill>
                <a:latin typeface="+mj-lt"/>
              </a:rPr>
              <a:t>кощун</a:t>
            </a:r>
            <a:r>
              <a:rPr lang="ru-RU" sz="18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”. Это были деревянные перевязанные таблички с написанными на них уникальными знаниями. Хранителя этого бессмертного наследства и называли “кощеем”. Его книги передавались из поколения в поколение, но вряд ли он был действительно бессмертным, как в сказке. </a:t>
            </a:r>
            <a:br>
              <a:rPr lang="ru-RU" sz="1800" dirty="0">
                <a:solidFill>
                  <a:schemeClr val="accent2">
                    <a:lumMod val="50000"/>
                  </a:schemeClr>
                </a:solidFill>
                <a:latin typeface="+mj-lt"/>
              </a:rPr>
            </a:br>
            <a:r>
              <a:rPr lang="ru-RU" sz="18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     А в страшного злодея, колдуна, бессердечного, жестокого, но могущественного, Кощей превратился сравнительно недавно — во время введения православия, когда всех положительных персонажей славянского пантеона превратили в отрицательных. </a:t>
            </a:r>
            <a:br>
              <a:rPr lang="ru-RU" sz="1800" dirty="0">
                <a:solidFill>
                  <a:schemeClr val="accent2">
                    <a:lumMod val="50000"/>
                  </a:schemeClr>
                </a:solidFill>
                <a:latin typeface="+mj-lt"/>
              </a:rPr>
            </a:br>
            <a:r>
              <a:rPr lang="ru-RU" sz="18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     Тогда же возникло и слово “кощунство”, то есть следование древним языческим (народным), нехристианским обычаям. 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 </a:t>
            </a:r>
            <a:r>
              <a:rPr lang="ru-RU" sz="18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 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/>
            </a:r>
            <a:b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</a:br>
            <a:endParaRPr lang="ru-RU" sz="1800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  <a:p>
            <a:pPr marL="0" indent="0">
              <a:buNone/>
            </a:pPr>
            <a:endParaRPr lang="ru-RU" sz="1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4048" y="4653136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8186" y="3035749"/>
            <a:ext cx="4545814" cy="3785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3702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913" y="0"/>
            <a:ext cx="4929127" cy="45091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600" i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Баба - Яга— Костяная  Нога</a:t>
            </a:r>
          </a:p>
          <a:p>
            <a:pPr marL="0" indent="0">
              <a:lnSpc>
                <a:spcPts val="2000"/>
              </a:lnSpc>
              <a:spcBef>
                <a:spcPts val="0"/>
              </a:spcBef>
              <a:buNone/>
            </a:pP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В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славянской мифологии лесная старуха-волшебница, ведьма, ведунья, заправляющая вихрями и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вьюгами.</a:t>
            </a:r>
          </a:p>
          <a:p>
            <a:pPr marL="0" indent="0">
              <a:lnSpc>
                <a:spcPts val="2000"/>
              </a:lnSpc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Баба-яга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— изначально прародительница, очень древнее положительное божество славянского пантеона, хранительница (если надо — воинственная) рода и традиций, детей и околодомашнего (часто лесного пространства). </a:t>
            </a:r>
            <a:br>
              <a:rPr lang="ru-RU" sz="2000" dirty="0">
                <a:solidFill>
                  <a:schemeClr val="accent6">
                    <a:lumMod val="50000"/>
                  </a:schemeClr>
                </a:solidFill>
                <a:latin typeface="+mj-lt"/>
              </a:rPr>
            </a:br>
            <a:endParaRPr lang="ru-RU" sz="20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5" name="Объект 4" descr="http://supercook.ru/slav/images-slav/srm-07-b-01.jpg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0"/>
            <a:ext cx="2915816" cy="347245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4832564" y="3508989"/>
            <a:ext cx="4355976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+mj-lt"/>
              </a:rPr>
              <a:t>У нас 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Баба-Яга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+mj-lt"/>
              </a:rPr>
              <a:t>непопулярная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личность.     Но до конца очернить ее в сказках так и не смогли. Не куда-нибудь, а именно к ней приходили в трудную минуту все Иваны-царевичи и Иваны-дураки. А она их кормила-поила, баньку им топила и спать на печь укладывала, чтобы поутру указать нужный путь, помогала распутать самые сложные их проблемы, давала волшебный клубок, что сам приводит к нужной цели. </a:t>
            </a:r>
            <a:br>
              <a:rPr lang="ru-RU" dirty="0">
                <a:solidFill>
                  <a:schemeClr val="accent4">
                    <a:lumMod val="50000"/>
                  </a:schemeClr>
                </a:solidFill>
                <a:latin typeface="+mj-lt"/>
              </a:rPr>
            </a:br>
            <a:endParaRPr lang="ru-RU" sz="1600" dirty="0">
              <a:solidFill>
                <a:schemeClr val="accent4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90" y="3593275"/>
            <a:ext cx="2558694" cy="3245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7557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Наши выводы</a:t>
            </a:r>
            <a:endParaRPr lang="ru-RU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Из приведенных примеров мы видим, что истоки сказочной фантастики следует искать в древних славянских мифах. Эта работа очень интересная, познавательная. Мы будем продолжат исследовать мифы, находить соответствия между мифом и сказкой. Вас мы приглашаем отправиться в исследовательский поиск вместе с нами. </a:t>
            </a:r>
          </a:p>
          <a:p>
            <a:r>
              <a:rPr lang="ru-RU" sz="3200" i="1" dirty="0" smtClean="0">
                <a:solidFill>
                  <a:schemeClr val="accent1">
                    <a:lumMod val="50000"/>
                  </a:schemeClr>
                </a:solidFill>
              </a:rPr>
              <a:t>Спасибо за внимание!</a:t>
            </a:r>
            <a:endParaRPr lang="ru-RU" sz="3200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644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pPr algn="ctr"/>
            <a:r>
              <a:rPr lang="ru-RU" i="1" dirty="0" smtClean="0">
                <a:solidFill>
                  <a:schemeClr val="accent3"/>
                </a:solidFill>
              </a:rPr>
              <a:t>Мировое дерево</a:t>
            </a:r>
            <a:endParaRPr lang="ru-RU" i="1" dirty="0">
              <a:solidFill>
                <a:schemeClr val="accent3"/>
              </a:solidFill>
            </a:endParaRPr>
          </a:p>
        </p:txBody>
      </p:sp>
      <p:pic>
        <p:nvPicPr>
          <p:cNvPr id="1026" name="Picture 2" descr="J:\рисунки\мировое дерво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5024" y="1556792"/>
            <a:ext cx="3362289" cy="4797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3347864" y="1268760"/>
            <a:ext cx="5184576" cy="5400600"/>
          </a:xfrm>
        </p:spPr>
        <p:txBody>
          <a:bodyPr>
            <a:normAutofit lnSpcReduction="10000"/>
          </a:bodyPr>
          <a:lstStyle/>
          <a:p>
            <a:endParaRPr lang="ru-RU" sz="1800" dirty="0" smtClean="0"/>
          </a:p>
          <a:p>
            <a:pPr marL="0" indent="0">
              <a:buNone/>
            </a:pP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Славяне 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верили, что в центре мира растёт огромное дерево, которое соединяет мир богов и людей, землю и небо. Самые длинные ветки этого дерева достигают небесного свода, а корни уходят в царство мёртвых. Мировое древо это находилось в океане на острове Буяне, до которого не дойти, не добраться. На священном дереве обитают боги, а под землёй в его корнях живут разные представители тёмных 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сил. Образ 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этого дерева сохранился в загадках, 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заговорах, сказках.</a:t>
            </a:r>
            <a:endParaRPr lang="ru-RU" sz="24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  <a:p>
            <a:endParaRPr lang="ru-RU" sz="1600" dirty="0" smtClean="0"/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9558335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980728"/>
          </a:xfrm>
        </p:spPr>
        <p:txBody>
          <a:bodyPr/>
          <a:lstStyle/>
          <a:p>
            <a:pPr algn="ctr"/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</a:rPr>
              <a:t>Тотемные деревья </a:t>
            </a:r>
            <a:endParaRPr lang="ru-RU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" y="1602378"/>
            <a:ext cx="3528392" cy="2520280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606940" y="1018326"/>
            <a:ext cx="5295884" cy="28083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dirty="0" smtClean="0"/>
              <a:t>  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941703" y="1075742"/>
            <a:ext cx="520229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Славяне среди других деревьев особо выделяли и почитали дуб. Возможно, поначалу вообще все деревья они называли словом «дуб». Не случайно происходящие от него слова «дубина», «дубинушка» относятся не только к дубовой палице.</a:t>
            </a:r>
            <a:br>
              <a:rPr lang="ru-RU" sz="2000" dirty="0">
                <a:solidFill>
                  <a:schemeClr val="accent3">
                    <a:lumMod val="50000"/>
                  </a:schemeClr>
                </a:solidFill>
                <a:latin typeface="+mj-lt"/>
              </a:rPr>
            </a:b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Дуб почитался как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божество.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Предание о мировом древе, которое обнимает корнями землю, а ветвями держит небесный свод, славяне по преимуществу относят к дубу.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4245841"/>
            <a:ext cx="3479420" cy="260956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30172" y="4581128"/>
            <a:ext cx="41044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Поэтому неслучайно в сказках именно на дубе в сундуке висит Кощеева смерть, по нему  ходит ученый кот и под ним, благодаря живой воде, оживают сказочные герои.</a:t>
            </a:r>
            <a:endParaRPr lang="ru-RU" sz="20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5504" y="894492"/>
            <a:ext cx="21654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u="sng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Дуб </a:t>
            </a:r>
            <a:endParaRPr lang="ru-RU" sz="4000" b="1" i="1" u="sng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006072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936104"/>
          </a:xfrm>
        </p:spPr>
        <p:txBody>
          <a:bodyPr>
            <a:normAutofit/>
          </a:bodyPr>
          <a:lstStyle/>
          <a:p>
            <a:r>
              <a:rPr lang="ru-RU" sz="4000" b="1" i="1" u="sng" dirty="0" smtClean="0">
                <a:solidFill>
                  <a:schemeClr val="accent1">
                    <a:lumMod val="50000"/>
                  </a:schemeClr>
                </a:solidFill>
              </a:rPr>
              <a:t>Берёза </a:t>
            </a:r>
            <a:endParaRPr lang="ru-RU" sz="4000" b="1" i="1" u="sng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3068960"/>
            <a:ext cx="2509873" cy="3434563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016" y="548680"/>
            <a:ext cx="3601636" cy="2636912"/>
          </a:xfrm>
        </p:spPr>
      </p:pic>
      <p:sp>
        <p:nvSpPr>
          <p:cNvPr id="7" name="TextBox 6"/>
          <p:cNvSpPr txBox="1"/>
          <p:nvPr/>
        </p:nvSpPr>
        <p:spPr>
          <a:xfrm>
            <a:off x="0" y="3356992"/>
            <a:ext cx="518457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Издревле стройная белоствольная березка стала символом России. И хотя березы растут во всем мире, нигде их не любят и не чтут так, как у нас на родине.</a:t>
            </a:r>
            <a:br>
              <a:rPr lang="ru-RU" dirty="0">
                <a:solidFill>
                  <a:schemeClr val="accent5">
                    <a:lumMod val="50000"/>
                  </a:schemeClr>
                </a:solidFill>
                <a:latin typeface="+mj-lt"/>
              </a:rPr>
            </a:b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Так было во все века. Ведь береза в славянской мифологии также считалась священным деревом. Порой не только дуб, но и березу почитали наши предки как мировое древо. Это представление осталось в древнем заговоре: «На море-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  <a:latin typeface="+mj-lt"/>
              </a:rPr>
              <a:t>океяне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, на острове Буяне стоит белая береза вниз ветвями, вверх кореньями»...</a:t>
            </a:r>
            <a:br>
              <a:rPr lang="ru-RU" dirty="0">
                <a:solidFill>
                  <a:schemeClr val="accent5">
                    <a:lumMod val="50000"/>
                  </a:schemeClr>
                </a:solidFill>
                <a:latin typeface="+mj-lt"/>
              </a:rPr>
            </a:b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  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/>
            </a:r>
            <a:br>
              <a:rPr lang="ru-RU" dirty="0">
                <a:solidFill>
                  <a:schemeClr val="accent5">
                    <a:lumMod val="50000"/>
                  </a:schemeClr>
                </a:solidFill>
                <a:latin typeface="+mj-lt"/>
              </a:rPr>
            </a:br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796136" y="764704"/>
            <a:ext cx="334786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Хотя считалось, что зналась береза и с нечистой силой, оттого она и называлась деревом духов, русалочьим деревом. Уж больно любили на ее ветвях, клонившихся к воде, качаться водяные девы.</a:t>
            </a:r>
            <a:br>
              <a:rPr lang="ru-RU" dirty="0">
                <a:solidFill>
                  <a:schemeClr val="accent2">
                    <a:lumMod val="50000"/>
                  </a:schemeClr>
                </a:solidFill>
                <a:latin typeface="+mj-lt"/>
              </a:rPr>
            </a:b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   </a:t>
            </a:r>
            <a:endParaRPr lang="ru-RU" dirty="0" smtClean="0">
              <a:solidFill>
                <a:schemeClr val="accent2">
                  <a:lumMod val="50000"/>
                </a:schemeClr>
              </a:solidFill>
              <a:latin typeface="+mj-lt"/>
            </a:endParaRP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73978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43408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i="1" u="sng" dirty="0" smtClean="0">
                <a:solidFill>
                  <a:schemeClr val="accent1">
                    <a:lumMod val="50000"/>
                  </a:schemeClr>
                </a:solidFill>
              </a:rPr>
              <a:t>Яблоня </a:t>
            </a:r>
            <a:endParaRPr lang="ru-RU" sz="4000" b="1" i="1" u="sng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08720"/>
            <a:ext cx="2601632" cy="3735677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428" y="4005064"/>
            <a:ext cx="3959571" cy="243565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07940" y="764704"/>
            <a:ext cx="511256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Много внимания в сказаниях и преданиях уделено и яблоне. Поразительное по своей красоте дерево, на котором цветы сменяются желтыми и красными плодами, не могло не поразить народное воображение. УЖ не это ли самое дерево растет посреди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+mj-lt"/>
              </a:rPr>
              <a:t>рая? 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/>
            </a:r>
            <a:br>
              <a:rPr lang="ru-RU" dirty="0">
                <a:solidFill>
                  <a:schemeClr val="accent4">
                    <a:lumMod val="50000"/>
                  </a:schemeClr>
                </a:solidFill>
                <a:latin typeface="+mj-lt"/>
              </a:rPr>
            </a:b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+mj-lt"/>
              </a:rPr>
              <a:t> В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райских садах и рощах, на тенистых деревьях весенних туч зреют золотые плоды (яблоки), дающие вечную молодость, здравие и красоту. </a:t>
            </a:r>
            <a:br>
              <a:rPr lang="ru-RU" dirty="0">
                <a:solidFill>
                  <a:schemeClr val="accent4">
                    <a:lumMod val="50000"/>
                  </a:schemeClr>
                </a:solidFill>
                <a:latin typeface="+mj-lt"/>
              </a:rPr>
            </a:br>
            <a:endParaRPr lang="ru-RU" dirty="0">
              <a:solidFill>
                <a:schemeClr val="accent4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13320" y="4570931"/>
            <a:ext cx="535719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По своим чудесным свойствам плоды эти совершенно тождественны с бессмертным напитком - живою водою. Русское предание дает им название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  <a:latin typeface="+mj-lt"/>
              </a:rPr>
              <a:t>молодильных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, или моложавых: стоит только вкусить от этих плодов, как тотчас же сделаешься и молодым, и здоровым, несмотря на преклонные лета.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  слепым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старцем. </a:t>
            </a:r>
            <a:br>
              <a:rPr lang="ru-RU" dirty="0">
                <a:solidFill>
                  <a:schemeClr val="accent5">
                    <a:lumMod val="50000"/>
                  </a:schemeClr>
                </a:solidFill>
                <a:latin typeface="+mj-lt"/>
              </a:rPr>
            </a:b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/>
            </a:r>
            <a:br>
              <a:rPr lang="ru-RU" dirty="0">
                <a:solidFill>
                  <a:schemeClr val="accent5">
                    <a:lumMod val="50000"/>
                  </a:schemeClr>
                </a:solidFill>
                <a:latin typeface="+mj-lt"/>
              </a:rPr>
            </a:br>
            <a:endParaRPr lang="ru-RU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688047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171400"/>
            <a:ext cx="8208912" cy="909868"/>
          </a:xfrm>
        </p:spPr>
        <p:txBody>
          <a:bodyPr/>
          <a:lstStyle/>
          <a:p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  <a:t>Тотемные животные</a:t>
            </a:r>
            <a:endParaRPr lang="ru-RU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146" y="980728"/>
            <a:ext cx="2410758" cy="3097095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580112" y="4916218"/>
            <a:ext cx="2746648" cy="19417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 smtClean="0">
                <a:solidFill>
                  <a:srgbClr val="002060"/>
                </a:solidFill>
              </a:rPr>
              <a:t> .   </a:t>
            </a:r>
            <a:endParaRPr lang="ru-RU" sz="1800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124744"/>
            <a:ext cx="2664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u="sng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Волк </a:t>
            </a:r>
            <a:endParaRPr lang="ru-RU" sz="4000" b="1" i="1" u="sng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6028" y="4221088"/>
            <a:ext cx="2196752" cy="263479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707904" y="738468"/>
            <a:ext cx="543609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Это сильное и опасное животное вызывало у славян противоречивые чувства. С одной стороны волк - тотемный предок многих славянских племен и память об этом крепка до сих пор. Волк по сей день внушает страх и уважение. Хотя и не смел он, в одиночку на охоту не выходит, предпочитает слабую или больную дичь. Но без нужды не убивает, в сытое лето практически не опасен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.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Темная сущность волка, странным образом связанного с луной и морозными ясными ночами пугала славян. Считалось, что волк принадлежит к миру мертвых и ведает его секреты. Унылый волчий вой заставлял содрогаться наших предков и считался дурным знаком.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166" y="4824558"/>
            <a:ext cx="41662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+mj-lt"/>
              </a:rPr>
              <a:t>Таким образом, волк - существо двуединое. С одной стороны он тесно связан с солнечными божествами, мудрый и верный спутник, могущественный прорицатель. С другой - хищный демон, чужой зверь из мира мертвых.</a:t>
            </a:r>
          </a:p>
        </p:txBody>
      </p:sp>
    </p:spTree>
    <p:extLst>
      <p:ext uri="{BB962C8B-B14F-4D97-AF65-F5344CB8AC3E}">
        <p14:creationId xmlns:p14="http://schemas.microsoft.com/office/powerpoint/2010/main" val="27228965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i="1" u="sng" dirty="0" smtClean="0">
                <a:solidFill>
                  <a:schemeClr val="accent2">
                    <a:lumMod val="75000"/>
                  </a:schemeClr>
                </a:solidFill>
              </a:rPr>
              <a:t>Медведь </a:t>
            </a:r>
            <a:endParaRPr lang="ru-RU" sz="4000" b="1" i="1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932" y="1268760"/>
            <a:ext cx="4038600" cy="2650331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442506" y="764704"/>
            <a:ext cx="4701494" cy="27363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Медведь был самым почитаемым славянским зверем. Недаром русских людей до сих пор сравнивают с медведями. </a:t>
            </a:r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 Медведь 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считался хозяином леса, хранитель его богатств. </a:t>
            </a:r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 </a:t>
            </a:r>
            <a:endParaRPr lang="ru-RU" sz="1800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  <a:p>
            <a:pPr marL="0" indent="0">
              <a:buNone/>
            </a:pPr>
            <a:r>
              <a:rPr lang="ru-RU" sz="18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На вид добродушный и неуклюжий, на самом деле медведь очень силен, жесток и скор на расправу. </a:t>
            </a:r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 </a:t>
            </a:r>
            <a:endParaRPr lang="ru-RU" sz="1800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993865"/>
            <a:ext cx="51480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В отличие от волка-хищника, медведь всеяден и не гнушается медом, малиной и другими сладкими ягодами. За пристрастие к разорению ульев диких пчел, получил он и свое прозвище - мед-вед (знающий мед). Истинное его имя -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бер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, об этом говорит название медвежьего жилища - берлога (логово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бера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). Кстати, берлога считалась одним из проходом в Подземный мир, а ее хозяин - сторожем Навьего царства.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3284984"/>
            <a:ext cx="2901294" cy="3389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9281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7837868" cy="1008112"/>
          </a:xfrm>
        </p:spPr>
        <p:txBody>
          <a:bodyPr>
            <a:normAutofit/>
          </a:bodyPr>
          <a:lstStyle/>
          <a:p>
            <a:r>
              <a:rPr lang="ru-RU" sz="4000" b="1" i="1" u="sng" dirty="0" smtClean="0">
                <a:solidFill>
                  <a:schemeClr val="accent2">
                    <a:lumMod val="50000"/>
                  </a:schemeClr>
                </a:solidFill>
              </a:rPr>
              <a:t>Конь </a:t>
            </a:r>
            <a:endParaRPr lang="ru-RU" sz="4000" b="1" i="1" u="sng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-72499" y="3171922"/>
            <a:ext cx="5292571" cy="414550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400" b="1" dirty="0" smtClean="0"/>
              <a:t> </a:t>
            </a:r>
            <a:endParaRPr lang="ru-RU" sz="1400" dirty="0"/>
          </a:p>
          <a:p>
            <a:pPr marL="0" indent="0" algn="r">
              <a:buNone/>
            </a:pPr>
            <a:r>
              <a:rPr lang="ru-RU" sz="1400" dirty="0" smtClean="0"/>
              <a:t> 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Примечательна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связь коней с росой - целебной водой с сильными магическими свойствами. С появлением Солнца роса исчезает, ее выпивают небесные кони.</a:t>
            </a:r>
          </a:p>
          <a:p>
            <a:pPr marL="0" indent="0" algn="r">
              <a:buNone/>
            </a:pP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 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Природная мощь коня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неукротима,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поддается только сильному и уверенному седоку. Усмирить дикого коня на метафорическом языке означает приручить саму природу, заставить отдать часть своих безграничных возможностей.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endParaRPr lang="ru-RU" sz="20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  <a:p>
            <a:pPr marL="0" indent="0" algn="r">
              <a:buNone/>
            </a:pP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endParaRPr lang="ru-RU" sz="20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  <a:p>
            <a:pPr marL="0" indent="0">
              <a:buNone/>
            </a:pPr>
            <a:r>
              <a:rPr lang="ru-RU" sz="1800" dirty="0" smtClean="0"/>
              <a:t> </a:t>
            </a:r>
            <a:endParaRPr lang="ru-RU" sz="1800" dirty="0"/>
          </a:p>
          <a:p>
            <a:pPr marL="0" indent="0">
              <a:buNone/>
            </a:pPr>
            <a:endParaRPr lang="ru-RU" sz="14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082721" y="404664"/>
            <a:ext cx="5046712" cy="2880320"/>
          </a:xfrm>
        </p:spPr>
        <p:txBody>
          <a:bodyPr>
            <a:normAutofit fontScale="77500" lnSpcReduction="20000"/>
          </a:bodyPr>
          <a:lstStyle/>
          <a:p>
            <a:pPr marL="0" indent="0" algn="r">
              <a:buNone/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Конь - одно из самых почитаемых у славян животных. Белые и рыжие кони считались посланниками тепла и солнечного света, всякого блага.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Изображения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коньков охраняли жилища славян от вредных духов . В виде чудесных коней представлялись все значительные явления природы - ветра, облака и грозовые тучи, быстрый проблеск молнии.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1434"/>
            <a:ext cx="3211028" cy="201244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3893560"/>
            <a:ext cx="3190875" cy="288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1449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-99392"/>
            <a:ext cx="8229600" cy="1143000"/>
          </a:xfrm>
        </p:spPr>
        <p:txBody>
          <a:bodyPr/>
          <a:lstStyle/>
          <a:p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Мифические существа</a:t>
            </a:r>
            <a:endParaRPr lang="ru-RU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7504" y="980728"/>
            <a:ext cx="5760640" cy="57332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b="1" i="1" u="sng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Жар -Птица </a:t>
            </a:r>
            <a:r>
              <a:rPr lang="ru-RU" sz="1400" dirty="0"/>
              <a:t>— 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</a:rPr>
              <a:t>воплощение бога грозы, в славянских сказках чудесная птица, которая прилетает из другого (тридесятого) царства. Это царство — сказочно богатые земли, о которых мечтали в давние времена, ибо окраска Жар-птицы золотая, золотая клетка, клюв, перья. </a:t>
            </a:r>
            <a:br>
              <a:rPr lang="ru-RU" sz="1800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800" dirty="0">
                <a:solidFill>
                  <a:schemeClr val="accent6">
                    <a:lumMod val="50000"/>
                  </a:schemeClr>
                </a:solidFill>
              </a:rPr>
              <a:t>Она питается золотыми яблоками, дающими вечную молодость, красоту и бессмертие, и по значению своему совершенно тождественными с живою водою. </a:t>
            </a:r>
            <a:br>
              <a:rPr lang="ru-RU" sz="1800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ru-RU" sz="1800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sz="1800" dirty="0"/>
          </a:p>
        </p:txBody>
      </p:sp>
      <p:pic>
        <p:nvPicPr>
          <p:cNvPr id="5" name="Объект 4" descr="http://supercook.ru/slav/images-slav/srm-05-zh-01.jpg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068960"/>
            <a:ext cx="2911593" cy="3789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7628"/>
            <a:ext cx="3213364" cy="255559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27113" y="4149080"/>
            <a:ext cx="331236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Иногда в сказках Жар-птица выступает в роли похитительницы. </a:t>
            </a:r>
            <a:br>
              <a:rPr lang="ru-RU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i="1" dirty="0">
                <a:solidFill>
                  <a:schemeClr val="accent2">
                    <a:lumMod val="50000"/>
                  </a:schemeClr>
                </a:solidFill>
              </a:rPr>
              <a:t>«Вот полночною порой </a:t>
            </a:r>
            <a:br>
              <a:rPr lang="ru-RU" i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i="1" dirty="0">
                <a:solidFill>
                  <a:schemeClr val="accent2">
                    <a:lumMod val="50000"/>
                  </a:schemeClr>
                </a:solidFill>
              </a:rPr>
              <a:t>Свет разлился над горой. </a:t>
            </a:r>
            <a:br>
              <a:rPr lang="ru-RU" i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i="1" dirty="0">
                <a:solidFill>
                  <a:schemeClr val="accent2">
                    <a:lumMod val="50000"/>
                  </a:schemeClr>
                </a:solidFill>
              </a:rPr>
              <a:t>Будто полдни наступают: </a:t>
            </a:r>
            <a:br>
              <a:rPr lang="ru-RU" i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i="1" dirty="0">
                <a:solidFill>
                  <a:schemeClr val="accent2">
                    <a:lumMod val="50000"/>
                  </a:schemeClr>
                </a:solidFill>
              </a:rPr>
              <a:t>Жары-птицы налетают...»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(П.П. Ершов. «Конек-горбунок»). </a:t>
            </a:r>
          </a:p>
        </p:txBody>
      </p:sp>
    </p:spTree>
    <p:extLst>
      <p:ext uri="{BB962C8B-B14F-4D97-AF65-F5344CB8AC3E}">
        <p14:creationId xmlns:p14="http://schemas.microsoft.com/office/powerpoint/2010/main" val="40909844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298</TotalTime>
  <Words>908</Words>
  <Application>Microsoft Office PowerPoint</Application>
  <PresentationFormat>Экран (4:3)</PresentationFormat>
  <Paragraphs>47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Поток</vt:lpstr>
      <vt:lpstr>Где искать истоки сказочной фантастики?</vt:lpstr>
      <vt:lpstr>Мировое дерево</vt:lpstr>
      <vt:lpstr>Тотемные деревья </vt:lpstr>
      <vt:lpstr>Берёза </vt:lpstr>
      <vt:lpstr>Яблоня </vt:lpstr>
      <vt:lpstr>Тотемные животные</vt:lpstr>
      <vt:lpstr>Медведь </vt:lpstr>
      <vt:lpstr>Конь </vt:lpstr>
      <vt:lpstr>Мифические существа</vt:lpstr>
      <vt:lpstr>Кощей и Баба Яга</vt:lpstr>
      <vt:lpstr>Презентация PowerPoint</vt:lpstr>
      <vt:lpstr>Наши выводы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Где искать истоки сказочной фантастики?</dc:title>
  <dc:creator>комп2</dc:creator>
  <cp:lastModifiedBy>ANDREY</cp:lastModifiedBy>
  <cp:revision>40</cp:revision>
  <dcterms:created xsi:type="dcterms:W3CDTF">2012-04-20T04:24:11Z</dcterms:created>
  <dcterms:modified xsi:type="dcterms:W3CDTF">2014-02-08T06:11:55Z</dcterms:modified>
</cp:coreProperties>
</file>