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13"/>
  </p:notesMasterIdLst>
  <p:sldIdLst>
    <p:sldId id="256" r:id="rId2"/>
    <p:sldId id="272" r:id="rId3"/>
    <p:sldId id="269" r:id="rId4"/>
    <p:sldId id="259" r:id="rId5"/>
    <p:sldId id="276" r:id="rId6"/>
    <p:sldId id="265" r:id="rId7"/>
    <p:sldId id="267" r:id="rId8"/>
    <p:sldId id="271" r:id="rId9"/>
    <p:sldId id="274" r:id="rId10"/>
    <p:sldId id="275" r:id="rId11"/>
    <p:sldId id="273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82" autoAdjust="0"/>
    <p:restoredTop sz="94677" autoAdjust="0"/>
  </p:normalViewPr>
  <p:slideViewPr>
    <p:cSldViewPr>
      <p:cViewPr varScale="1">
        <p:scale>
          <a:sx n="57" d="100"/>
          <a:sy n="57" d="100"/>
        </p:scale>
        <p:origin x="-1330" y="-8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20" y="-5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6C64E-6308-4806-A808-E41D40F2A6FA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5004E5-8866-4E28-8FB8-91E3BC6680B9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</a:rPr>
            <a:t>1 этап  определение темы работы творческой группы</a:t>
          </a:r>
          <a:endParaRPr lang="ru-RU" sz="2000" b="1" dirty="0">
            <a:solidFill>
              <a:schemeClr val="bg1"/>
            </a:solidFill>
          </a:endParaRPr>
        </a:p>
      </dgm:t>
    </dgm:pt>
    <dgm:pt modelId="{25F27DE4-5E84-4E62-B28A-2FC61155602F}" type="parTrans" cxnId="{EA52ED6D-67B8-41C1-9B27-A65FDF85A14F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71464B4-15A2-41AF-8B34-206F42E9463A}" type="sibTrans" cxnId="{EA52ED6D-67B8-41C1-9B27-A65FDF85A14F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381C79B-F600-4499-A132-8DDCBA0535C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2 этап</a:t>
          </a:r>
        </a:p>
        <a:p>
          <a:r>
            <a:rPr lang="ru-RU" sz="2000" b="1" i="1" dirty="0" smtClean="0">
              <a:solidFill>
                <a:schemeClr val="bg1"/>
              </a:solidFill>
            </a:rPr>
            <a:t>определение состава творческой группы</a:t>
          </a:r>
          <a:endParaRPr lang="ru-RU" sz="2000" b="1" dirty="0">
            <a:solidFill>
              <a:schemeClr val="bg1"/>
            </a:solidFill>
          </a:endParaRPr>
        </a:p>
      </dgm:t>
    </dgm:pt>
    <dgm:pt modelId="{BB4E716E-E6E6-4BE9-9BF6-DA6FBACFDDFB}" type="parTrans" cxnId="{38F58833-5AF3-4841-9361-EC11833BA7A4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8DA6C6-53EE-471D-AC68-55E83AA33C70}" type="sibTrans" cxnId="{38F58833-5AF3-4841-9361-EC11833BA7A4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19037FEF-999A-4341-8B2F-F9D93D38C05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3 этап</a:t>
          </a:r>
        </a:p>
        <a:p>
          <a:r>
            <a:rPr lang="ru-RU" sz="1800" b="1" i="1" dirty="0" smtClean="0">
              <a:solidFill>
                <a:schemeClr val="bg1"/>
              </a:solidFill>
            </a:rPr>
            <a:t>издание приказа  заведующей ДОУ</a:t>
          </a:r>
          <a:endParaRPr lang="ru-RU" sz="1800" b="1" dirty="0">
            <a:solidFill>
              <a:schemeClr val="bg1"/>
            </a:solidFill>
          </a:endParaRPr>
        </a:p>
      </dgm:t>
    </dgm:pt>
    <dgm:pt modelId="{02DF035B-8D56-47EB-9E02-81EFCE6AC293}" type="parTrans" cxnId="{6425A566-E1BE-45FA-A159-9650D6E7242E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8409F560-C362-4FEB-B04C-9A167A3D1281}" type="sibTrans" cxnId="{6425A566-E1BE-45FA-A159-9650D6E7242E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897FA875-D24A-49E7-9C4C-843F920D8197}">
      <dgm:prSet custT="1"/>
      <dgm:spPr/>
      <dgm:t>
        <a:bodyPr/>
        <a:lstStyle/>
        <a:p>
          <a:r>
            <a:rPr lang="ru-RU" sz="1800" b="1" i="1" dirty="0" smtClean="0">
              <a:solidFill>
                <a:schemeClr val="bg1"/>
              </a:solidFill>
            </a:rPr>
            <a:t>4 этап</a:t>
          </a:r>
        </a:p>
        <a:p>
          <a:r>
            <a:rPr lang="ru-RU" sz="1800" b="1" i="1" dirty="0" smtClean="0">
              <a:solidFill>
                <a:schemeClr val="bg1"/>
              </a:solidFill>
            </a:rPr>
            <a:t>выборы председателя и секретаря творческой группы</a:t>
          </a:r>
        </a:p>
      </dgm:t>
    </dgm:pt>
    <dgm:pt modelId="{571F602E-08A1-4727-A894-D247AE04748F}" type="parTrans" cxnId="{9B3DE1D0-4064-4002-9B2B-C068B37A2923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1847A11B-5B7C-4EBF-BD7D-F2777B804D64}" type="sibTrans" cxnId="{9B3DE1D0-4064-4002-9B2B-C068B37A2923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B92DFDBB-0723-4A76-9C77-7879391CFDED}">
      <dgm:prSet custT="1"/>
      <dgm:spPr/>
      <dgm:t>
        <a:bodyPr/>
        <a:lstStyle/>
        <a:p>
          <a:endParaRPr lang="ru-RU" sz="1800" b="1" i="1" dirty="0" smtClean="0">
            <a:solidFill>
              <a:schemeClr val="bg1"/>
            </a:solidFill>
          </a:endParaRPr>
        </a:p>
        <a:p>
          <a:r>
            <a:rPr lang="ru-RU" sz="1800" b="1" i="1" dirty="0" smtClean="0">
              <a:solidFill>
                <a:schemeClr val="bg1"/>
              </a:solidFill>
            </a:rPr>
            <a:t>5 этап</a:t>
          </a:r>
        </a:p>
        <a:p>
          <a:r>
            <a:rPr lang="ru-RU" sz="1800" b="1" i="1" dirty="0" smtClean="0">
              <a:solidFill>
                <a:schemeClr val="bg1"/>
              </a:solidFill>
            </a:rPr>
            <a:t>составление  и реализация плана работы творческой группы</a:t>
          </a:r>
        </a:p>
        <a:p>
          <a:r>
            <a:rPr lang="ru-RU" sz="1800" b="1" i="1" dirty="0" smtClean="0">
              <a:solidFill>
                <a:schemeClr val="bg1"/>
              </a:solidFill>
            </a:rPr>
            <a:t> </a:t>
          </a:r>
          <a:endParaRPr lang="ru-RU" sz="1800" b="1" i="1" dirty="0">
            <a:solidFill>
              <a:schemeClr val="bg1"/>
            </a:solidFill>
          </a:endParaRPr>
        </a:p>
      </dgm:t>
    </dgm:pt>
    <dgm:pt modelId="{E1C8856B-8FEF-403B-9235-D8E07EE7AEB4}" type="parTrans" cxnId="{5D3858AA-7DE9-4FA3-A037-443BC300D0A1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B06CF99-1471-494E-936C-9798F2120127}" type="sibTrans" cxnId="{5D3858AA-7DE9-4FA3-A037-443BC300D0A1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8EF5B8B2-D7D7-4970-A2CD-5B048FD94E2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6 этап</a:t>
          </a:r>
        </a:p>
        <a:p>
          <a:r>
            <a:rPr lang="ru-RU" sz="2000" b="1" i="1" dirty="0" smtClean="0">
              <a:solidFill>
                <a:schemeClr val="bg1"/>
              </a:solidFill>
            </a:rPr>
            <a:t>получение конечного практического результата</a:t>
          </a:r>
          <a:endParaRPr lang="ru-RU" sz="2000" b="1" dirty="0">
            <a:solidFill>
              <a:schemeClr val="bg1"/>
            </a:solidFill>
          </a:endParaRPr>
        </a:p>
      </dgm:t>
    </dgm:pt>
    <dgm:pt modelId="{3CB8DD90-DAA2-41FF-89AE-25EC4B5DE625}" type="parTrans" cxnId="{E4E15C26-099F-4CAC-B8AE-72A4CF03F016}">
      <dgm:prSet/>
      <dgm:spPr/>
      <dgm:t>
        <a:bodyPr/>
        <a:lstStyle/>
        <a:p>
          <a:endParaRPr lang="ru-RU"/>
        </a:p>
      </dgm:t>
    </dgm:pt>
    <dgm:pt modelId="{F7A8F36F-C5B2-462C-9CBC-87873762B95D}" type="sibTrans" cxnId="{E4E15C26-099F-4CAC-B8AE-72A4CF03F016}">
      <dgm:prSet/>
      <dgm:spPr/>
      <dgm:t>
        <a:bodyPr/>
        <a:lstStyle/>
        <a:p>
          <a:endParaRPr lang="ru-RU"/>
        </a:p>
      </dgm:t>
    </dgm:pt>
    <dgm:pt modelId="{09228A48-B4B7-4E99-8F35-BD92251FEB3D}" type="pres">
      <dgm:prSet presAssocID="{AB36C64E-6308-4806-A808-E41D40F2A6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E2ADA-BBBB-48C9-B41F-6FD0D3606C41}" type="pres">
      <dgm:prSet presAssocID="{A05004E5-8866-4E28-8FB8-91E3BC6680B9}" presName="node" presStyleLbl="node1" presStyleIdx="0" presStyleCnt="6" custScaleY="14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7530B-5CEE-43F6-B4BD-E870725FE1F5}" type="pres">
      <dgm:prSet presAssocID="{371464B4-15A2-41AF-8B34-206F42E9463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DE917A3-37E3-4CD1-BD0E-5362E965EF43}" type="pres">
      <dgm:prSet presAssocID="{371464B4-15A2-41AF-8B34-206F42E9463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D338A57-F9F1-4061-9F26-7F0C25A98237}" type="pres">
      <dgm:prSet presAssocID="{3381C79B-F600-4499-A132-8DDCBA0535CC}" presName="node" presStyleLbl="node1" presStyleIdx="1" presStyleCnt="6" custScaleY="14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C5910-AC18-458C-B229-61F1C1F90D88}" type="pres">
      <dgm:prSet presAssocID="{998DA6C6-53EE-471D-AC68-55E83AA33C7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6D4C87D-1B99-4DA0-83A5-D476DE625B6A}" type="pres">
      <dgm:prSet presAssocID="{998DA6C6-53EE-471D-AC68-55E83AA33C7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30CADF8-6DB4-4CD1-8422-F3C648AD3523}" type="pres">
      <dgm:prSet presAssocID="{19037FEF-999A-4341-8B2F-F9D93D38C055}" presName="node" presStyleLbl="node1" presStyleIdx="2" presStyleCnt="6" custScaleY="14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23FF5-8B12-4566-98CF-D60595EBCC9D}" type="pres">
      <dgm:prSet presAssocID="{8409F560-C362-4FEB-B04C-9A167A3D128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CDEA005-B3F7-4CC1-8D09-23B1CF276A2E}" type="pres">
      <dgm:prSet presAssocID="{8409F560-C362-4FEB-B04C-9A167A3D128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B20AB89-896F-446F-B6C6-18171A483701}" type="pres">
      <dgm:prSet presAssocID="{897FA875-D24A-49E7-9C4C-843F920D8197}" presName="node" presStyleLbl="node1" presStyleIdx="3" presStyleCnt="6" custScaleY="13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EDDB9-585A-4391-8907-4CC8F0A071BA}" type="pres">
      <dgm:prSet presAssocID="{1847A11B-5B7C-4EBF-BD7D-F2777B804D6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19A88DE-00F8-4AF2-9EA9-18347D31E182}" type="pres">
      <dgm:prSet presAssocID="{1847A11B-5B7C-4EBF-BD7D-F2777B804D6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EC72D02-A00F-453A-AF69-B8C0719120B2}" type="pres">
      <dgm:prSet presAssocID="{B92DFDBB-0723-4A76-9C77-7879391CFDED}" presName="node" presStyleLbl="node1" presStyleIdx="4" presStyleCnt="6" custScaleY="13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48627-3983-4EE4-A9D6-ED151DE700C2}" type="pres">
      <dgm:prSet presAssocID="{3B06CF99-1471-494E-936C-9798F212012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10DFE14-FEE8-4413-9907-7D1023483528}" type="pres">
      <dgm:prSet presAssocID="{3B06CF99-1471-494E-936C-9798F212012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F1E2F53-F7BA-4804-A4BD-D5A8A0BFFE27}" type="pres">
      <dgm:prSet presAssocID="{8EF5B8B2-D7D7-4970-A2CD-5B048FD94E28}" presName="node" presStyleLbl="node1" presStyleIdx="5" presStyleCnt="6" custScaleY="13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5A566-E1BE-45FA-A159-9650D6E7242E}" srcId="{AB36C64E-6308-4806-A808-E41D40F2A6FA}" destId="{19037FEF-999A-4341-8B2F-F9D93D38C055}" srcOrd="2" destOrd="0" parTransId="{02DF035B-8D56-47EB-9E02-81EFCE6AC293}" sibTransId="{8409F560-C362-4FEB-B04C-9A167A3D1281}"/>
    <dgm:cxn modelId="{8A8CC4F4-5047-4CB9-B079-A37FE1DFC6BE}" type="presOf" srcId="{1847A11B-5B7C-4EBF-BD7D-F2777B804D64}" destId="{519A88DE-00F8-4AF2-9EA9-18347D31E182}" srcOrd="1" destOrd="0" presId="urn:microsoft.com/office/officeart/2005/8/layout/process5"/>
    <dgm:cxn modelId="{744CBC6C-836E-4725-9D0C-574C10CB5797}" type="presOf" srcId="{AB36C64E-6308-4806-A808-E41D40F2A6FA}" destId="{09228A48-B4B7-4E99-8F35-BD92251FEB3D}" srcOrd="0" destOrd="0" presId="urn:microsoft.com/office/officeart/2005/8/layout/process5"/>
    <dgm:cxn modelId="{E4E15C26-099F-4CAC-B8AE-72A4CF03F016}" srcId="{AB36C64E-6308-4806-A808-E41D40F2A6FA}" destId="{8EF5B8B2-D7D7-4970-A2CD-5B048FD94E28}" srcOrd="5" destOrd="0" parTransId="{3CB8DD90-DAA2-41FF-89AE-25EC4B5DE625}" sibTransId="{F7A8F36F-C5B2-462C-9CBC-87873762B95D}"/>
    <dgm:cxn modelId="{8C514C62-8A9A-42E1-824B-E39AE95F13AF}" type="presOf" srcId="{3B06CF99-1471-494E-936C-9798F2120127}" destId="{CB048627-3983-4EE4-A9D6-ED151DE700C2}" srcOrd="0" destOrd="0" presId="urn:microsoft.com/office/officeart/2005/8/layout/process5"/>
    <dgm:cxn modelId="{1231AF50-3DF2-40C3-BCA0-FF843D885764}" type="presOf" srcId="{A05004E5-8866-4E28-8FB8-91E3BC6680B9}" destId="{32EE2ADA-BBBB-48C9-B41F-6FD0D3606C41}" srcOrd="0" destOrd="0" presId="urn:microsoft.com/office/officeart/2005/8/layout/process5"/>
    <dgm:cxn modelId="{9B3DE1D0-4064-4002-9B2B-C068B37A2923}" srcId="{AB36C64E-6308-4806-A808-E41D40F2A6FA}" destId="{897FA875-D24A-49E7-9C4C-843F920D8197}" srcOrd="3" destOrd="0" parTransId="{571F602E-08A1-4727-A894-D247AE04748F}" sibTransId="{1847A11B-5B7C-4EBF-BD7D-F2777B804D64}"/>
    <dgm:cxn modelId="{92A62040-933C-481E-AC74-E21902BD4A30}" type="presOf" srcId="{998DA6C6-53EE-471D-AC68-55E83AA33C70}" destId="{56D4C87D-1B99-4DA0-83A5-D476DE625B6A}" srcOrd="1" destOrd="0" presId="urn:microsoft.com/office/officeart/2005/8/layout/process5"/>
    <dgm:cxn modelId="{8929AEB2-91FF-4107-A122-3EA2E0B669FB}" type="presOf" srcId="{8EF5B8B2-D7D7-4970-A2CD-5B048FD94E28}" destId="{9F1E2F53-F7BA-4804-A4BD-D5A8A0BFFE27}" srcOrd="0" destOrd="0" presId="urn:microsoft.com/office/officeart/2005/8/layout/process5"/>
    <dgm:cxn modelId="{295A82A8-7898-4E23-BEED-96EEA446CA2A}" type="presOf" srcId="{371464B4-15A2-41AF-8B34-206F42E9463A}" destId="{8987530B-5CEE-43F6-B4BD-E870725FE1F5}" srcOrd="0" destOrd="0" presId="urn:microsoft.com/office/officeart/2005/8/layout/process5"/>
    <dgm:cxn modelId="{BEAEAEDC-0C08-465E-9BE9-21B5203D6DD8}" type="presOf" srcId="{8409F560-C362-4FEB-B04C-9A167A3D1281}" destId="{3CDEA005-B3F7-4CC1-8D09-23B1CF276A2E}" srcOrd="1" destOrd="0" presId="urn:microsoft.com/office/officeart/2005/8/layout/process5"/>
    <dgm:cxn modelId="{5D0710D3-476A-4C59-8528-6F2003729561}" type="presOf" srcId="{3B06CF99-1471-494E-936C-9798F2120127}" destId="{810DFE14-FEE8-4413-9907-7D1023483528}" srcOrd="1" destOrd="0" presId="urn:microsoft.com/office/officeart/2005/8/layout/process5"/>
    <dgm:cxn modelId="{605EAC49-3D46-470C-BADF-BC5BDD8C9275}" type="presOf" srcId="{B92DFDBB-0723-4A76-9C77-7879391CFDED}" destId="{7EC72D02-A00F-453A-AF69-B8C0719120B2}" srcOrd="0" destOrd="0" presId="urn:microsoft.com/office/officeart/2005/8/layout/process5"/>
    <dgm:cxn modelId="{5D3858AA-7DE9-4FA3-A037-443BC300D0A1}" srcId="{AB36C64E-6308-4806-A808-E41D40F2A6FA}" destId="{B92DFDBB-0723-4A76-9C77-7879391CFDED}" srcOrd="4" destOrd="0" parTransId="{E1C8856B-8FEF-403B-9235-D8E07EE7AEB4}" sibTransId="{3B06CF99-1471-494E-936C-9798F2120127}"/>
    <dgm:cxn modelId="{030AB855-3E67-4B18-BE31-DCBE92C79FA2}" type="presOf" srcId="{371464B4-15A2-41AF-8B34-206F42E9463A}" destId="{DDE917A3-37E3-4CD1-BD0E-5362E965EF43}" srcOrd="1" destOrd="0" presId="urn:microsoft.com/office/officeart/2005/8/layout/process5"/>
    <dgm:cxn modelId="{85D560C8-7865-4699-B2D0-EAB2365A16C5}" type="presOf" srcId="{19037FEF-999A-4341-8B2F-F9D93D38C055}" destId="{030CADF8-6DB4-4CD1-8422-F3C648AD3523}" srcOrd="0" destOrd="0" presId="urn:microsoft.com/office/officeart/2005/8/layout/process5"/>
    <dgm:cxn modelId="{EA52ED6D-67B8-41C1-9B27-A65FDF85A14F}" srcId="{AB36C64E-6308-4806-A808-E41D40F2A6FA}" destId="{A05004E5-8866-4E28-8FB8-91E3BC6680B9}" srcOrd="0" destOrd="0" parTransId="{25F27DE4-5E84-4E62-B28A-2FC61155602F}" sibTransId="{371464B4-15A2-41AF-8B34-206F42E9463A}"/>
    <dgm:cxn modelId="{0C63391E-194E-464A-95E9-E1EC7D99E708}" type="presOf" srcId="{897FA875-D24A-49E7-9C4C-843F920D8197}" destId="{5B20AB89-896F-446F-B6C6-18171A483701}" srcOrd="0" destOrd="0" presId="urn:microsoft.com/office/officeart/2005/8/layout/process5"/>
    <dgm:cxn modelId="{A3FA218B-2257-4630-A92C-B64E0E948ECC}" type="presOf" srcId="{1847A11B-5B7C-4EBF-BD7D-F2777B804D64}" destId="{3BAEDDB9-585A-4391-8907-4CC8F0A071BA}" srcOrd="0" destOrd="0" presId="urn:microsoft.com/office/officeart/2005/8/layout/process5"/>
    <dgm:cxn modelId="{38F58833-5AF3-4841-9361-EC11833BA7A4}" srcId="{AB36C64E-6308-4806-A808-E41D40F2A6FA}" destId="{3381C79B-F600-4499-A132-8DDCBA0535CC}" srcOrd="1" destOrd="0" parTransId="{BB4E716E-E6E6-4BE9-9BF6-DA6FBACFDDFB}" sibTransId="{998DA6C6-53EE-471D-AC68-55E83AA33C70}"/>
    <dgm:cxn modelId="{FC0F698A-DD31-43F8-8280-E006F6AC08F5}" type="presOf" srcId="{3381C79B-F600-4499-A132-8DDCBA0535CC}" destId="{5D338A57-F9F1-4061-9F26-7F0C25A98237}" srcOrd="0" destOrd="0" presId="urn:microsoft.com/office/officeart/2005/8/layout/process5"/>
    <dgm:cxn modelId="{550C1B50-83C5-455B-9F5B-21A985C20341}" type="presOf" srcId="{8409F560-C362-4FEB-B04C-9A167A3D1281}" destId="{5E323FF5-8B12-4566-98CF-D60595EBCC9D}" srcOrd="0" destOrd="0" presId="urn:microsoft.com/office/officeart/2005/8/layout/process5"/>
    <dgm:cxn modelId="{BB3AC8C3-D453-45AD-B912-37B82D5CF0D1}" type="presOf" srcId="{998DA6C6-53EE-471D-AC68-55E83AA33C70}" destId="{EE6C5910-AC18-458C-B229-61F1C1F90D88}" srcOrd="0" destOrd="0" presId="urn:microsoft.com/office/officeart/2005/8/layout/process5"/>
    <dgm:cxn modelId="{85EA9CDC-DCBE-4BC6-9464-A7563E4851BA}" type="presParOf" srcId="{09228A48-B4B7-4E99-8F35-BD92251FEB3D}" destId="{32EE2ADA-BBBB-48C9-B41F-6FD0D3606C41}" srcOrd="0" destOrd="0" presId="urn:microsoft.com/office/officeart/2005/8/layout/process5"/>
    <dgm:cxn modelId="{DF2E3A52-8D2C-4EE8-BCC7-179F7484D77A}" type="presParOf" srcId="{09228A48-B4B7-4E99-8F35-BD92251FEB3D}" destId="{8987530B-5CEE-43F6-B4BD-E870725FE1F5}" srcOrd="1" destOrd="0" presId="urn:microsoft.com/office/officeart/2005/8/layout/process5"/>
    <dgm:cxn modelId="{20CE2DAF-2349-446F-B02E-09FD9B9F77F4}" type="presParOf" srcId="{8987530B-5CEE-43F6-B4BD-E870725FE1F5}" destId="{DDE917A3-37E3-4CD1-BD0E-5362E965EF43}" srcOrd="0" destOrd="0" presId="urn:microsoft.com/office/officeart/2005/8/layout/process5"/>
    <dgm:cxn modelId="{5C85B08D-7197-4F2F-9FB1-CBF04566BEFD}" type="presParOf" srcId="{09228A48-B4B7-4E99-8F35-BD92251FEB3D}" destId="{5D338A57-F9F1-4061-9F26-7F0C25A98237}" srcOrd="2" destOrd="0" presId="urn:microsoft.com/office/officeart/2005/8/layout/process5"/>
    <dgm:cxn modelId="{2F71515B-53F6-458A-81E8-53578B02C86B}" type="presParOf" srcId="{09228A48-B4B7-4E99-8F35-BD92251FEB3D}" destId="{EE6C5910-AC18-458C-B229-61F1C1F90D88}" srcOrd="3" destOrd="0" presId="urn:microsoft.com/office/officeart/2005/8/layout/process5"/>
    <dgm:cxn modelId="{7FA61AC8-9CD6-470C-B868-E8026DF08263}" type="presParOf" srcId="{EE6C5910-AC18-458C-B229-61F1C1F90D88}" destId="{56D4C87D-1B99-4DA0-83A5-D476DE625B6A}" srcOrd="0" destOrd="0" presId="urn:microsoft.com/office/officeart/2005/8/layout/process5"/>
    <dgm:cxn modelId="{BBD1EF16-8E64-485C-A1E8-98EDC564A997}" type="presParOf" srcId="{09228A48-B4B7-4E99-8F35-BD92251FEB3D}" destId="{030CADF8-6DB4-4CD1-8422-F3C648AD3523}" srcOrd="4" destOrd="0" presId="urn:microsoft.com/office/officeart/2005/8/layout/process5"/>
    <dgm:cxn modelId="{CBF54283-6F08-4023-B3AB-24B556F2C694}" type="presParOf" srcId="{09228A48-B4B7-4E99-8F35-BD92251FEB3D}" destId="{5E323FF5-8B12-4566-98CF-D60595EBCC9D}" srcOrd="5" destOrd="0" presId="urn:microsoft.com/office/officeart/2005/8/layout/process5"/>
    <dgm:cxn modelId="{76B9CF42-22B7-46CA-B435-F438995D253C}" type="presParOf" srcId="{5E323FF5-8B12-4566-98CF-D60595EBCC9D}" destId="{3CDEA005-B3F7-4CC1-8D09-23B1CF276A2E}" srcOrd="0" destOrd="0" presId="urn:microsoft.com/office/officeart/2005/8/layout/process5"/>
    <dgm:cxn modelId="{B617F60B-B9B4-4032-96EB-87B5A040EABA}" type="presParOf" srcId="{09228A48-B4B7-4E99-8F35-BD92251FEB3D}" destId="{5B20AB89-896F-446F-B6C6-18171A483701}" srcOrd="6" destOrd="0" presId="urn:microsoft.com/office/officeart/2005/8/layout/process5"/>
    <dgm:cxn modelId="{E7E4AEAE-91ED-423F-8A3D-FC334CB0C1FD}" type="presParOf" srcId="{09228A48-B4B7-4E99-8F35-BD92251FEB3D}" destId="{3BAEDDB9-585A-4391-8907-4CC8F0A071BA}" srcOrd="7" destOrd="0" presId="urn:microsoft.com/office/officeart/2005/8/layout/process5"/>
    <dgm:cxn modelId="{32D3A127-7CEE-4A86-9AC5-7A75957C40E3}" type="presParOf" srcId="{3BAEDDB9-585A-4391-8907-4CC8F0A071BA}" destId="{519A88DE-00F8-4AF2-9EA9-18347D31E182}" srcOrd="0" destOrd="0" presId="urn:microsoft.com/office/officeart/2005/8/layout/process5"/>
    <dgm:cxn modelId="{B9DAC6CE-B72E-4956-811F-0F64792DA86E}" type="presParOf" srcId="{09228A48-B4B7-4E99-8F35-BD92251FEB3D}" destId="{7EC72D02-A00F-453A-AF69-B8C0719120B2}" srcOrd="8" destOrd="0" presId="urn:microsoft.com/office/officeart/2005/8/layout/process5"/>
    <dgm:cxn modelId="{6F149453-E84F-46AD-8CBD-8B6678BB16AF}" type="presParOf" srcId="{09228A48-B4B7-4E99-8F35-BD92251FEB3D}" destId="{CB048627-3983-4EE4-A9D6-ED151DE700C2}" srcOrd="9" destOrd="0" presId="urn:microsoft.com/office/officeart/2005/8/layout/process5"/>
    <dgm:cxn modelId="{64388BAC-A22A-4512-B072-20E0511C00DD}" type="presParOf" srcId="{CB048627-3983-4EE4-A9D6-ED151DE700C2}" destId="{810DFE14-FEE8-4413-9907-7D1023483528}" srcOrd="0" destOrd="0" presId="urn:microsoft.com/office/officeart/2005/8/layout/process5"/>
    <dgm:cxn modelId="{811895E7-3991-4BB8-9E4B-916AFB25E609}" type="presParOf" srcId="{09228A48-B4B7-4E99-8F35-BD92251FEB3D}" destId="{9F1E2F53-F7BA-4804-A4BD-D5A8A0BFFE27}" srcOrd="10" destOrd="0" presId="urn:microsoft.com/office/officeart/2005/8/layout/process5"/>
  </dgm:cxnLst>
  <dgm:bg>
    <a:solidFill>
      <a:schemeClr val="tx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E2ADA-BBBB-48C9-B41F-6FD0D3606C41}">
      <dsp:nvSpPr>
        <dsp:cNvPr id="0" name=""/>
        <dsp:cNvSpPr/>
      </dsp:nvSpPr>
      <dsp:spPr>
        <a:xfrm>
          <a:off x="7660" y="246048"/>
          <a:ext cx="2289504" cy="1957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bg1"/>
              </a:solidFill>
            </a:rPr>
            <a:t>1 этап  Зарождение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7660" y="246048"/>
        <a:ext cx="2289504" cy="1957072"/>
      </dsp:txXfrm>
    </dsp:sp>
    <dsp:sp modelId="{8987530B-5CEE-43F6-B4BD-E870725FE1F5}">
      <dsp:nvSpPr>
        <dsp:cNvPr id="0" name=""/>
        <dsp:cNvSpPr/>
      </dsp:nvSpPr>
      <dsp:spPr>
        <a:xfrm>
          <a:off x="2498640" y="940686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bg1"/>
            </a:solidFill>
          </a:endParaRPr>
        </a:p>
      </dsp:txBody>
      <dsp:txXfrm>
        <a:off x="2498640" y="940686"/>
        <a:ext cx="485374" cy="567797"/>
      </dsp:txXfrm>
    </dsp:sp>
    <dsp:sp modelId="{5D338A57-F9F1-4061-9F26-7F0C25A98237}">
      <dsp:nvSpPr>
        <dsp:cNvPr id="0" name=""/>
        <dsp:cNvSpPr/>
      </dsp:nvSpPr>
      <dsp:spPr>
        <a:xfrm>
          <a:off x="3212965" y="246048"/>
          <a:ext cx="2289504" cy="1957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2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bg1"/>
              </a:solidFill>
            </a:rPr>
            <a:t>Замирание в развитии, спад, период адаптации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212965" y="246048"/>
        <a:ext cx="2289504" cy="1957072"/>
      </dsp:txXfrm>
    </dsp:sp>
    <dsp:sp modelId="{EE6C5910-AC18-458C-B229-61F1C1F90D88}">
      <dsp:nvSpPr>
        <dsp:cNvPr id="0" name=""/>
        <dsp:cNvSpPr/>
      </dsp:nvSpPr>
      <dsp:spPr>
        <a:xfrm>
          <a:off x="5703946" y="940686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bg1"/>
            </a:solidFill>
          </a:endParaRPr>
        </a:p>
      </dsp:txBody>
      <dsp:txXfrm>
        <a:off x="5703946" y="940686"/>
        <a:ext cx="485374" cy="567797"/>
      </dsp:txXfrm>
    </dsp:sp>
    <dsp:sp modelId="{030CADF8-6DB4-4CD1-8422-F3C648AD3523}">
      <dsp:nvSpPr>
        <dsp:cNvPr id="0" name=""/>
        <dsp:cNvSpPr/>
      </dsp:nvSpPr>
      <dsp:spPr>
        <a:xfrm>
          <a:off x="6418271" y="246048"/>
          <a:ext cx="2289504" cy="1957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3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bg1"/>
              </a:solidFill>
            </a:rPr>
            <a:t>Развитие </a:t>
          </a:r>
          <a:r>
            <a:rPr lang="ru-RU" sz="1600" i="1" kern="1200" dirty="0" smtClean="0">
              <a:solidFill>
                <a:schemeClr val="bg1"/>
              </a:solidFill>
            </a:rPr>
            <a:t>- встреча с проблемами, противоречиями, (источники развития)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418271" y="246048"/>
        <a:ext cx="2289504" cy="1957072"/>
      </dsp:txXfrm>
    </dsp:sp>
    <dsp:sp modelId="{5E323FF5-8B12-4566-98CF-D60595EBCC9D}">
      <dsp:nvSpPr>
        <dsp:cNvPr id="0" name=""/>
        <dsp:cNvSpPr/>
      </dsp:nvSpPr>
      <dsp:spPr>
        <a:xfrm rot="5400000">
          <a:off x="7320336" y="2363386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bg1"/>
            </a:solidFill>
          </a:endParaRPr>
        </a:p>
      </dsp:txBody>
      <dsp:txXfrm rot="5400000">
        <a:off x="7320336" y="2363386"/>
        <a:ext cx="485374" cy="567797"/>
      </dsp:txXfrm>
    </dsp:sp>
    <dsp:sp modelId="{5B20AB89-896F-446F-B6C6-18171A483701}">
      <dsp:nvSpPr>
        <dsp:cNvPr id="0" name=""/>
        <dsp:cNvSpPr/>
      </dsp:nvSpPr>
      <dsp:spPr>
        <a:xfrm>
          <a:off x="6418271" y="3118922"/>
          <a:ext cx="2289504" cy="18817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4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bg1"/>
              </a:solidFill>
            </a:rPr>
            <a:t>Наивысшая точка развития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418271" y="3118922"/>
        <a:ext cx="2289504" cy="1881738"/>
      </dsp:txXfrm>
    </dsp:sp>
    <dsp:sp modelId="{3BAEDDB9-585A-4391-8907-4CC8F0A071BA}">
      <dsp:nvSpPr>
        <dsp:cNvPr id="0" name=""/>
        <dsp:cNvSpPr/>
      </dsp:nvSpPr>
      <dsp:spPr>
        <a:xfrm rot="10800000">
          <a:off x="5731420" y="3775893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bg1"/>
            </a:solidFill>
          </a:endParaRPr>
        </a:p>
      </dsp:txBody>
      <dsp:txXfrm rot="10800000">
        <a:off x="5731420" y="3775893"/>
        <a:ext cx="485374" cy="567797"/>
      </dsp:txXfrm>
    </dsp:sp>
    <dsp:sp modelId="{7EC72D02-A00F-453A-AF69-B8C0719120B2}">
      <dsp:nvSpPr>
        <dsp:cNvPr id="0" name=""/>
        <dsp:cNvSpPr/>
      </dsp:nvSpPr>
      <dsp:spPr>
        <a:xfrm>
          <a:off x="3212965" y="3118922"/>
          <a:ext cx="2289504" cy="18817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5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bg1"/>
              </a:solidFill>
            </a:rPr>
            <a:t>Система начинает отмирать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212965" y="3118922"/>
        <a:ext cx="2289504" cy="188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07BFB-5B1B-4E61-A903-7D37533A145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8B322-5566-4BE5-A755-922F18BE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B322-5566-4BE5-A755-922F18BEE0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5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2900" y="370418"/>
            <a:ext cx="6172200" cy="15197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" y="2133601"/>
            <a:ext cx="3028950" cy="29188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86150" y="2133601"/>
            <a:ext cx="3028950" cy="29188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2900" y="5255684"/>
            <a:ext cx="3028950" cy="29188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6150" y="5255684"/>
            <a:ext cx="3028950" cy="29188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42900" y="8324851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914900" y="8324851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fld id="{2E698BB0-5C9C-48F3-BC64-1D557294A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7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0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0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5" y="1142976"/>
            <a:ext cx="5429287" cy="3643338"/>
          </a:xfrm>
        </p:spPr>
        <p:txBody>
          <a:bodyPr>
            <a:noAutofit/>
          </a:bodyPr>
          <a:lstStyle/>
          <a:p>
            <a:pPr algn="ctr">
              <a:tabLst>
                <a:tab pos="5378450" algn="l"/>
              </a:tabLst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Опыт создания </a:t>
            </a:r>
            <a:br>
              <a:rPr lang="ru-RU" sz="4800" b="1" dirty="0" smtClean="0"/>
            </a:br>
            <a:r>
              <a:rPr lang="ru-RU" sz="4800" b="1" dirty="0" smtClean="0"/>
              <a:t>творческой группы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b="1" dirty="0" smtClean="0"/>
              <a:t>в МБДОУ «Детский сад комбинированного вида №67» </a:t>
            </a:r>
            <a:r>
              <a:rPr lang="ru-RU" sz="2100" b="1" dirty="0" smtClean="0"/>
              <a:t>Энгельсского муниципального района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Саратовской области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89537" y="7620021"/>
            <a:ext cx="44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Старший воспитатель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Желудкова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Л.А.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711" y="285722"/>
            <a:ext cx="212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03.09.2013г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Мини-музей </a:t>
            </a:r>
            <a:br>
              <a:rPr lang="ru-RU" dirty="0" smtClean="0"/>
            </a:br>
            <a:r>
              <a:rPr lang="ru-RU" dirty="0" smtClean="0"/>
              <a:t>Энгельс- прошлое-настоящее-будущее</a:t>
            </a:r>
            <a:endParaRPr lang="ru-RU" dirty="0"/>
          </a:p>
        </p:txBody>
      </p:sp>
      <p:pic>
        <p:nvPicPr>
          <p:cNvPr id="7170" name="Picture 2" descr="C:\Users\1\Desktop\DSC023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8" y="4000496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1\Desktop\DSC02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8" y="2000232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1\Desktop\DSC023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04" y="6000760"/>
            <a:ext cx="3786214" cy="283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6256" y="7500958"/>
            <a:ext cx="2571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Обновление развивающей среды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Обновление развивающей среды</a:t>
            </a:r>
            <a:endParaRPr lang="ru-RU" b="1" dirty="0"/>
          </a:p>
        </p:txBody>
      </p:sp>
      <p:pic>
        <p:nvPicPr>
          <p:cNvPr id="5122" name="Picture 2" descr="C:\Users\1\Desktop\DSC023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98008" y="4188216"/>
            <a:ext cx="3216275" cy="2412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Изображение 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60781" y="4794030"/>
            <a:ext cx="3217862" cy="215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1\Desktop\DSC023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02" y="785786"/>
            <a:ext cx="3321324" cy="249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80" y="5857884"/>
            <a:ext cx="5786478" cy="28575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Творческая группа </a:t>
            </a:r>
          </a:p>
          <a:p>
            <a:pPr algn="ctr"/>
            <a:r>
              <a:rPr lang="ru-RU" sz="2400" b="1" dirty="0" smtClean="0"/>
              <a:t>– это добровольный, временный научно-исследовательский коллектив, создаваемый для эффективного решения конкретной годовой задачи, курируется старшим воспитателем ДОУ. </a:t>
            </a:r>
          </a:p>
          <a:p>
            <a:pPr algn="ctr"/>
            <a:endParaRPr lang="ru-RU" sz="2400" dirty="0"/>
          </a:p>
        </p:txBody>
      </p:sp>
      <p:pic>
        <p:nvPicPr>
          <p:cNvPr id="5" name="Picture 4" descr="H:\Фото\После семинар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12" y="857224"/>
            <a:ext cx="3867697" cy="500066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етодист\Годовой план\Все фото\ФОТО Для сайта\DSC0051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34174" y="573148"/>
            <a:ext cx="4653591" cy="3829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Текст 5"/>
          <p:cNvSpPr txBox="1">
            <a:spLocks/>
          </p:cNvSpPr>
          <p:nvPr/>
        </p:nvSpPr>
        <p:spPr>
          <a:xfrm>
            <a:off x="214290" y="4572000"/>
            <a:ext cx="6429420" cy="425568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flat" cmpd="sng" algn="ctr">
            <a:solidFill>
              <a:schemeClr val="accent1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Задачи творческой группы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умения быстро перестраиваться в ходе работы;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Развитие способности к самостоятельности;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Разработка справочных материалов и накопление практических материалов для использования в работе педагогов;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Практическое решение задач годового плана.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04" y="428596"/>
            <a:ext cx="5829300" cy="1071570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Этапы создания творческой группы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66" y="1714480"/>
          <a:ext cx="6179411" cy="699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142844"/>
            <a:ext cx="6515100" cy="6762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Положение о творческой группе</a:t>
            </a:r>
            <a:endParaRPr lang="ru-RU" sz="1800" b="1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285728" y="785786"/>
            <a:ext cx="6072230" cy="814393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4800" b="1" dirty="0" smtClean="0"/>
              <a:t>«Утверждено»</a:t>
            </a:r>
            <a:endParaRPr lang="ru-RU" sz="4800" dirty="0" smtClean="0"/>
          </a:p>
          <a:p>
            <a:pPr algn="r"/>
            <a:r>
              <a:rPr lang="ru-RU" sz="4800" b="1" dirty="0" smtClean="0"/>
              <a:t>Заведующая МБДОУ «Детский сад №67»</a:t>
            </a:r>
            <a:endParaRPr lang="ru-RU" sz="4800" dirty="0" smtClean="0"/>
          </a:p>
          <a:p>
            <a:pPr algn="r"/>
            <a:r>
              <a:rPr lang="ru-RU" sz="4800" b="1" dirty="0" smtClean="0"/>
              <a:t> Энгельсского муниципального района </a:t>
            </a:r>
            <a:endParaRPr lang="ru-RU" sz="4800" dirty="0" smtClean="0"/>
          </a:p>
          <a:p>
            <a:pPr algn="r"/>
            <a:r>
              <a:rPr lang="ru-RU" sz="4800" b="1" dirty="0" smtClean="0"/>
              <a:t>Саратовской области</a:t>
            </a:r>
            <a:endParaRPr lang="ru-RU" sz="4800" dirty="0" smtClean="0"/>
          </a:p>
          <a:p>
            <a:pPr algn="r"/>
            <a:r>
              <a:rPr lang="ru-RU" sz="4800" b="1" dirty="0" smtClean="0"/>
              <a:t>___________Н.И. </a:t>
            </a:r>
            <a:r>
              <a:rPr lang="ru-RU" sz="4800" b="1" dirty="0" err="1" smtClean="0"/>
              <a:t>Буравкина</a:t>
            </a:r>
            <a:r>
              <a:rPr lang="ru-RU" sz="4800" b="1" dirty="0" smtClean="0"/>
              <a:t> 28.08.2010г</a:t>
            </a:r>
            <a:endParaRPr lang="ru-RU" sz="4800" dirty="0" smtClean="0"/>
          </a:p>
          <a:p>
            <a:r>
              <a:rPr lang="ru-RU" sz="4800" b="1" u="sng" dirty="0" smtClean="0"/>
              <a:t>1. Общее положение</a:t>
            </a:r>
            <a:r>
              <a:rPr lang="ru-RU" sz="4800" b="1" dirty="0" smtClean="0"/>
              <a:t>.</a:t>
            </a:r>
            <a:endParaRPr lang="ru-RU" sz="4800" dirty="0" smtClean="0"/>
          </a:p>
          <a:p>
            <a:r>
              <a:rPr lang="ru-RU" sz="4800" b="1" dirty="0" smtClean="0"/>
              <a:t> </a:t>
            </a:r>
          </a:p>
          <a:p>
            <a:r>
              <a:rPr lang="ru-RU" sz="4800" b="1" dirty="0" smtClean="0"/>
              <a:t>1.1. Настоящее Положение о Творческой  группе (далее - Положение)  создано на основе и в соответствии с Законом об образовании РФ, Типовым положением о ДОУ, должностными инструкциями, Уставом МБДОУ, настоящим Положением. Призвано регулировать вопросы, связанные с целями, задачами, составом, порядком работы Творческой  группы,  которая создается на базе МБДОУ на основе единства интересов к проблеме, психологической совместимости и компенсаторных возможностей педагогов. Решение о создании творческой группы принимается на Совете педагогов.</a:t>
            </a:r>
          </a:p>
          <a:p>
            <a:r>
              <a:rPr lang="ru-RU" sz="4800" b="1" u="sng" dirty="0" smtClean="0"/>
              <a:t>2. Цели и задачи творческой группы</a:t>
            </a:r>
            <a:r>
              <a:rPr lang="ru-RU" sz="4800" b="1" dirty="0" smtClean="0"/>
              <a:t>.</a:t>
            </a:r>
          </a:p>
          <a:p>
            <a:r>
              <a:rPr lang="ru-RU" sz="4800" b="1" dirty="0" smtClean="0"/>
              <a:t>    Цель: Создание условий для роста активности, инициативы и реализации годовых задач МБДОУ, повышения   педагогического мастерства педагогов.</a:t>
            </a:r>
          </a:p>
          <a:p>
            <a:r>
              <a:rPr lang="ru-RU" sz="4800" b="1" u="sng" dirty="0" smtClean="0"/>
              <a:t>Задачи:   </a:t>
            </a:r>
            <a:endParaRPr lang="ru-RU" sz="4800" b="1" dirty="0" smtClean="0"/>
          </a:p>
          <a:p>
            <a:pPr lvl="1"/>
            <a:r>
              <a:rPr lang="ru-RU" sz="4800" b="1" dirty="0" smtClean="0"/>
              <a:t>Повышение уровня квалификации воспитателей.</a:t>
            </a:r>
          </a:p>
          <a:p>
            <a:pPr lvl="1"/>
            <a:r>
              <a:rPr lang="ru-RU" sz="4800" b="1" dirty="0" smtClean="0"/>
              <a:t>Реализация годовых задач в виде разработок практических пособий, перспективных планов и т.д., направленных на повышение эффективности образовательной деятельности. </a:t>
            </a:r>
          </a:p>
          <a:p>
            <a:pPr lvl="1"/>
            <a:r>
              <a:rPr lang="ru-RU" sz="4800" b="1" dirty="0" smtClean="0"/>
              <a:t>Внедрение  инноваций и передового педагогического опыта в практику работы МБДОУ.</a:t>
            </a:r>
          </a:p>
          <a:p>
            <a:pPr lvl="1"/>
            <a:r>
              <a:rPr lang="ru-RU" sz="4800" b="1" dirty="0" smtClean="0"/>
              <a:t>Повышение эмоционально-делового статуса педагогов.</a:t>
            </a:r>
          </a:p>
          <a:p>
            <a:r>
              <a:rPr lang="ru-RU" sz="4800" b="1" u="sng" dirty="0" smtClean="0"/>
              <a:t>3. Состав творческой группы.</a:t>
            </a:r>
            <a:endParaRPr lang="ru-RU" sz="4800" b="1" dirty="0" smtClean="0"/>
          </a:p>
          <a:p>
            <a:r>
              <a:rPr lang="ru-RU" sz="4800" b="1" dirty="0" smtClean="0"/>
              <a:t>   Председатель и секретарь  творческой группы – избираются из членов творческой группы. Старший воспитатель является координатором работы группы.</a:t>
            </a:r>
          </a:p>
          <a:p>
            <a:r>
              <a:rPr lang="ru-RU" sz="4800" b="1" dirty="0" smtClean="0"/>
              <a:t>   Члены – педагоги с высшей или 1 квалификационной категорией.</a:t>
            </a:r>
          </a:p>
          <a:p>
            <a:r>
              <a:rPr lang="ru-RU" sz="4800" b="1" u="sng" dirty="0" smtClean="0"/>
              <a:t>4. Порядок работы творческой группы</a:t>
            </a:r>
            <a:r>
              <a:rPr lang="ru-RU" sz="4800" b="1" i="1" u="sng" dirty="0" smtClean="0"/>
              <a:t>.</a:t>
            </a:r>
            <a:endParaRPr lang="ru-RU" sz="4800" b="1" dirty="0" smtClean="0"/>
          </a:p>
          <a:p>
            <a:pPr lvl="1"/>
            <a:r>
              <a:rPr lang="ru-RU" sz="4800" b="1" dirty="0" smtClean="0"/>
              <a:t>Заседания творческой группы –  проводятся 1 раз в месяц.</a:t>
            </a:r>
          </a:p>
          <a:p>
            <a:pPr lvl="1"/>
            <a:r>
              <a:rPr lang="ru-RU" sz="4800" b="1" dirty="0" smtClean="0"/>
              <a:t>О необходимости внеплановых заседаний сообщается дополнительно.</a:t>
            </a:r>
          </a:p>
          <a:p>
            <a:pPr lvl="1"/>
            <a:r>
              <a:rPr lang="ru-RU" sz="4800" b="1" dirty="0" smtClean="0"/>
              <a:t>Этапы работы: </a:t>
            </a:r>
          </a:p>
          <a:p>
            <a:pPr lvl="2"/>
            <a:r>
              <a:rPr lang="ru-RU" sz="4800" b="1" dirty="0" smtClean="0"/>
              <a:t>Информация о проблеме.</a:t>
            </a:r>
          </a:p>
          <a:p>
            <a:pPr lvl="2"/>
            <a:r>
              <a:rPr lang="ru-RU" sz="4800" b="1" dirty="0" smtClean="0"/>
              <a:t>Обсуждение заявленной проблемы.</a:t>
            </a:r>
          </a:p>
          <a:p>
            <a:pPr lvl="2"/>
            <a:r>
              <a:rPr lang="ru-RU" sz="4800" b="1" dirty="0" smtClean="0"/>
              <a:t>Выводы и решения по проблеме.</a:t>
            </a:r>
          </a:p>
          <a:p>
            <a:pPr lvl="2"/>
            <a:r>
              <a:rPr lang="ru-RU" sz="4800" b="1" dirty="0" smtClean="0"/>
              <a:t>Краткое протоколирование заседания творческой группы.</a:t>
            </a:r>
          </a:p>
          <a:p>
            <a:r>
              <a:rPr lang="ru-RU" sz="4800" b="1" u="sng" dirty="0" smtClean="0"/>
              <a:t>5. Результат работы творческой группы.</a:t>
            </a:r>
            <a:endParaRPr lang="ru-RU" sz="4800" b="1" dirty="0" smtClean="0"/>
          </a:p>
          <a:p>
            <a:pPr lvl="1"/>
            <a:r>
              <a:rPr lang="ru-RU" sz="4800" b="1" dirty="0" smtClean="0"/>
              <a:t>Оформление решения проблемы в виде творческого отчета, изготовления практических пособий, конспектов и т.д.</a:t>
            </a:r>
          </a:p>
          <a:p>
            <a:pPr lvl="1"/>
            <a:r>
              <a:rPr lang="ru-RU" sz="4800" b="1" dirty="0" smtClean="0"/>
              <a:t>Ходатайство председателя творческой группы  руководителю МБДОУ о поощрении членов ТГ (через повышение стимулирующих выплат).</a:t>
            </a:r>
          </a:p>
          <a:p>
            <a:r>
              <a:rPr lang="ru-RU" sz="4800" b="1" u="sng" dirty="0" smtClean="0"/>
              <a:t>6. Делопроизводство ТМГ.</a:t>
            </a:r>
            <a:endParaRPr lang="ru-RU" sz="4800" b="1" dirty="0" smtClean="0"/>
          </a:p>
          <a:p>
            <a:r>
              <a:rPr lang="ru-RU" sz="4800" b="1" dirty="0" smtClean="0"/>
              <a:t>  6.1. Заседания ТГ протоколируются, подписываются председателем и секретарем, о результатах работы ТГ отчитывается на Совете педагогов. </a:t>
            </a:r>
          </a:p>
          <a:p>
            <a:r>
              <a:rPr lang="ru-RU" sz="4800" b="1" dirty="0" smtClean="0"/>
              <a:t>     Секретарь выбирается из членов ТГ, сроком на 1 год.</a:t>
            </a:r>
          </a:p>
          <a:p>
            <a:endParaRPr lang="ru-RU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3074" name="Picture 2" descr="C:\Users\1\Documents\Panasonic\MFS\Scan\20130902_233551.jpg"/>
          <p:cNvPicPr>
            <a:picLocks noChangeAspect="1" noChangeArrowheads="1"/>
          </p:cNvPicPr>
          <p:nvPr/>
        </p:nvPicPr>
        <p:blipFill>
          <a:blip r:embed="rId2" cstate="print"/>
          <a:srcRect l="10395" t="5564" r="4556" b="4492"/>
          <a:stretch>
            <a:fillRect/>
          </a:stretch>
        </p:blipFill>
        <p:spPr bwMode="auto">
          <a:xfrm>
            <a:off x="285728" y="571472"/>
            <a:ext cx="6072230" cy="8001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cuments\Panasonic\MFS\Scan\20130902_233852.jpg"/>
          <p:cNvPicPr>
            <a:picLocks noChangeAspect="1" noChangeArrowheads="1"/>
          </p:cNvPicPr>
          <p:nvPr/>
        </p:nvPicPr>
        <p:blipFill>
          <a:blip r:embed="rId2"/>
          <a:srcRect l="12285" t="4009" r="3612" b="15931"/>
          <a:stretch>
            <a:fillRect/>
          </a:stretch>
        </p:blipFill>
        <p:spPr bwMode="auto">
          <a:xfrm>
            <a:off x="142852" y="214282"/>
            <a:ext cx="6357958" cy="85597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66" y="214282"/>
            <a:ext cx="6000792" cy="7620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Формы презентации достижений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творческой группы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21447019">
            <a:off x="354788" y="1205000"/>
            <a:ext cx="2930509" cy="6381795"/>
          </a:xfr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Информационные стенды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Отчеты на педагогических советов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Открытые просмотры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Рассказ о достижениях педагогов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9" name="Picture 4" descr="DSC_27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22110">
            <a:off x="3434256" y="5433299"/>
            <a:ext cx="3035391" cy="2426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DSC_27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37546">
            <a:off x="2298792" y="3258194"/>
            <a:ext cx="3103252" cy="2327439"/>
          </a:xfrm>
          <a:prstGeom prst="rect">
            <a:avLst/>
          </a:prstGeom>
          <a:solidFill>
            <a:srgbClr val="0070C0"/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3" descr="Изображение 0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812853">
            <a:off x="3451875" y="1228529"/>
            <a:ext cx="2840831" cy="236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DSC_27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97420">
            <a:off x="785794" y="6643702"/>
            <a:ext cx="2928958" cy="229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609600"/>
            <a:ext cx="6631686" cy="18192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Стенд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«В мире искусства»</a:t>
            </a:r>
            <a:endParaRPr lang="ru-RU" b="1" dirty="0"/>
          </a:p>
        </p:txBody>
      </p:sp>
      <p:pic>
        <p:nvPicPr>
          <p:cNvPr id="6146" name="Picture 2" descr="C:\Users\1\Desktop\DSC023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57" y="2714612"/>
            <a:ext cx="585870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18" y="7929586"/>
            <a:ext cx="4572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Обновление развивающей среды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485</TotalTime>
  <Words>172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Опыт создания  творческой группы   в МБДОУ «Детский сад комбинированного вида №67» Энгельсского муниципального района  Саратовской области</vt:lpstr>
      <vt:lpstr>Слайд 2</vt:lpstr>
      <vt:lpstr>Слайд 3</vt:lpstr>
      <vt:lpstr>Этапы создания творческой группы </vt:lpstr>
      <vt:lpstr>Положение о творческой группе</vt:lpstr>
      <vt:lpstr>Слайд 6</vt:lpstr>
      <vt:lpstr>Слайд 7</vt:lpstr>
      <vt:lpstr>Формы презентации достижений  творческой группы</vt:lpstr>
      <vt:lpstr>Стенд   «В мире искусства»</vt:lpstr>
      <vt:lpstr>Мини-музей  Энгельс- прошлое-настоящее-будущее</vt:lpstr>
      <vt:lpstr>Обновление развивающей среды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создания творческого коллектива в ДОУ</dc:title>
  <dc:creator>1</dc:creator>
  <cp:lastModifiedBy>1</cp:lastModifiedBy>
  <cp:revision>67</cp:revision>
  <dcterms:modified xsi:type="dcterms:W3CDTF">2013-09-14T05:32:49Z</dcterms:modified>
</cp:coreProperties>
</file>