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70" r:id="rId4"/>
    <p:sldId id="271" r:id="rId5"/>
    <p:sldId id="272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64" r:id="rId14"/>
    <p:sldId id="256" r:id="rId15"/>
    <p:sldId id="257" r:id="rId16"/>
    <p:sldId id="258" r:id="rId17"/>
    <p:sldId id="25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DAA1-261B-47A2-B0D7-B5B0216886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DAF9-9A3E-4136-B996-3C70D2CB4F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97FD-58F8-4AE6-BA32-2A14836405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3E6D-A75D-4C59-AB64-BF52E02816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5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5F66-16E4-4595-AE65-4BA605668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587E-3E3F-4B97-BD65-C00EC1C1B9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1FBD-EEB8-404F-AE26-E58F17985E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F089-55C8-44E8-BE47-11A0896D87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B52E-A2F2-44EA-A37E-A914531D81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5E85-D1B5-4325-9E35-58B369195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2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3CC6-39BF-4095-946D-994DC5B78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09BD-7EF1-40E3-9E4B-871C1711A4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9900-3947-418D-80DA-5A761C79DD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AAEC-9A66-4957-8D43-8319B4205E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AE07-1189-4760-8015-167DB71F7B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AB92-5E42-413F-96C8-E5BDB7102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B88C-4E1C-4E24-8AF1-ACC71A5B58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7DB-F8A7-4833-897B-AF93576CD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3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4066-FE05-4752-A1BE-329289045E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791D-B5CF-4ED1-9CCC-635E883A4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7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2EB-A597-438C-89DC-D11972AAB8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5CC3-CB06-4C11-A2CB-FD67B17A1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9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CB8812-73AC-441D-B29D-E12A26E7F9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864E4-0E4E-430E-A0C3-D65479F4DB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_____Microsoft_Office_Excel_97-2003111111111111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71763" cy="1162050"/>
          </a:xfrm>
        </p:spPr>
        <p:txBody>
          <a:bodyPr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статья в СМИ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Перекресток России» 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 09.12.11г. </a:t>
            </a:r>
            <a:endParaRPr lang="ru-RU" dirty="0"/>
          </a:p>
        </p:txBody>
      </p:sp>
      <p:sp>
        <p:nvSpPr>
          <p:cNvPr id="4403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6289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44036" name="Picture 3" descr="J:\мама 12\фото\ФОК\SAM_1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32656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4037" name="Объект 5"/>
          <p:cNvSpPr>
            <a:spLocks noGrp="1"/>
          </p:cNvSpPr>
          <p:nvPr>
            <p:ph idx="1"/>
          </p:nvPr>
        </p:nvSpPr>
        <p:spPr>
          <a:xfrm>
            <a:off x="4038600" y="685800"/>
            <a:ext cx="4648200" cy="544036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4038" name="Picture 4" descr="J:\мама 12\фото\ср.гр.Б ФОК\SDC109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3143250"/>
            <a:ext cx="49530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18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модуль курсов </a:t>
            </a:r>
            <a:r>
              <a:rPr lang="ru-RU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педагогов по программе «Детский сад 2100»</a:t>
            </a:r>
            <a:br>
              <a:rPr lang="ru-RU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3251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4040188" cy="303053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3252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1782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Курс по «Ознакомлению с окружающим миром» </a:t>
            </a:r>
          </a:p>
          <a:p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Р.И.Шемарова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методист ДОУ  №54 «Аленушка» г. Химки</a:t>
            </a:r>
          </a:p>
        </p:txBody>
      </p:sp>
      <p:pic>
        <p:nvPicPr>
          <p:cNvPr id="53253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924944"/>
            <a:ext cx="4041775" cy="3030538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315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специалистов</a:t>
            </a:r>
            <a:b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99"/>
                </a:solidFill>
                <a:latin typeface="GungsuhChe" pitchFamily="49" charset="-127"/>
                <a:ea typeface="GungsuhChe" pitchFamily="49" charset="-127"/>
              </a:rPr>
              <a:t>Учитель - логопед</a:t>
            </a:r>
          </a:p>
        </p:txBody>
      </p:sp>
      <p:pic>
        <p:nvPicPr>
          <p:cNvPr id="54275" name="Picture 2" descr="F:\мама 12\РМ\IMG_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648200" cy="3094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1714488"/>
            <a:ext cx="4857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ctr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</a:tabLst>
            </a:pP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В логопедический пункт 2011-2012 </a:t>
            </a:r>
            <a:r>
              <a:rPr lang="ru-RU" sz="2400" b="1" i="1" dirty="0" err="1" smtClean="0">
                <a:solidFill>
                  <a:srgbClr val="990033"/>
                </a:solidFill>
                <a:latin typeface="Arial" charset="0"/>
              </a:rPr>
              <a:t>уч</a:t>
            </a: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. год было зачислено 12 детей. </a:t>
            </a:r>
          </a:p>
          <a:p>
            <a:pPr indent="536575" algn="ctr"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720725" algn="l"/>
              </a:tabLst>
            </a:pP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Из них выпушено: </a:t>
            </a:r>
          </a:p>
          <a:p>
            <a:pPr indent="5365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  <a:tabLst>
                <a:tab pos="536575" algn="l"/>
                <a:tab pos="720725" algn="l"/>
              </a:tabLst>
            </a:pP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с чистой речью – 9 детей</a:t>
            </a:r>
          </a:p>
          <a:p>
            <a:pPr indent="5365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  <a:tabLst>
                <a:tab pos="536575" algn="l"/>
                <a:tab pos="720725" algn="l"/>
              </a:tabLst>
            </a:pP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со значительными улучшениями – 2 детей</a:t>
            </a:r>
          </a:p>
          <a:p>
            <a:pPr indent="5365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  <a:tabLst>
                <a:tab pos="536575" algn="l"/>
                <a:tab pos="720725" algn="l"/>
              </a:tabLst>
            </a:pP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без значительного улучшения – 1 ребенок. </a:t>
            </a:r>
            <a:endParaRPr lang="ru-RU" sz="2400" b="1" i="1" dirty="0">
              <a:solidFill>
                <a:srgbClr val="9900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  <a:cs typeface="Mongolian Baiti" pitchFamily="66" charset="0"/>
              </a:rPr>
              <a:t>Музыкальный руководитель</a:t>
            </a:r>
          </a:p>
        </p:txBody>
      </p:sp>
      <p:pic>
        <p:nvPicPr>
          <p:cNvPr id="17417" name="Picture 2" descr="F:\мама 12\РМ\IMG_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963" y="1600200"/>
            <a:ext cx="3013075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7415" name="Object 7"/>
          <p:cNvGraphicFramePr>
            <a:graphicFrameLocks noGrp="1"/>
          </p:cNvGraphicFramePr>
          <p:nvPr>
            <p:ph sz="half" idx="2"/>
          </p:nvPr>
        </p:nvGraphicFramePr>
        <p:xfrm>
          <a:off x="4343400" y="1524000"/>
          <a:ext cx="4343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6669602" imgH="4078577" progId="Excel.Sheet.8">
                  <p:embed/>
                </p:oleObj>
              </mc:Choice>
              <mc:Fallback>
                <p:oleObj r:id="rId5" imgW="6669602" imgH="407857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3434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usic"/>
          <p:cNvSpPr>
            <a:spLocks noEditPoints="1" noChangeArrowheads="1"/>
          </p:cNvSpPr>
          <p:nvPr/>
        </p:nvSpPr>
        <p:spPr bwMode="auto">
          <a:xfrm>
            <a:off x="7092280" y="15489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Достижения детей</a:t>
            </a:r>
          </a:p>
        </p:txBody>
      </p:sp>
      <p:sp>
        <p:nvSpPr>
          <p:cNvPr id="57346" name="Текст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5334000" cy="979487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Сравнительная диаграмма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интегративных показателей  и качеств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сентября  2011 г. по май 2012г,% </a:t>
            </a:r>
          </a:p>
        </p:txBody>
      </p:sp>
      <p:sp>
        <p:nvSpPr>
          <p:cNvPr id="5734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Доминирующей формой взаимодействия детей и взрослых является игра. В группах созданы все условия для возникновения и развития игры. Этот вид детской деятельности удачно используется  педагогами для формирования у детей представлений о себе и для социализации. Педагоги обращают особое внимание на создание проблемных ситуаций, экспериментально-поисковой, строительно-конструктивной деятельности, в которых ребёнок может ярко проявить себя, выразить своё истинное отношение к окружающей действительности</a:t>
            </a:r>
            <a:r>
              <a:rPr lang="ru-RU" sz="2900" b="1" i="1" dirty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734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9600" y="2286000"/>
            <a:ext cx="5638800" cy="3657600"/>
          </a:xfrm>
        </p:spPr>
      </p:pic>
    </p:spTree>
    <p:extLst>
      <p:ext uri="{BB962C8B-B14F-4D97-AF65-F5344CB8AC3E}">
        <p14:creationId xmlns:p14="http://schemas.microsoft.com/office/powerpoint/2010/main" val="38250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chemeClr val="bg2"/>
                </a:solidFill>
                <a:latin typeface="GungsuhChe" pitchFamily="49" charset="-127"/>
                <a:ea typeface="GungsuhChe" pitchFamily="49" charset="-127"/>
              </a:rPr>
              <a:t>Участие в Спартакиаде дошкольных учреждений</a:t>
            </a:r>
          </a:p>
        </p:txBody>
      </p:sp>
      <p:sp>
        <p:nvSpPr>
          <p:cNvPr id="5837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Так хочется всех обогнать…</a:t>
            </a:r>
          </a:p>
        </p:txBody>
      </p:sp>
      <p:sp>
        <p:nvSpPr>
          <p:cNvPr id="5837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8372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195" y="2381097"/>
            <a:ext cx="4415912" cy="3312368"/>
          </a:xfrm>
        </p:spPr>
      </p:pic>
      <p:pic>
        <p:nvPicPr>
          <p:cNvPr id="58373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9805" y="3573016"/>
            <a:ext cx="4041775" cy="3030537"/>
          </a:xfrm>
        </p:spPr>
      </p:pic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71950" cy="566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2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2012/2013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учебном году  необходимо: </a:t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8824" y="332656"/>
            <a:ext cx="5111750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106688" cy="5256584"/>
          </a:xfrm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продолжить работу по повышению педагогического мастерства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применять активные методы обучения, используя опыт педагогов для обучения молодых специалистов;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стимулировать педагогов к повышению квалификации;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активизировать работу с родителями, приглашая их на консультации, открытые мероприятия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направлять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детей, нуждающихся в медицинской помощи к специалистам ЦРБ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детьми применять дифференцированный подход: работать в малых группах в течение всего пребывания ребенка в ДОУ в соответствии с ФГТ.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3" descr="J:\мама 12\РМ\IMG_00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543128" cy="3690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441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Перспектива профессионального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на 2012 -2013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темам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самообразования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семинаров и педсоветов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Прохождение аттестации на соответствие занимаемой должности – 7 чел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Прохождение курсов пользователя ПК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Участие в работе РМО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Работа с социумом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 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441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57200" y="5413375"/>
            <a:ext cx="7643192" cy="1139825"/>
          </a:xfrm>
        </p:spPr>
        <p:txBody>
          <a:bodyPr/>
          <a:lstStyle/>
          <a:p>
            <a:pPr indent="449263"/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Желаю вам всех этих качеств  и успехов в                дальнейшей работе!</a:t>
            </a:r>
          </a:p>
        </p:txBody>
      </p:sp>
      <p:pic>
        <p:nvPicPr>
          <p:cNvPr id="6144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533400"/>
            <a:ext cx="5848350" cy="4386263"/>
          </a:xfrm>
          <a:scene3d>
            <a:camera prst="perspectiveHeroicExtremeLeftFacing"/>
            <a:lightRig rig="threePt" dir="t"/>
          </a:scene3d>
        </p:spPr>
      </p:pic>
      <p:sp>
        <p:nvSpPr>
          <p:cNvPr id="61443" name="Прямоугольник 4"/>
          <p:cNvSpPr>
            <a:spLocks noChangeArrowheads="1"/>
          </p:cNvSpPr>
          <p:nvPr/>
        </p:nvSpPr>
        <p:spPr bwMode="auto">
          <a:xfrm>
            <a:off x="323528" y="533400"/>
            <a:ext cx="241967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В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внимание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ответственность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справедливость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правдивость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- искренность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Т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- толерантность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артистизм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Т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трудолюбие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еще доброжелательность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Л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любовь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- мягкость.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44" name="Прямоугольник 5"/>
          <p:cNvSpPr>
            <a:spLocks noChangeArrowheads="1"/>
          </p:cNvSpPr>
          <p:nvPr/>
        </p:nvSpPr>
        <p:spPr bwMode="auto">
          <a:xfrm>
            <a:off x="2057400" y="4398963"/>
            <a:ext cx="449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Times New Roman" pitchFamily="18" charset="0"/>
              </a:rPr>
              <a:t> </a:t>
            </a: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ПУБЛИКАЦИЯ НА САЙТАХ</a:t>
            </a:r>
          </a:p>
        </p:txBody>
      </p:sp>
      <p:sp>
        <p:nvSpPr>
          <p:cNvPr id="45058" name="Текст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9906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Monotype Corsiva" pitchFamily="66" charset="0"/>
              </a:rPr>
              <a:t>«Педсовет»</a:t>
            </a:r>
          </a:p>
          <a:p>
            <a:pPr algn="ctr"/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90946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8000"/>
                </a:solidFill>
                <a:latin typeface="Monotype Corsiva" pitchFamily="66" charset="0"/>
              </a:rPr>
              <a:t>«</a:t>
            </a:r>
            <a:r>
              <a:rPr lang="ru-RU" sz="4000" dirty="0">
                <a:solidFill>
                  <a:srgbClr val="008000"/>
                </a:solidFill>
                <a:latin typeface="Monotype Corsiva" pitchFamily="66" charset="0"/>
              </a:rPr>
              <a:t>Открытый класс»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36912"/>
            <a:ext cx="4311650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45061" name="Объект 7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4041775" cy="3124200"/>
          </a:xfr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2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2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31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общественной жизни </a:t>
            </a:r>
            <a:r>
              <a:rPr lang="ru-RU" sz="31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уровне района, округа</a:t>
            </a:r>
            <a:r>
              <a:rPr lang="ru-RU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990099"/>
              </a:solidFill>
            </a:endParaRPr>
          </a:p>
        </p:txBody>
      </p:sp>
      <p:sp>
        <p:nvSpPr>
          <p:cNvPr id="4608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День воспитателя</a:t>
            </a:r>
            <a:endParaRPr lang="ru-RU" sz="36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608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День призывника</a:t>
            </a:r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6084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5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635250"/>
            <a:ext cx="4040188" cy="3030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862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03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</a:p>
        </p:txBody>
      </p:sp>
      <p:pic>
        <p:nvPicPr>
          <p:cNvPr id="4710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60089">
            <a:off x="251520" y="205736"/>
            <a:ext cx="4260660" cy="319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0499" y="148478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J:\мама 12\май\Фото01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7914">
            <a:off x="539552" y="3558373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Спортивный зал СОК «Юность»</a:t>
            </a:r>
          </a:p>
        </p:txBody>
      </p:sp>
      <p:pic>
        <p:nvPicPr>
          <p:cNvPr id="4813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91" y="1556792"/>
            <a:ext cx="4709385" cy="353203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813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2708920"/>
            <a:ext cx="4805396" cy="3604047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8700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/>
          <a:lstStyle/>
          <a:p>
            <a:pPr algn="l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Ежегодная акция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«Мой </a:t>
            </a:r>
            <a:r>
              <a:rPr lang="ru-RU" sz="3600" b="1" i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цветущий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детский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сад»</a:t>
            </a:r>
          </a:p>
        </p:txBody>
      </p:sp>
      <p:pic>
        <p:nvPicPr>
          <p:cNvPr id="4915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92461"/>
            <a:ext cx="4579617" cy="324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2" descr="J:\мама 12\фото\май\Фото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2520" y="1556791"/>
            <a:ext cx="4441268" cy="333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Рисунок 6" descr="http://www.edu.cap.ru/home/3664/gruppu/kapelka/ogoro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3881438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1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течение года на базе МДОУ №12 прошло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7 заседаний РМО</a:t>
            </a:r>
          </a:p>
        </p:txBody>
      </p:sp>
      <p:pic>
        <p:nvPicPr>
          <p:cNvPr id="50178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0179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2 этапы конкурса профессионального мастерства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Мастер-класс </a:t>
            </a:r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 педагога</a:t>
            </a:r>
            <a:r>
              <a:rPr lang="ru-RU" sz="3200" b="1" dirty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br>
              <a:rPr lang="ru-RU" sz="3200" b="1" dirty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66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245868" cy="6397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00FF"/>
                </a:solidFill>
              </a:rPr>
              <a:t>«Вот наши строгие ценители и судьи!»</a:t>
            </a:r>
            <a:br>
              <a:rPr lang="ru-RU" sz="1800" dirty="0">
                <a:solidFill>
                  <a:srgbClr val="0000FF"/>
                </a:solidFill>
              </a:rPr>
            </a:b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Мастер-класс воспитателя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МДОУ № 12  Шубиной О.Н.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04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2537916"/>
            <a:ext cx="4615773" cy="346092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05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1163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Объект 9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173860" cy="4248471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795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«Всегда готовые к </a:t>
            </a:r>
            <a:r>
              <a:rPr lang="ru-RU" sz="2400" b="1" dirty="0" err="1" smtClean="0">
                <a:solidFill>
                  <a:srgbClr val="0000FF"/>
                </a:solidFill>
                <a:latin typeface="Monotype Corsiva" pitchFamily="66" charset="0"/>
              </a:rPr>
              <a:t>журьбе</a:t>
            </a: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,</a:t>
            </a:r>
            <a:b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Поют все песнь одну и ту же,</a:t>
            </a:r>
            <a:b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Не замечая об себе:</a:t>
            </a:r>
            <a:b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Что старее, то хуже.» </a:t>
            </a:r>
            <a:b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Monotype Corsiva" pitchFamily="66" charset="0"/>
              </a:rPr>
              <a:t>А.С.Грибоедов</a:t>
            </a:r>
            <a:endParaRPr lang="ru-RU" sz="2400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2226" name="Текст 2"/>
          <p:cNvSpPr>
            <a:spLocks noGrp="1"/>
          </p:cNvSpPr>
          <p:nvPr>
            <p:ph type="body" idx="1"/>
          </p:nvPr>
        </p:nvSpPr>
        <p:spPr>
          <a:xfrm>
            <a:off x="4419600" y="2057400"/>
            <a:ext cx="4724400" cy="1143000"/>
          </a:xfrm>
        </p:spPr>
        <p:txBody>
          <a:bodyPr/>
          <a:lstStyle/>
          <a:p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Мастер-класс воспитателя МДОУ № 7</a:t>
            </a:r>
          </a:p>
          <a:p>
            <a:endParaRPr lang="ru-RU" sz="2000" dirty="0" smtClean="0"/>
          </a:p>
        </p:txBody>
      </p:sp>
      <p:sp>
        <p:nvSpPr>
          <p:cNvPr id="52227" name="Текст 4"/>
          <p:cNvSpPr>
            <a:spLocks noGrp="1"/>
          </p:cNvSpPr>
          <p:nvPr>
            <p:ph type="body" sz="quarter" idx="3"/>
          </p:nvPr>
        </p:nvSpPr>
        <p:spPr>
          <a:xfrm>
            <a:off x="228600" y="1905000"/>
            <a:ext cx="4041775" cy="639763"/>
          </a:xfrm>
        </p:spPr>
        <p:txBody>
          <a:bodyPr/>
          <a:lstStyle/>
          <a:p>
            <a:r>
              <a:rPr lang="ru-RU" sz="2800" dirty="0" smtClean="0">
                <a:solidFill>
                  <a:srgbClr val="990099"/>
                </a:solidFill>
                <a:latin typeface="Monotype Corsiva" pitchFamily="66" charset="0"/>
              </a:rPr>
              <a:t>А судьи кто?</a:t>
            </a:r>
          </a:p>
        </p:txBody>
      </p:sp>
      <p:pic>
        <p:nvPicPr>
          <p:cNvPr id="5222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708920"/>
            <a:ext cx="42672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143248"/>
            <a:ext cx="4157506" cy="31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234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Лист Microsoft Excel 97-2003</vt:lpstr>
      <vt:lpstr>статья в СМИ  «Перекресток России»                                    от 09.12.11г. </vt:lpstr>
      <vt:lpstr>ПУБЛИКАЦИЯ НА САЙТАХ</vt:lpstr>
      <vt:lpstr> Участие ДОУ в общественной жизни  на  уровне района, округа  </vt:lpstr>
      <vt:lpstr>                            9 мая</vt:lpstr>
      <vt:lpstr>Спортивный зал СОК «Юность»</vt:lpstr>
      <vt:lpstr>Ежегодная акция  «Мой цветущий детский сад»</vt:lpstr>
      <vt:lpstr>В течение года на базе МДОУ №12 прошло :  7 заседаний РМО</vt:lpstr>
      <vt:lpstr>1 и 2 этапы конкурса профессионального мастерства  «Мастер-класс  педагога» </vt:lpstr>
      <vt:lpstr>«Всегда готовые к журьбе, Поют все песнь одну и ту же, Не замечая об себе: Что старее, то хуже.»  А.С.Грибоедов</vt:lpstr>
      <vt:lpstr>3 модуль курсов повышения квалификации педагогов по программе «Детский сад 2100» </vt:lpstr>
      <vt:lpstr>Работа специалистов Учитель - логопед</vt:lpstr>
      <vt:lpstr>Музыкальный руководитель</vt:lpstr>
      <vt:lpstr>Достижения детей</vt:lpstr>
      <vt:lpstr>Участие в Спартакиаде дошкольных учреждений</vt:lpstr>
      <vt:lpstr>В 2012/2013 учебном году  необходимо:   </vt:lpstr>
      <vt:lpstr>              Перспектива профессионального развития  на 2012 -2013 г.г.   Работа по темам самообразования  Проведение семинаров и педсоветов Прохождение аттестации на соответствие занимаемой должности – 7 чел Прохождение курсов пользователя ПК Участие в работе РМО Работа с социумом   </vt:lpstr>
      <vt:lpstr>Желаю вам всех этих качеств  и успехов в                дальнейшей работе!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детей</dc:title>
  <dc:creator>Дмитрий</dc:creator>
  <cp:lastModifiedBy>Дмитрий</cp:lastModifiedBy>
  <cp:revision>4</cp:revision>
  <dcterms:created xsi:type="dcterms:W3CDTF">2013-10-10T15:23:50Z</dcterms:created>
  <dcterms:modified xsi:type="dcterms:W3CDTF">2013-10-10T15:29:38Z</dcterms:modified>
</cp:coreProperties>
</file>