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1" r:id="rId4"/>
    <p:sldId id="282" r:id="rId5"/>
    <p:sldId id="28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DAA1-261B-47A2-B0D7-B5B0216886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DAF9-9A3E-4136-B996-3C70D2CB4F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97FD-58F8-4AE6-BA32-2A14836405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3E6D-A75D-4C59-AB64-BF52E02816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5F66-16E4-4595-AE65-4BA605668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587E-3E3F-4B97-BD65-C00EC1C1B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1FBD-EEB8-404F-AE26-E58F17985E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F089-55C8-44E8-BE47-11A0896D87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B52E-A2F2-44EA-A37E-A914531D81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5E85-D1B5-4325-9E35-58B369195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3CC6-39BF-4095-946D-994DC5B78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09BD-7EF1-40E3-9E4B-871C1711A4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9900-3947-418D-80DA-5A761C79DD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AAEC-9A66-4957-8D43-8319B4205E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5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AE07-1189-4760-8015-167DB71F7B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AB92-5E42-413F-96C8-E5BDB7102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B88C-4E1C-4E24-8AF1-ACC71A5B58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7DB-F8A7-4833-897B-AF93576CD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8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4066-FE05-4752-A1BE-329289045E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791D-B5CF-4ED1-9CCC-635E883A4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2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2EB-A597-438C-89DC-D11972AAB8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5CC3-CB06-4C11-A2CB-FD67B17A1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80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DAA1-261B-47A2-B0D7-B5B0216886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DAF9-9A3E-4136-B996-3C70D2CB4F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4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97FD-58F8-4AE6-BA32-2A14836405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3E6D-A75D-4C59-AB64-BF52E02816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2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5F66-16E4-4595-AE65-4BA605668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587E-3E3F-4B97-BD65-C00EC1C1B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78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1FBD-EEB8-404F-AE26-E58F17985E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F089-55C8-44E8-BE47-11A0896D87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2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B52E-A2F2-44EA-A37E-A914531D81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5E85-D1B5-4325-9E35-58B369195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7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3CC6-39BF-4095-946D-994DC5B78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09BD-7EF1-40E3-9E4B-871C1711A4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33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9900-3947-418D-80DA-5A761C79DD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AAEC-9A66-4957-8D43-8319B4205E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AE07-1189-4760-8015-167DB71F7B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AB92-5E42-413F-96C8-E5BDB7102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B88C-4E1C-4E24-8AF1-ACC71A5B58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7DB-F8A7-4833-897B-AF93576CD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3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4066-FE05-4752-A1BE-329289045E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791D-B5CF-4ED1-9CCC-635E883A4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5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2EB-A597-438C-89DC-D11972AAB8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5CC3-CB06-4C11-A2CB-FD67B17A1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CB8812-73AC-441D-B29D-E12A26E7F9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864E4-0E4E-430E-A0C3-D65479F4DB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CB8812-73AC-441D-B29D-E12A26E7F9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864E4-0E4E-430E-A0C3-D65479F4DB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4">
              <a:lumMod val="75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Система взаимодействия с семьёй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 smtClean="0">
                <a:cs typeface="Mongolian Baiti" pitchFamily="66" charset="0"/>
              </a:rPr>
              <a:t>В </a:t>
            </a:r>
            <a:r>
              <a:rPr lang="ru-RU" sz="2300" b="1" dirty="0">
                <a:cs typeface="Mongolian Baiti" pitchFamily="66" charset="0"/>
              </a:rPr>
              <a:t>дошкольном учреждении в </a:t>
            </a:r>
            <a:r>
              <a:rPr lang="ru-RU" sz="2300" b="1" dirty="0" smtClean="0">
                <a:cs typeface="Mongolian Baiti" pitchFamily="66" charset="0"/>
              </a:rPr>
              <a:t>2011/2012 </a:t>
            </a:r>
            <a:r>
              <a:rPr lang="ru-RU" sz="2300" b="1" dirty="0">
                <a:cs typeface="Mongolian Baiti" pitchFamily="66" charset="0"/>
              </a:rPr>
              <a:t>учебном году было запланировано 2 общих собрания родителей.  Темы собраний актуальные, но на новый учебный год необходимо запланировать общие родительский собрания,  связанные с инновационными процессами в МДОУ, так как на данных мероприятиях присутствуют родители всех возрастных групп.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>
                <a:cs typeface="Mongolian Baiti" pitchFamily="66" charset="0"/>
              </a:rPr>
              <a:t>      На группах воспитатели подготовили и провели по 4 родительских собрания. Еженедельно воспитателями, </a:t>
            </a:r>
            <a:r>
              <a:rPr lang="ru-RU" sz="2300" b="1" dirty="0" smtClean="0">
                <a:cs typeface="Mongolian Baiti" pitchFamily="66" charset="0"/>
              </a:rPr>
              <a:t>логопедом, психологом в </a:t>
            </a:r>
            <a:r>
              <a:rPr lang="ru-RU" sz="2300" b="1" dirty="0">
                <a:cs typeface="Mongolian Baiti" pitchFamily="66" charset="0"/>
              </a:rPr>
              <a:t>группах проводились индивидуальные консультации с родителями </a:t>
            </a:r>
            <a:r>
              <a:rPr lang="ru-RU" sz="2300" b="1" dirty="0" smtClean="0">
                <a:cs typeface="Mongolian Baiti" pitchFamily="66" charset="0"/>
              </a:rPr>
              <a:t>детей. При </a:t>
            </a:r>
            <a:r>
              <a:rPr lang="ru-RU" sz="2300" b="1" dirty="0">
                <a:cs typeface="Mongolian Baiti" pitchFamily="66" charset="0"/>
              </a:rPr>
              <a:t>работе с родителями необходимо разнообразить формы, привлечь специалистов, опираться на запросы и проблемы родителей в воспитании детей</a:t>
            </a:r>
            <a:r>
              <a:rPr lang="ru-RU" sz="2300" b="1" dirty="0" smtClean="0">
                <a:cs typeface="Mongolian Baiti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 smtClean="0">
                <a:cs typeface="Mongolian Baiti" pitchFamily="66" charset="0"/>
              </a:rPr>
              <a:t>Родители принимали участие в совместных конкурсах, в подготовке к праздникам и развлечениям, в изготовлении нетрадиционного оборудования, принимали участие  в субботниках по благоустройству и озеленению территории ДОУ</a:t>
            </a:r>
            <a:endParaRPr lang="ru-RU" sz="2300" b="1" dirty="0">
              <a:cs typeface="Mongolian Baiti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100811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Участие в областном конкурсе «Экология и Я»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122413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Методический практикум по Преемственности в реализации ФГТ и ФГОС начального обучения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174875"/>
            <a:ext cx="2820988" cy="3951288"/>
          </a:xfrm>
          <a:scene3d>
            <a:camera prst="isometricOffAxis2Left"/>
            <a:lightRig rig="threePt" dir="t"/>
          </a:scene3d>
        </p:spPr>
      </p:pic>
      <p:pic>
        <p:nvPicPr>
          <p:cNvPr id="4198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2178050"/>
            <a:ext cx="2746375" cy="3944938"/>
          </a:xfr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418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</a:t>
            </a:r>
          </a:p>
        </p:txBody>
      </p:sp>
      <p:sp>
        <p:nvSpPr>
          <p:cNvPr id="430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30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484784"/>
            <a:ext cx="6351488" cy="4763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30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834632">
            <a:off x="4512469" y="2002632"/>
            <a:ext cx="3200400" cy="474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83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Дмитрий\AppData\Local\Microsoft\Windows\Temporary Internet Files\Content.IE5\81HTSLO0\MP90043919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C:\Users\Дмитрий\AppData\Local\Microsoft\Windows\Temporary Internet Files\Content.IE5\81HTSLO0\MP90043919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Работа с родителями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участие в субботниках  и  конкурсах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060848"/>
            <a:ext cx="4038600" cy="3548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6867" name="Объект 3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920" y="2132856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28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2209800"/>
            <a:ext cx="3028950" cy="40386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" y="3505200"/>
            <a:ext cx="4038600" cy="3028950"/>
          </a:xfrm>
        </p:spPr>
      </p:pic>
      <p:pic>
        <p:nvPicPr>
          <p:cNvPr id="14338" name="Picture 2" descr="J:\педсовет 5\SDC109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0782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J:\педсовет 5\SDC109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4" descr="J:\педсовет 5\SDC109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323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450701">
            <a:off x="2593730" y="3821877"/>
            <a:ext cx="6904400" cy="113084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0000FF"/>
                </a:solidFill>
                <a:latin typeface="Monotype Corsiva" pitchFamily="66" charset="0"/>
              </a:rPr>
              <a:t>Экология и Я</a:t>
            </a:r>
            <a:endParaRPr lang="ru-RU" sz="8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>ДОСТИЖЕНИЯ ДОУ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1800" dirty="0" smtClean="0">
                <a:latin typeface="Arial" charset="0"/>
              </a:rPr>
              <a:t>Участие в федеральном широкомасштабном эксперименте по теме «Обеспечение преемственности между дошкольным и начальным образованием в условиях введения ФГОС и ФГТ» </a:t>
            </a:r>
          </a:p>
          <a:p>
            <a:r>
              <a:rPr lang="ru-RU" sz="1800" dirty="0" smtClean="0">
                <a:latin typeface="Arial" charset="0"/>
              </a:rPr>
              <a:t>Направление экспериментальной работы ДОУ</a:t>
            </a:r>
          </a:p>
          <a:p>
            <a:r>
              <a:rPr lang="ru-RU" sz="1800" dirty="0" smtClean="0">
                <a:latin typeface="Arial" charset="0"/>
              </a:rPr>
              <a:t> «Подходы к организации непрерывного</a:t>
            </a:r>
          </a:p>
          <a:p>
            <a:r>
              <a:rPr lang="ru-RU" sz="1800" dirty="0" smtClean="0">
                <a:latin typeface="Arial" charset="0"/>
              </a:rPr>
              <a:t> познавательного развития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Arial" charset="0"/>
              </a:rPr>
              <a:t>      детей старшего дошкольного и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Arial" charset="0"/>
              </a:rPr>
              <a:t>                          младшего школьного возрастов»</a:t>
            </a:r>
          </a:p>
          <a:p>
            <a:r>
              <a:rPr lang="ru-RU" sz="1800" dirty="0" smtClean="0">
                <a:latin typeface="Arial" charset="0"/>
              </a:rPr>
              <a:t>Заключение договора о сотрудничестве с </a:t>
            </a:r>
          </a:p>
          <a:p>
            <a:pPr marL="0" indent="0">
              <a:buNone/>
            </a:pPr>
            <a:r>
              <a:rPr lang="ru-RU" sz="1800" dirty="0" smtClean="0">
                <a:latin typeface="Arial" charset="0"/>
              </a:rPr>
              <a:t>УМЦ Образовательной системы «Школа 2100»</a:t>
            </a:r>
          </a:p>
          <a:p>
            <a:r>
              <a:rPr lang="ru-RU" sz="1800" dirty="0" smtClean="0">
                <a:latin typeface="Arial" charset="0"/>
              </a:rPr>
              <a:t>Педагоги ДОУ встретились и пообщались </a:t>
            </a:r>
          </a:p>
          <a:p>
            <a:pPr marL="0" indent="0">
              <a:buNone/>
            </a:pPr>
            <a:r>
              <a:rPr lang="ru-RU" sz="1800" dirty="0" smtClean="0">
                <a:latin typeface="Arial" charset="0"/>
              </a:rPr>
              <a:t>с авторами  методических пособий </a:t>
            </a:r>
          </a:p>
          <a:p>
            <a:pPr marL="0" indent="0">
              <a:buNone/>
            </a:pPr>
            <a:r>
              <a:rPr lang="ru-RU" sz="1800" dirty="0" smtClean="0">
                <a:latin typeface="Arial" charset="0"/>
              </a:rPr>
              <a:t>«Сюжетно-ролевая гимнастика» </a:t>
            </a:r>
            <a:r>
              <a:rPr lang="ru-RU" sz="1800" dirty="0" err="1" smtClean="0">
                <a:latin typeface="Arial" charset="0"/>
              </a:rPr>
              <a:t>Н.А.Фоминой</a:t>
            </a:r>
            <a:endParaRPr lang="ru-RU" sz="1800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charset="0"/>
              </a:rPr>
              <a:t>                и  «По дороге к Азбуке» Т.Р. Кисловой</a:t>
            </a:r>
          </a:p>
        </p:txBody>
      </p:sp>
      <p:pic>
        <p:nvPicPr>
          <p:cNvPr id="55298" name="Picture 2" descr="C:\Users\Дмитрий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73" y="2371725"/>
            <a:ext cx="3276600" cy="4486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9166" y="1083852"/>
            <a:ext cx="195341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Руководитель дошкольного учреждения Моргунова С.В.  приняла участие в работе Всероссийского научно-практической конференции по теме </a:t>
            </a:r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«Детский сад 2100»: качество, поддержка, инициатива</a:t>
            </a:r>
          </a:p>
        </p:txBody>
      </p:sp>
      <p:pic>
        <p:nvPicPr>
          <p:cNvPr id="62470" name="Picture 6" descr="6310d7e2bec8afdc59aedd41c123de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432" y="1487163"/>
            <a:ext cx="4124150" cy="3093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2471" name="Picture 7" descr="0272586558d1c6aca8840d9d06a970b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" y="3407747"/>
            <a:ext cx="4348483" cy="3261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2469" name="Picture 5" descr="20ae0f3af7ed45e40bcfaf5868b0706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24248"/>
            <a:ext cx="6192688" cy="46445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98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0093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Рисунок 11" descr="C:\Documents and Settings\Пользователь\Рабочий стол\юля\SDC10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86200"/>
            <a:ext cx="3405585" cy="25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бластных конкурсах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srgbClr val="0000FF"/>
                </a:solidFill>
                <a:ea typeface="+mn-ea"/>
                <a:cs typeface="+mn-cs"/>
              </a:rPr>
              <a:t/>
            </a:r>
            <a:br>
              <a:rPr lang="ru-RU" sz="3100" b="1" dirty="0">
                <a:solidFill>
                  <a:srgbClr val="0000FF"/>
                </a:solidFill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FFC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«Экология и Я»</a:t>
            </a:r>
            <a:br>
              <a:rPr lang="ru-RU" sz="2800" dirty="0">
                <a:solidFill>
                  <a:srgbClr val="FFC000"/>
                </a:solidFill>
                <a:latin typeface="Monotype Corsiva" pitchFamily="66" charset="0"/>
                <a:ea typeface="+mj-ea"/>
                <a:cs typeface="Times New Roman" pitchFamily="18" charset="0"/>
              </a:rPr>
            </a:b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449263" y="2509838"/>
          <a:ext cx="4057588" cy="3282152"/>
        </p:xfrm>
        <a:graphic>
          <a:graphicData uri="http://schemas.openxmlformats.org/drawingml/2006/table">
            <a:tbl>
              <a:tblPr/>
              <a:tblGrid>
                <a:gridCol w="4057588"/>
              </a:tblGrid>
              <a:tr h="3282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16094" marR="201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7" y="1535113"/>
            <a:ext cx="4690864" cy="9747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дошкольных </a:t>
            </a:r>
            <a:r>
              <a:rPr lang="ru-RU" sz="7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учреждений, внедряющих </a:t>
            </a:r>
            <a:r>
              <a:rPr lang="ru-RU" sz="7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здоровьесберегающие</a:t>
            </a:r>
            <a:r>
              <a:rPr lang="ru-RU" sz="7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технологии в номинации </a:t>
            </a:r>
            <a:r>
              <a:rPr lang="ru-RU" sz="9600" dirty="0">
                <a:solidFill>
                  <a:srgbClr val="80000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«Взаимодействие ДОУ с социумом»</a:t>
            </a:r>
            <a:r>
              <a:rPr lang="ru-RU" sz="9600" dirty="0">
                <a:solidFill>
                  <a:srgbClr val="800000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9600" dirty="0">
                <a:solidFill>
                  <a:srgbClr val="80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4000" b="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br>
              <a:rPr lang="ru-RU" sz="4000" b="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2080293"/>
            <a:ext cx="3241675" cy="450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449263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8921" name="Рисунок 10" descr="clip_image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409"/>
          <a:stretch>
            <a:fillRect/>
          </a:stretch>
        </p:blipFill>
        <p:spPr bwMode="auto">
          <a:xfrm>
            <a:off x="3526630" y="3886201"/>
            <a:ext cx="3493641" cy="28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Объект 9" descr="DSC02059.JPG"/>
          <p:cNvPicPr>
            <a:picLocks noGrp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5175" y="2348880"/>
            <a:ext cx="4752528" cy="3658058"/>
          </a:xfrm>
        </p:spPr>
      </p:pic>
    </p:spTree>
    <p:extLst>
      <p:ext uri="{BB962C8B-B14F-4D97-AF65-F5344CB8AC3E}">
        <p14:creationId xmlns:p14="http://schemas.microsoft.com/office/powerpoint/2010/main" val="6800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0093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6705600" cy="100811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«Лидеры дошкольного образования»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>
          <a:xfrm>
            <a:off x="457200" y="5715000"/>
            <a:ext cx="4040188" cy="1045964"/>
          </a:xfrm>
        </p:spPr>
        <p:txBody>
          <a:bodyPr/>
          <a:lstStyle/>
          <a:p>
            <a:r>
              <a:rPr lang="ru-RU" sz="2000" dirty="0" smtClean="0"/>
              <a:t>Номинация </a:t>
            </a:r>
          </a:p>
          <a:p>
            <a:r>
              <a:rPr lang="ru-RU" dirty="0" smtClean="0">
                <a:solidFill>
                  <a:srgbClr val="990099"/>
                </a:solidFill>
                <a:latin typeface="Monotype Corsiva" pitchFamily="66" charset="0"/>
              </a:rPr>
              <a:t>«Дарящая счастливое детство»  </a:t>
            </a:r>
          </a:p>
          <a:p>
            <a:r>
              <a:rPr lang="ru-RU" sz="2000" dirty="0" smtClean="0"/>
              <a:t>2-ое место</a:t>
            </a:r>
          </a:p>
        </p:txBody>
      </p:sp>
      <p:sp>
        <p:nvSpPr>
          <p:cNvPr id="39939" name="Объект 3"/>
          <p:cNvSpPr>
            <a:spLocks noGrp="1"/>
          </p:cNvSpPr>
          <p:nvPr>
            <p:ph sz="half" idx="2"/>
          </p:nvPr>
        </p:nvSpPr>
        <p:spPr>
          <a:xfrm>
            <a:off x="501650" y="2175669"/>
            <a:ext cx="4040188" cy="3951288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499992" cy="172819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>Номинация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prstClr val="black"/>
                </a:solidFill>
              </a:rPr>
              <a:t> </a:t>
            </a:r>
            <a:r>
              <a:rPr lang="ru-RU" sz="9600" dirty="0" smtClean="0">
                <a:solidFill>
                  <a:srgbClr val="990099"/>
                </a:solidFill>
                <a:latin typeface="Monotype Corsiva" pitchFamily="66" charset="0"/>
              </a:rPr>
              <a:t>«Добрая волшебница маленькой страны»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prstClr val="black"/>
                </a:solidFill>
              </a:rPr>
              <a:t>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prstClr val="black"/>
                </a:solidFill>
              </a:rPr>
              <a:t>                                               </a:t>
            </a:r>
            <a:r>
              <a:rPr lang="ru-RU" sz="8000" dirty="0" smtClean="0">
                <a:solidFill>
                  <a:prstClr val="black"/>
                </a:solidFill>
              </a:rPr>
              <a:t>2-ое место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9941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1906588"/>
            <a:ext cx="31559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" descr="C:\Users\Дмитрий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744"/>
            <a:ext cx="2146300" cy="3341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944" name="Picture 5" descr="C:\Users\Дмитрий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769" y="4005064"/>
            <a:ext cx="3017837" cy="275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675" y="1219200"/>
            <a:ext cx="3078163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5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14.05.2012г. В ДОУ прошел </a:t>
            </a:r>
            <a:r>
              <a:rPr lang="ru-RU" sz="2000" b="1" dirty="0" err="1" smtClean="0"/>
              <a:t>вебинар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«Обновление содержания дошкольного образования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в ОС «Школа 2100»»</a:t>
            </a:r>
            <a:endParaRPr lang="ru-RU" sz="2000" b="1" dirty="0"/>
          </a:p>
        </p:txBody>
      </p:sp>
      <p:pic>
        <p:nvPicPr>
          <p:cNvPr id="4" name="Содержимое 3" descr="IMG_008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25" y="1600200"/>
            <a:ext cx="6797750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86733580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99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J:\педсовет 5\SDC10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07" y="149755"/>
            <a:ext cx="8812386" cy="66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990099"/>
                </a:solidFill>
                <a:latin typeface="Arial Narrow" pitchFamily="34" charset="0"/>
              </a:rPr>
              <a:t>Значимые события в профессиональной деятельности</a:t>
            </a:r>
            <a:br>
              <a:rPr lang="ru-RU" sz="2400" i="1" dirty="0">
                <a:solidFill>
                  <a:srgbClr val="990099"/>
                </a:solidFill>
                <a:latin typeface="Arial Narrow" pitchFamily="34" charset="0"/>
              </a:rPr>
            </a:br>
            <a:endParaRPr lang="ru-RU" sz="2400" i="1" dirty="0">
              <a:solidFill>
                <a:srgbClr val="990099"/>
              </a:solidFill>
              <a:latin typeface="Arial Narrow" pitchFamily="34" charset="0"/>
            </a:endParaRPr>
          </a:p>
        </p:txBody>
      </p:sp>
      <p:sp>
        <p:nvSpPr>
          <p:cNvPr id="4096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5791200" cy="5672138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в работе РМО</a:t>
            </a:r>
          </a:p>
          <a:p>
            <a:endParaRPr lang="ru-RU" dirty="0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07" y="2717269"/>
            <a:ext cx="3016250" cy="4041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0965" name="Прямоугольник 2"/>
          <p:cNvSpPr>
            <a:spLocks noChangeArrowheads="1"/>
          </p:cNvSpPr>
          <p:nvPr/>
        </p:nvSpPr>
        <p:spPr bwMode="auto">
          <a:xfrm>
            <a:off x="2286000" y="31464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» </a:t>
            </a: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96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33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Система взаимодействия с семьёй </vt:lpstr>
      <vt:lpstr>Работа с родителями участие в субботниках  и  конкурсах</vt:lpstr>
      <vt:lpstr>Экология и Я</vt:lpstr>
      <vt:lpstr>ДОСТИЖЕНИЯ ДОУ</vt:lpstr>
      <vt:lpstr>Руководитель дошкольного учреждения Моргунова С.В.  приняла участие в работе Всероссийского научно-практической конференции по теме «Детский сад 2100»: качество, поддержка, инициатива</vt:lpstr>
      <vt:lpstr>   Участие в областных конкурсах    </vt:lpstr>
      <vt:lpstr>«Лидеры дошкольного образования»</vt:lpstr>
      <vt:lpstr>14.05.2012г. В ДОУ прошел вебинар  «Обновление содержания дошкольного образования                                                                             в ОС «Школа 2100»»</vt:lpstr>
      <vt:lpstr>Значимые события в профессиональной деятельности </vt:lpstr>
      <vt:lpstr>Презентация PowerPoint</vt:lpstr>
      <vt:lpstr>Прохождение курсов повышения квалификации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ДОУ</dc:title>
  <dc:creator>Дмитрий</dc:creator>
  <cp:lastModifiedBy>Дмитрий</cp:lastModifiedBy>
  <cp:revision>8</cp:revision>
  <dcterms:created xsi:type="dcterms:W3CDTF">2013-10-10T15:16:25Z</dcterms:created>
  <dcterms:modified xsi:type="dcterms:W3CDTF">2013-10-10T15:29:11Z</dcterms:modified>
</cp:coreProperties>
</file>