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2394F5-B95B-4944-80CD-833DCBF521B7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2DF2D42-D7D7-4572-AC9C-69628AA1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332656"/>
            <a:ext cx="4248472" cy="1008112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effectLst/>
              </a:rPr>
              <a:t>Урок  литературного чтения</a:t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</a:rPr>
              <a:t>2 класс</a:t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</a:rPr>
              <a:t> программа «Школа России»</a:t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endParaRPr lang="ru-RU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2060848"/>
            <a:ext cx="4608512" cy="2448272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Тема : И.А.Крылов </a:t>
            </a:r>
          </a:p>
          <a:p>
            <a:r>
              <a:rPr lang="ru-RU" sz="3600" dirty="0" smtClean="0"/>
              <a:t>басня</a:t>
            </a:r>
          </a:p>
          <a:p>
            <a:r>
              <a:rPr lang="ru-RU" sz="3600" dirty="0" smtClean="0"/>
              <a:t>«Лебедь, Рак и Щука»</a:t>
            </a:r>
            <a:endParaRPr lang="ru-RU" sz="3600" dirty="0"/>
          </a:p>
        </p:txBody>
      </p:sp>
      <p:pic>
        <p:nvPicPr>
          <p:cNvPr id="1026" name="Picture 2" descr="C:\Users\Sony\Pictures\pazllebedrakschuka01848_1_m.jpg"/>
          <p:cNvPicPr>
            <a:picLocks noChangeAspect="1" noChangeArrowheads="1"/>
          </p:cNvPicPr>
          <p:nvPr/>
        </p:nvPicPr>
        <p:blipFill rotWithShape="1">
          <a:blip r:embed="rId2" cstate="print"/>
          <a:srcRect r="1949" b="3754"/>
          <a:stretch/>
        </p:blipFill>
        <p:spPr bwMode="auto">
          <a:xfrm>
            <a:off x="539553" y="404664"/>
            <a:ext cx="3707708" cy="55004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20072" y="5380672"/>
            <a:ext cx="3923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Прямова</a:t>
            </a:r>
            <a:r>
              <a:rPr lang="ru-RU" b="1" dirty="0"/>
              <a:t> </a:t>
            </a:r>
            <a:r>
              <a:rPr lang="ru-RU" b="1" dirty="0" smtClean="0"/>
              <a:t>Ольга Анатольевна, </a:t>
            </a:r>
          </a:p>
          <a:p>
            <a:pPr algn="ctr"/>
            <a:r>
              <a:rPr lang="ru-RU" b="1" dirty="0" smtClean="0"/>
              <a:t>учитель начальных классов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ГБОУ СОШ №</a:t>
            </a:r>
            <a:r>
              <a:rPr lang="ru-RU" b="1" dirty="0" smtClean="0"/>
              <a:t>692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/>
              <a:t>Калининского района </a:t>
            </a:r>
            <a:endParaRPr lang="ru-RU" b="1" dirty="0" smtClean="0"/>
          </a:p>
          <a:p>
            <a:pPr algn="ctr"/>
            <a:r>
              <a:rPr lang="ru-RU" b="1" dirty="0" smtClean="0"/>
              <a:t>Санкт-Петербурга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928694"/>
          </a:xfrm>
        </p:spPr>
        <p:txBody>
          <a:bodyPr/>
          <a:lstStyle/>
          <a:p>
            <a:pPr algn="ctr"/>
            <a:r>
              <a:rPr lang="ru-RU" sz="4000" dirty="0" smtClean="0"/>
              <a:t>Литература и ресурсы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8258204" cy="51435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1.М.В. Голованова, О.Ю. Шарапова- Справочник учителя начальной школы «Литературное чтение».ДРОФА, Москва, 2007г.</a:t>
            </a:r>
          </a:p>
          <a:p>
            <a:r>
              <a:rPr lang="ru-RU" sz="2400" dirty="0" smtClean="0"/>
              <a:t>2.Марина </a:t>
            </a:r>
            <a:r>
              <a:rPr lang="ru-RU" sz="2400" dirty="0" err="1" smtClean="0"/>
              <a:t>Уртминцева</a:t>
            </a:r>
            <a:r>
              <a:rPr lang="ru-RU" sz="2400" dirty="0" smtClean="0"/>
              <a:t> «Словарь русской литературы». «Три богатыря» и </a:t>
            </a:r>
          </a:p>
          <a:p>
            <a:r>
              <a:rPr lang="ru-RU" sz="2400" dirty="0" smtClean="0"/>
              <a:t>«Братья славяне» из Нижнего Новгорода, 1997г.</a:t>
            </a:r>
          </a:p>
          <a:p>
            <a:r>
              <a:rPr lang="ru-RU" sz="2400" dirty="0" smtClean="0"/>
              <a:t>3.С.И.Ожегов «Словарь русского языка».Москва «Русский язык», 1989г.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1521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Жанры устного народного творчества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5085184"/>
            <a:ext cx="8712968" cy="158417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000" dirty="0" smtClean="0"/>
              <a:t>1.Этот жанр содержит шутку, вопрос-ответ, является небольшой сказкой.</a:t>
            </a:r>
          </a:p>
          <a:p>
            <a:pPr algn="l"/>
            <a:r>
              <a:rPr lang="ru-RU" sz="2000" dirty="0" smtClean="0"/>
              <a:t>2.Вы очень любите их отгадывать.</a:t>
            </a:r>
          </a:p>
          <a:p>
            <a:pPr algn="l"/>
            <a:r>
              <a:rPr lang="ru-RU" sz="2000" dirty="0" smtClean="0"/>
              <a:t>3.С нее начинается игра.</a:t>
            </a:r>
          </a:p>
          <a:p>
            <a:pPr algn="l"/>
            <a:r>
              <a:rPr lang="ru-RU" sz="2000" dirty="0" smtClean="0"/>
              <a:t>4.В этом стихотворном жанре происходит то, чего не может быть на самом деле.</a:t>
            </a:r>
          </a:p>
          <a:p>
            <a:pPr algn="l"/>
            <a:r>
              <a:rPr lang="ru-RU" sz="2000" dirty="0" smtClean="0"/>
              <a:t>5.Мама с ней укладывает малыша спать.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221088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4221088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Е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4221088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4221088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4221088"/>
            <a:ext cx="648072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Я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3573016"/>
            <a:ext cx="648072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83968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Е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580112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Ы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28184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Л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76256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524328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Ц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172400" y="3573016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635896" y="2924944"/>
            <a:ext cx="648072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283968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Ч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932040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580112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228184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876256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Л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524328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</a:t>
            </a:r>
            <a:endParaRPr lang="ru-RU" sz="28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172400" y="2924944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987824" y="2276872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</a:t>
            </a:r>
            <a:endParaRPr lang="ru-RU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635896" y="2276872"/>
            <a:ext cx="648072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283968" y="2276872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Г</a:t>
            </a:r>
            <a:endParaRPr lang="ru-RU" sz="28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932040" y="2276872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580112" y="2276872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</a:t>
            </a:r>
            <a:endParaRPr lang="ru-RU" sz="28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228184" y="2276872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</a:t>
            </a:r>
            <a:endParaRPr lang="ru-RU" sz="28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876256" y="2276872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339752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</a:t>
            </a:r>
            <a:endParaRPr lang="ru-RU" sz="28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691680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</a:t>
            </a:r>
            <a:endParaRPr lang="ru-RU" sz="28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987824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</a:t>
            </a:r>
            <a:endParaRPr lang="ru-RU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1628800"/>
            <a:ext cx="648072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</a:t>
            </a:r>
            <a:endParaRPr lang="ru-RU" sz="28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283968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932040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У</a:t>
            </a:r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580112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</a:t>
            </a:r>
            <a:endParaRPr lang="ru-RU" sz="28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228184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</a:t>
            </a:r>
            <a:endParaRPr lang="ru-RU" sz="28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876256" y="1628800"/>
            <a:ext cx="648072" cy="6480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9087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Басни    пишет          </a:t>
            </a:r>
            <a:r>
              <a:rPr lang="ru-RU" dirty="0" smtClean="0"/>
              <a:t>баснописец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323528" y="1052736"/>
            <a:ext cx="8064896" cy="5256624"/>
          </a:xfrm>
        </p:spPr>
        <p:txBody>
          <a:bodyPr/>
          <a:lstStyle/>
          <a:p>
            <a:r>
              <a:rPr lang="ru-RU" dirty="0" smtClean="0"/>
              <a:t>Баснописец-</a:t>
            </a:r>
            <a:endParaRPr lang="ru-RU" dirty="0"/>
          </a:p>
        </p:txBody>
      </p:sp>
      <p:pic>
        <p:nvPicPr>
          <p:cNvPr id="13" name="Содержимое 12" descr="0009-009-Basni-v-russkoj-literature-pisali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7103" y="980728"/>
            <a:ext cx="7873329" cy="5877273"/>
          </a:xfrm>
        </p:spPr>
      </p:pic>
      <p:sp>
        <p:nvSpPr>
          <p:cNvPr id="15" name="Арка 14"/>
          <p:cNvSpPr/>
          <p:nvPr/>
        </p:nvSpPr>
        <p:spPr>
          <a:xfrm>
            <a:off x="755576" y="188640"/>
            <a:ext cx="1080120" cy="28803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Арка 15"/>
          <p:cNvSpPr/>
          <p:nvPr/>
        </p:nvSpPr>
        <p:spPr>
          <a:xfrm>
            <a:off x="2411760" y="188640"/>
            <a:ext cx="864096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144016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Кодовые  Знаки  «литературного </a:t>
            </a:r>
            <a:br>
              <a:rPr lang="ru-RU" sz="3600" dirty="0" smtClean="0"/>
            </a:br>
            <a:r>
              <a:rPr lang="ru-RU" sz="3600" dirty="0" smtClean="0"/>
              <a:t>    </a:t>
            </a:r>
            <a:br>
              <a:rPr lang="ru-RU" sz="3600" dirty="0" smtClean="0"/>
            </a:br>
            <a:r>
              <a:rPr lang="ru-RU" sz="3600" dirty="0" smtClean="0"/>
              <a:t>разведчика»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704856" cy="324036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«</a:t>
            </a:r>
            <a:r>
              <a:rPr lang="en-US" sz="4000" dirty="0" smtClean="0"/>
              <a:t>V</a:t>
            </a:r>
            <a:r>
              <a:rPr lang="ru-RU" sz="4000" dirty="0" smtClean="0"/>
              <a:t>» -я это уже знал</a:t>
            </a:r>
          </a:p>
          <a:p>
            <a:pPr algn="l"/>
            <a:r>
              <a:rPr lang="ru-RU" sz="4000" dirty="0" smtClean="0"/>
              <a:t>«+» –это для меня новое</a:t>
            </a:r>
          </a:p>
          <a:p>
            <a:pPr algn="l"/>
            <a:r>
              <a:rPr lang="ru-RU" sz="4000" dirty="0" smtClean="0"/>
              <a:t>«?» –у меня вопрос (я не понял)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136815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Иван Андреевич Крылов </a:t>
            </a:r>
            <a:br>
              <a:rPr lang="ru-RU" sz="4000" dirty="0" smtClean="0"/>
            </a:br>
            <a:r>
              <a:rPr lang="ru-RU" sz="4000" dirty="0" smtClean="0"/>
              <a:t>1768-1844 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g13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4219383" cy="5040559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860032" y="1628800"/>
            <a:ext cx="3826768" cy="4497363"/>
          </a:xfrm>
        </p:spPr>
        <p:txBody>
          <a:bodyPr/>
          <a:lstStyle/>
          <a:p>
            <a:r>
              <a:rPr lang="ru-RU" dirty="0" smtClean="0"/>
              <a:t>Поэт, баснописец, драматург.</a:t>
            </a:r>
          </a:p>
          <a:p>
            <a:r>
              <a:rPr lang="ru-RU" dirty="0" smtClean="0"/>
              <a:t> Родился в Москве в семье бедного армейского офицера. Детство прошло на Урале и в Твери. Старательно и упорно учился всему и всегда.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ny\Pictures\1327251914_111101-.jpg"/>
          <p:cNvPicPr>
            <a:picLocks noChangeAspect="1" noChangeArrowheads="1"/>
          </p:cNvPicPr>
          <p:nvPr/>
        </p:nvPicPr>
        <p:blipFill>
          <a:blip r:embed="rId2" cstate="print"/>
          <a:srcRect l="1973" t="3059" r="3162" b="6610"/>
          <a:stretch>
            <a:fillRect/>
          </a:stretch>
        </p:blipFill>
        <p:spPr bwMode="auto">
          <a:xfrm>
            <a:off x="2483768" y="332656"/>
            <a:ext cx="4320480" cy="61206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236296" y="476672"/>
            <a:ext cx="165618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«Ворона и Лисица»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36296" y="2564904"/>
            <a:ext cx="172819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«Слон и Моська»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236296" y="4581128"/>
            <a:ext cx="172819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Мартышка и очки»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76672"/>
            <a:ext cx="172819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«Лев</a:t>
            </a:r>
          </a:p>
          <a:p>
            <a:pPr algn="ctr"/>
            <a:r>
              <a:rPr lang="ru-RU" sz="2400" dirty="0" smtClean="0"/>
              <a:t> и Лисица»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636912"/>
            <a:ext cx="172819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«Свинья под дубом»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4725144"/>
            <a:ext cx="172819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«Квартет»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6" cy="792088"/>
          </a:xfrm>
        </p:spPr>
        <p:txBody>
          <a:bodyPr/>
          <a:lstStyle/>
          <a:p>
            <a:pPr algn="ctr"/>
            <a:r>
              <a:rPr lang="ru-RU" dirty="0" smtClean="0"/>
              <a:t>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8291264" cy="511256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Воз</a:t>
            </a:r>
            <a:r>
              <a:rPr lang="ru-RU" sz="2800" dirty="0" smtClean="0"/>
              <a:t> - колесная повозка с грузом.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Впряглись</a:t>
            </a:r>
            <a:r>
              <a:rPr lang="ru-RU" sz="2800" dirty="0" smtClean="0"/>
              <a:t> – запрячься в повозку.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Из кожи лезут вон </a:t>
            </a:r>
            <a:r>
              <a:rPr lang="ru-RU" sz="2800" dirty="0" smtClean="0"/>
              <a:t>– очень стараются.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Мука</a:t>
            </a:r>
            <a:r>
              <a:rPr lang="ru-RU" sz="2800" dirty="0" smtClean="0"/>
              <a:t> – сильное страдание.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Ныне</a:t>
            </a:r>
            <a:r>
              <a:rPr lang="ru-RU" sz="2800" dirty="0" smtClean="0"/>
              <a:t> – теперь, в настоящее время.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Поклажа</a:t>
            </a:r>
            <a:r>
              <a:rPr lang="ru-RU" sz="2800" dirty="0" smtClean="0"/>
              <a:t> – уложенные для перевозки вещи, груз.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Согласья нет </a:t>
            </a:r>
            <a:r>
              <a:rPr lang="ru-RU" sz="2800" dirty="0" smtClean="0"/>
              <a:t>– не могут сговориться, договориться.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Судить не нам </a:t>
            </a:r>
            <a:r>
              <a:rPr lang="ru-RU" sz="2800" dirty="0" smtClean="0"/>
              <a:t>– высказывать какое-то мнение, суждение не нам.</a:t>
            </a:r>
          </a:p>
          <a:p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На лад </a:t>
            </a:r>
            <a:r>
              <a:rPr lang="ru-RU" sz="2800" dirty="0" smtClean="0"/>
              <a:t>– успешно.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214290"/>
            <a:ext cx="7086600" cy="642942"/>
          </a:xfrm>
        </p:spPr>
        <p:txBody>
          <a:bodyPr/>
          <a:lstStyle/>
          <a:p>
            <a:r>
              <a:rPr lang="ru-RU" dirty="0" smtClean="0"/>
              <a:t>   Что такое басня?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8186766" cy="4572032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БАСНЯ-</a:t>
            </a:r>
            <a:r>
              <a:rPr lang="ru-RU" sz="3200" dirty="0" smtClean="0"/>
              <a:t> краткий (небольшой), чаще всего стихотворный рассказ нравоучительного характера. В основе басни – 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аллегория*</a:t>
            </a:r>
            <a:r>
              <a:rPr lang="ru-RU" sz="3200" dirty="0" smtClean="0"/>
              <a:t>.</a:t>
            </a:r>
            <a:endParaRPr lang="ru-RU" sz="3200" dirty="0" smtClean="0"/>
          </a:p>
          <a:p>
            <a:r>
              <a:rPr lang="ru-RU" sz="3200" dirty="0" smtClean="0"/>
              <a:t>Цель басни- осмеяние человеческих пороков, дурных поступков, явлений.</a:t>
            </a:r>
          </a:p>
          <a:p>
            <a:r>
              <a:rPr lang="ru-RU" sz="3200" dirty="0" smtClean="0"/>
              <a:t>Главные персонажи басен- чаще всего звери, олицетворяющие (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олицетворение</a:t>
            </a:r>
            <a:r>
              <a:rPr lang="ru-RU" sz="3200" dirty="0" smtClean="0"/>
              <a:t>) недостатки и пороки.</a:t>
            </a:r>
          </a:p>
          <a:p>
            <a:r>
              <a:rPr lang="ru-RU" sz="3200" dirty="0" smtClean="0"/>
              <a:t>Краткий вывод в басне называется 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«мораль»</a:t>
            </a:r>
            <a:r>
              <a:rPr lang="ru-RU" sz="3200" dirty="0" smtClean="0"/>
              <a:t>.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786454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*Аллегория- иносказание, раскрытие понятия через   образ.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548680"/>
            <a:ext cx="8640960" cy="5975945"/>
          </a:xfrm>
        </p:spPr>
        <p:txBody>
          <a:bodyPr anchor="t">
            <a:normAutofit fontScale="90000"/>
          </a:bodyPr>
          <a:lstStyle/>
          <a:p>
            <a:pPr lvl="0" algn="l"/>
            <a:r>
              <a:rPr lang="ru-RU" dirty="0" smtClean="0"/>
              <a:t>Домашнее задание (по выбору)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/>
                </a:solidFill>
              </a:rPr>
              <a:t>1. </a:t>
            </a:r>
            <a:r>
              <a:rPr lang="ru-RU" dirty="0" smtClean="0">
                <a:solidFill>
                  <a:schemeClr val="tx1"/>
                </a:solidFill>
              </a:rPr>
              <a:t>Научиться выразительно читать    </a:t>
            </a:r>
            <a:r>
              <a:rPr lang="ru-RU" dirty="0" smtClean="0">
                <a:solidFill>
                  <a:schemeClr val="tx1"/>
                </a:solidFill>
              </a:rPr>
              <a:t>  басню</a:t>
            </a:r>
            <a:r>
              <a:rPr lang="ru-RU" dirty="0" smtClean="0">
                <a:solidFill>
                  <a:schemeClr val="tx1"/>
                </a:solidFill>
              </a:rPr>
              <a:t>, с расстановкой пауз и логических ударений на кальке.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2.</a:t>
            </a:r>
            <a:r>
              <a:rPr lang="ru-RU" dirty="0" smtClean="0">
                <a:solidFill>
                  <a:schemeClr val="tx1"/>
                </a:solidFill>
              </a:rPr>
              <a:t>Выучить басню наизусть.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3.</a:t>
            </a:r>
            <a:r>
              <a:rPr lang="ru-RU" dirty="0" smtClean="0">
                <a:solidFill>
                  <a:schemeClr val="tx1"/>
                </a:solidFill>
              </a:rPr>
              <a:t>Нарисовать героев басни, чтобы в рисунке чувствовался характер .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400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Урок  литературного чтения 2 класс  программа «Школа России» </vt:lpstr>
      <vt:lpstr>Жанры устного народного творчества</vt:lpstr>
      <vt:lpstr>Басни    пишет          баснописец</vt:lpstr>
      <vt:lpstr>Кодовые  Знаки  «литературного       разведчика»</vt:lpstr>
      <vt:lpstr> Иван Андреевич Крылов  1768-1844 г. </vt:lpstr>
      <vt:lpstr>Слайд 6</vt:lpstr>
      <vt:lpstr>Словарная работа</vt:lpstr>
      <vt:lpstr>   Что такое басня?</vt:lpstr>
      <vt:lpstr>Домашнее задание (по выбору)  1. Научиться выразительно читать      басню, с расстановкой пауз и логических ударений на кальке. 2.Выучить басню наизусть. 3.Нарисовать героев басни, чтобы в рисунке чувствовался характер . </vt:lpstr>
      <vt:lpstr>Литература и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Прямова Ольга Анатольевна ГБОУ СОШ №692 Калининского района Санкт-Петербурга</dc:title>
  <dc:creator>Sony</dc:creator>
  <cp:lastModifiedBy>Ольга</cp:lastModifiedBy>
  <cp:revision>72</cp:revision>
  <dcterms:created xsi:type="dcterms:W3CDTF">2013-07-10T15:21:23Z</dcterms:created>
  <dcterms:modified xsi:type="dcterms:W3CDTF">2014-02-14T07:19:41Z</dcterms:modified>
</cp:coreProperties>
</file>