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wma" ContentType="audio/x-ms-wma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74" r:id="rId3"/>
    <p:sldId id="275" r:id="rId4"/>
    <p:sldId id="276" r:id="rId5"/>
    <p:sldId id="277" r:id="rId6"/>
    <p:sldId id="279" r:id="rId7"/>
    <p:sldId id="280" r:id="rId8"/>
    <p:sldId id="281" r:id="rId9"/>
    <p:sldId id="282" r:id="rId10"/>
    <p:sldId id="283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CC0000"/>
    <a:srgbClr val="005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3" autoAdjust="0"/>
    <p:restoredTop sz="94660"/>
  </p:normalViewPr>
  <p:slideViewPr>
    <p:cSldViewPr>
      <p:cViewPr varScale="1">
        <p:scale>
          <a:sx n="101" d="100"/>
          <a:sy n="101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1956" y="-7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1386C59-84E0-4632-9E91-7B03A30D59E5}" type="datetimeFigureOut">
              <a:rPr lang="ru-RU"/>
              <a:pPr>
                <a:defRPr/>
              </a:pPr>
              <a:t>22.02.2014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1F7A6C0-7D3D-4248-85FF-D2F263ADE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28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516" y="1556932"/>
            <a:ext cx="8676964" cy="1260000"/>
          </a:xfrm>
        </p:spPr>
        <p:txBody>
          <a:bodyPr/>
          <a:lstStyle>
            <a:lvl1pPr>
              <a:defRPr sz="8000" b="0">
                <a:solidFill>
                  <a:srgbClr val="C00000"/>
                </a:solidFill>
                <a:effectLst/>
                <a:latin typeface="Matreshka" pitchFamily="2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528591"/>
            <a:ext cx="7452828" cy="126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1861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185" y="620614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540" y="1880828"/>
            <a:ext cx="8280000" cy="432000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85852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540" y="620614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431540" y="1880828"/>
            <a:ext cx="8280000" cy="432000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47094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60" y="620688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432460" y="1880828"/>
            <a:ext cx="8280000" cy="4320000"/>
          </a:xfrm>
        </p:spPr>
        <p:txBody>
          <a:bodyPr/>
          <a:lstStyle>
            <a:lvl1pPr marL="342000" indent="-342000">
              <a:buSzPct val="60000"/>
              <a:buFont typeface="Wingdings" pitchFamily="2" charset="2"/>
              <a:buChar char="v"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741600" indent="-284400">
              <a:buFont typeface="Arial" pitchFamily="34" charset="0"/>
              <a:buChar char="•"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 marL="1144800" indent="-230400">
              <a:buFont typeface="Arial" pitchFamily="34" charset="0"/>
              <a:buChar char="•"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 indent="-324000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indent="-324000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51565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60" y="620688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2460" y="1880828"/>
            <a:ext cx="3780000" cy="4320000"/>
          </a:xfrm>
        </p:spPr>
        <p:txBody>
          <a:bodyPr/>
          <a:lstStyle>
            <a:lvl1pPr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460" y="1880828"/>
            <a:ext cx="3780000" cy="4320000"/>
          </a:xfrm>
        </p:spPr>
        <p:txBody>
          <a:bodyPr/>
          <a:lstStyle>
            <a:lvl1pPr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049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621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620713"/>
            <a:ext cx="827881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68313" y="1916113"/>
            <a:ext cx="827881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54" r:id="rId2"/>
    <p:sldLayoutId id="2147483755" r:id="rId3"/>
    <p:sldLayoutId id="2147483756" r:id="rId4"/>
    <p:sldLayoutId id="2147483757" r:id="rId5"/>
    <p:sldLayoutId id="2147483758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C00000"/>
          </a:solidFill>
          <a:latin typeface="+mj-lt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v"/>
        <a:defRPr sz="3200" kern="1200">
          <a:solidFill>
            <a:srgbClr val="0D0D0D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D0D0D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D0D0D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ndex.ru/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ages.yandex.ru/yandsearch?text" TargetMode="External"/><Relationship Id="rId5" Type="http://schemas.openxmlformats.org/officeDocument/2006/relationships/hyperlink" Target="http://lukoshko.net/" TargetMode="External"/><Relationship Id="rId4" Type="http://schemas.openxmlformats.org/officeDocument/2006/relationships/hyperlink" Target="https://www.google.ru/?gws_rd=cr&amp;ei=DOKHUuanKcOo4gTJnoHQDw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gif"/><Relationship Id="rId5" Type="http://schemas.openxmlformats.org/officeDocument/2006/relationships/slide" Target="slide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79388" y="728663"/>
            <a:ext cx="8677275" cy="1258887"/>
          </a:xfrm>
        </p:spPr>
        <p:txBody>
          <a:bodyPr/>
          <a:lstStyle/>
          <a:p>
            <a:r>
              <a:rPr lang="ru-RU" altLang="ru-RU" b="1" smtClean="0">
                <a:solidFill>
                  <a:srgbClr val="CC0000"/>
                </a:solidFill>
                <a:latin typeface="Izhitsa" pitchFamily="2" charset="0"/>
                <a:cs typeface="Arial Unicode MS" pitchFamily="34" charset="-128"/>
              </a:rPr>
              <a:t>В гостях у сказки</a:t>
            </a: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8063" y="2924175"/>
            <a:ext cx="7596187" cy="1844675"/>
          </a:xfrm>
        </p:spPr>
        <p:txBody>
          <a:bodyPr/>
          <a:lstStyle/>
          <a:p>
            <a:pPr>
              <a:defRPr/>
            </a:pP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Izhitsa" pitchFamily="2" charset="0"/>
                <a:cs typeface="Arial" charset="0"/>
              </a:rPr>
              <a:t>Учитель начальных классов</a:t>
            </a:r>
          </a:p>
          <a:p>
            <a:pPr>
              <a:defRPr/>
            </a:pPr>
            <a:r>
              <a:rPr lang="ru-RU" altLang="ru-RU" b="1" dirty="0" err="1">
                <a:solidFill>
                  <a:schemeClr val="accent6">
                    <a:lumMod val="50000"/>
                  </a:schemeClr>
                </a:solidFill>
                <a:latin typeface="Izhitsa" pitchFamily="2" charset="0"/>
                <a:cs typeface="Arial" charset="0"/>
              </a:rPr>
              <a:t>Холоднюк</a:t>
            </a: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Izhitsa" pitchFamily="2" charset="0"/>
                <a:cs typeface="Arial" charset="0"/>
              </a:rPr>
              <a:t> Марина Анатольевна</a:t>
            </a:r>
          </a:p>
          <a:p>
            <a:pPr>
              <a:defRPr/>
            </a:pP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Izhitsa" pitchFamily="2" charset="0"/>
                <a:cs typeface="Arial" charset="0"/>
              </a:rPr>
              <a:t>ГБОУ №486</a:t>
            </a:r>
          </a:p>
          <a:p>
            <a:pPr>
              <a:defRPr/>
            </a:pPr>
            <a:r>
              <a:rPr lang="ru-RU" altLang="ru-RU" b="1" dirty="0">
                <a:solidFill>
                  <a:schemeClr val="accent6">
                    <a:lumMod val="50000"/>
                  </a:schemeClr>
                </a:solidFill>
                <a:latin typeface="Izhitsa" pitchFamily="2" charset="0"/>
                <a:cs typeface="Arial" charset="0"/>
              </a:rPr>
              <a:t>Санкт-Петербург</a:t>
            </a:r>
          </a:p>
          <a:p>
            <a:pPr>
              <a:defRPr/>
            </a:pPr>
            <a:endParaRPr lang="ru-RU" altLang="ru-RU" dirty="0" smtClean="0">
              <a:solidFill>
                <a:srgbClr val="0D0D0D"/>
              </a:solidFill>
              <a:latin typeface="Izhitsa" pitchFamily="2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1663" y="2133600"/>
            <a:ext cx="5659437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Izhitsa" pitchFamily="2" charset="0"/>
              </a:rPr>
              <a:t>Урок-проект по литературному чтению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Izhitsa" pitchFamily="2" charset="0"/>
              </a:rPr>
              <a:t> 2 класс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" y="692150"/>
            <a:ext cx="8582025" cy="61864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hlinkClick r:id="rId2" action="ppaction://hlinksldjump"/>
              </a:rPr>
              <a:t>Литература </a:t>
            </a:r>
            <a:endParaRPr lang="ru-RU" b="1" dirty="0"/>
          </a:p>
          <a:p>
            <a:pPr marL="342900" indent="-342900">
              <a:buFontTx/>
              <a:buAutoNum type="arabicPeriod"/>
              <a:defRPr/>
            </a:pPr>
            <a:r>
              <a:rPr lang="ru-RU" dirty="0"/>
              <a:t>Л.Ф. Климанова, Л.А. Виноградова, В.Г. Горецкий</a:t>
            </a:r>
          </a:p>
          <a:p>
            <a:pPr>
              <a:defRPr/>
            </a:pPr>
            <a:r>
              <a:rPr lang="ru-RU" dirty="0"/>
              <a:t>«Литературное чтение 2 класс часть 1» Москва </a:t>
            </a:r>
          </a:p>
          <a:p>
            <a:pPr>
              <a:defRPr/>
            </a:pPr>
            <a:r>
              <a:rPr lang="ru-RU" dirty="0"/>
              <a:t>«Просвещение» 2012г.</a:t>
            </a:r>
          </a:p>
          <a:p>
            <a:pPr>
              <a:defRPr/>
            </a:pPr>
            <a:r>
              <a:rPr lang="ru-RU" dirty="0"/>
              <a:t>2. С.В. </a:t>
            </a:r>
            <a:r>
              <a:rPr lang="ru-RU" dirty="0" err="1"/>
              <a:t>Кутявина</a:t>
            </a:r>
            <a:r>
              <a:rPr lang="ru-RU" dirty="0"/>
              <a:t> «Поурочные разработки по литературному</a:t>
            </a:r>
          </a:p>
          <a:p>
            <a:pPr>
              <a:defRPr/>
            </a:pPr>
            <a:r>
              <a:rPr lang="ru-RU" dirty="0"/>
              <a:t>Чтению к УМК «Перспектива» Москва «ВАКО» 2013г.</a:t>
            </a:r>
          </a:p>
          <a:p>
            <a:pPr>
              <a:defRPr/>
            </a:pPr>
            <a:r>
              <a:rPr lang="ru-RU" dirty="0"/>
              <a:t>3. «Золотая сокровищница сказок» автор-составитель</a:t>
            </a:r>
          </a:p>
          <a:p>
            <a:pPr>
              <a:defRPr/>
            </a:pPr>
            <a:r>
              <a:rPr lang="ru-RU" dirty="0"/>
              <a:t>А.С. Давыдов Москва «</a:t>
            </a:r>
            <a:r>
              <a:rPr lang="ru-RU" dirty="0" err="1"/>
              <a:t>Эксмо</a:t>
            </a:r>
            <a:r>
              <a:rPr lang="ru-RU" dirty="0"/>
              <a:t>-пресс» 2001г.</a:t>
            </a:r>
          </a:p>
          <a:p>
            <a:pPr>
              <a:defRPr/>
            </a:pPr>
            <a:r>
              <a:rPr lang="ru-RU" dirty="0"/>
              <a:t>4. «Лебёдушка. Русские волшебные сказки.» Москва «Детская </a:t>
            </a:r>
          </a:p>
          <a:p>
            <a:pPr>
              <a:defRPr/>
            </a:pPr>
            <a:r>
              <a:rPr lang="ru-RU" dirty="0"/>
              <a:t>Литература.»1983г.</a:t>
            </a:r>
          </a:p>
          <a:p>
            <a:pPr>
              <a:defRPr/>
            </a:pPr>
            <a:r>
              <a:rPr lang="ru-RU" b="1" dirty="0"/>
              <a:t>Источник шаблона: учитель информатики Курбанова Ирина Борисовна, </a:t>
            </a:r>
            <a:endParaRPr lang="en-US" b="1" dirty="0"/>
          </a:p>
          <a:p>
            <a:pPr>
              <a:defRPr/>
            </a:pPr>
            <a:r>
              <a:rPr lang="ru-RU" b="1" dirty="0"/>
              <a:t>ГОУ СОШ № 594, </a:t>
            </a:r>
            <a:endParaRPr lang="en-US" b="1" dirty="0"/>
          </a:p>
          <a:p>
            <a:pPr>
              <a:defRPr/>
            </a:pPr>
            <a:r>
              <a:rPr lang="ru-RU" b="1" dirty="0"/>
              <a:t>Санкт-Петербург, сайт: http://pedsovet.su/</a:t>
            </a:r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Интернет ресурсы:</a:t>
            </a:r>
          </a:p>
          <a:p>
            <a:pPr>
              <a:defRPr/>
            </a:pPr>
            <a:r>
              <a:rPr lang="en-US" dirty="0">
                <a:hlinkClick r:id="rId3"/>
              </a:rPr>
              <a:t>http://www.yandex.ru/</a:t>
            </a:r>
            <a:endParaRPr lang="ru-RU" dirty="0"/>
          </a:p>
          <a:p>
            <a:pPr>
              <a:defRPr/>
            </a:pPr>
            <a:r>
              <a:rPr lang="en-US" dirty="0">
                <a:hlinkClick r:id="rId4"/>
              </a:rPr>
              <a:t>https://www.google.ru/?gws_rd=cr&amp;ei=DOKHUuanKcOo4gTJnoHQDw</a:t>
            </a:r>
            <a:endParaRPr lang="ru-RU" dirty="0"/>
          </a:p>
          <a:p>
            <a:pPr>
              <a:defRPr/>
            </a:pPr>
            <a:r>
              <a:rPr lang="en-US" dirty="0">
                <a:hlinkClick r:id="rId5"/>
              </a:rPr>
              <a:t>http://lukoshko.net/</a:t>
            </a:r>
            <a:endParaRPr lang="ru-RU" dirty="0"/>
          </a:p>
          <a:p>
            <a:pPr>
              <a:defRPr/>
            </a:pPr>
            <a:r>
              <a:rPr lang="en-US" dirty="0">
                <a:hlinkClick r:id="rId6"/>
              </a:rPr>
              <a:t>http://images.yandex.ru/yandsearch?text</a:t>
            </a:r>
            <a:endParaRPr lang="en-US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450" y="765175"/>
            <a:ext cx="7056438" cy="73558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rgbClr val="C00000"/>
                </a:solidFill>
                <a:latin typeface="Izhitsa" pitchFamily="2" charset="0"/>
              </a:rPr>
              <a:t>Содержание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3200" b="1" i="1" dirty="0">
                <a:latin typeface="Izhitsa" pitchFamily="2" charset="0"/>
                <a:hlinkClick r:id="rId2" action="ppaction://hlinksldjump"/>
              </a:rPr>
              <a:t>Кроссворд</a:t>
            </a:r>
            <a:endParaRPr lang="ru-RU" sz="3200" b="1" i="1" dirty="0">
              <a:latin typeface="Izhitsa" pitchFamily="2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3200" b="1" i="1" dirty="0">
                <a:latin typeface="Izhitsa" pitchFamily="2" charset="0"/>
                <a:hlinkClick r:id="rId3" action="ppaction://hlinksldjump"/>
              </a:rPr>
              <a:t>Вопросы мудрой совы</a:t>
            </a:r>
            <a:endParaRPr lang="ru-RU" sz="3200" b="1" i="1" dirty="0">
              <a:latin typeface="Izhitsa" pitchFamily="2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3200" b="1" i="1" dirty="0">
                <a:latin typeface="Izhitsa" pitchFamily="2" charset="0"/>
                <a:hlinkClick r:id="rId4" action="ppaction://hlinksldjump"/>
              </a:rPr>
              <a:t>Строение </a:t>
            </a:r>
            <a:r>
              <a:rPr lang="ru-RU" sz="3200" b="1" i="1" dirty="0" smtClean="0">
                <a:latin typeface="Izhitsa" pitchFamily="2" charset="0"/>
                <a:hlinkClick r:id="rId4" action="ppaction://hlinksldjump"/>
              </a:rPr>
              <a:t>книги</a:t>
            </a:r>
            <a:endParaRPr lang="ru-RU" sz="3200" b="1" i="1" dirty="0">
              <a:latin typeface="Izhitsa" pitchFamily="2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3200" b="1" i="1" dirty="0">
                <a:latin typeface="Izhitsa" pitchFamily="2" charset="0"/>
                <a:hlinkClick r:id="rId5" action="ppaction://hlinksldjump"/>
              </a:rPr>
              <a:t>Этапы работы в группе</a:t>
            </a:r>
            <a:endParaRPr lang="ru-RU" sz="3200" b="1" i="1" dirty="0">
              <a:latin typeface="Izhitsa" pitchFamily="2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3200" b="1" i="1" dirty="0">
                <a:latin typeface="Izhitsa" pitchFamily="2" charset="0"/>
                <a:hlinkClick r:id="rId6" action="ppaction://hlinksldjump"/>
              </a:rPr>
              <a:t>Правила работы в группе</a:t>
            </a:r>
            <a:endParaRPr lang="ru-RU" sz="3200" b="1" i="1" dirty="0">
              <a:latin typeface="Izhitsa" pitchFamily="2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3200" b="1" i="1" dirty="0">
                <a:latin typeface="Izhitsa" pitchFamily="2" charset="0"/>
                <a:hlinkClick r:id="rId7" action="ppaction://hlinksldjump"/>
              </a:rPr>
              <a:t>Выставка книг</a:t>
            </a:r>
            <a:endParaRPr lang="ru-RU" sz="3200" b="1" i="1" dirty="0">
              <a:latin typeface="Izhitsa" pitchFamily="2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3200" b="1" i="1" dirty="0">
                <a:latin typeface="Izhitsa" pitchFamily="2" charset="0"/>
                <a:hlinkClick r:id="rId8" action="ppaction://hlinksldjump"/>
              </a:rPr>
              <a:t>Рефлексия </a:t>
            </a:r>
            <a:endParaRPr lang="ru-RU" sz="3200" b="1" i="1" dirty="0">
              <a:latin typeface="Izhitsa" pitchFamily="2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3200" b="1" i="1" dirty="0">
                <a:latin typeface="Izhitsa" pitchFamily="2" charset="0"/>
                <a:hlinkClick r:id="rId9" action="ppaction://hlinksldjump"/>
              </a:rPr>
              <a:t>Список литературы</a:t>
            </a:r>
            <a:endParaRPr lang="ru-RU" sz="3200" b="1" i="1" dirty="0">
              <a:latin typeface="Izhitsa" pitchFamily="2" charset="0"/>
            </a:endParaRPr>
          </a:p>
          <a:p>
            <a:pPr marL="342900" indent="-342900">
              <a:buFontTx/>
              <a:buAutoNum type="arabicPeriod"/>
              <a:defRPr/>
            </a:pPr>
            <a:endParaRPr lang="ru-RU" sz="3200" b="1" dirty="0">
              <a:solidFill>
                <a:srgbClr val="C00000"/>
              </a:solidFill>
              <a:latin typeface="CyrillicOld" pitchFamily="2" charset="0"/>
            </a:endParaRPr>
          </a:p>
          <a:p>
            <a:pPr>
              <a:defRPr/>
            </a:pPr>
            <a:endParaRPr lang="ru-RU" sz="3200" b="1" dirty="0">
              <a:solidFill>
                <a:srgbClr val="C00000"/>
              </a:solidFill>
              <a:latin typeface="CyrillicOld" pitchFamily="2" charset="0"/>
            </a:endParaRPr>
          </a:p>
          <a:p>
            <a:pPr marL="342900" indent="-342900">
              <a:buFontTx/>
              <a:buAutoNum type="arabicPeriod"/>
              <a:defRPr/>
            </a:pPr>
            <a:endParaRPr lang="ru-RU" dirty="0">
              <a:solidFill>
                <a:srgbClr val="C00000"/>
              </a:solidFill>
              <a:latin typeface="CyrillicOld" pitchFamily="2" charset="0"/>
            </a:endParaRPr>
          </a:p>
          <a:p>
            <a:pPr marL="342900" indent="-342900">
              <a:buFontTx/>
              <a:buAutoNum type="arabicPeriod"/>
              <a:defRPr/>
            </a:pPr>
            <a:endParaRPr lang="ru-RU" dirty="0">
              <a:solidFill>
                <a:srgbClr val="C00000"/>
              </a:solidFill>
              <a:latin typeface="CyrillicOld" pitchFamily="2" charset="0"/>
            </a:endParaRPr>
          </a:p>
          <a:p>
            <a:pPr marL="342900" indent="-342900">
              <a:buFontTx/>
              <a:buAutoNum type="arabicPeriod"/>
              <a:defRPr/>
            </a:pPr>
            <a:endParaRPr lang="ru-RU" dirty="0">
              <a:solidFill>
                <a:srgbClr val="C00000"/>
              </a:solidFill>
              <a:latin typeface="CyrillicOld" pitchFamily="2" charset="0"/>
            </a:endParaRPr>
          </a:p>
          <a:p>
            <a:pPr>
              <a:defRPr/>
            </a:pPr>
            <a:endParaRPr lang="ru-RU" dirty="0">
              <a:solidFill>
                <a:srgbClr val="C00000"/>
              </a:solidFill>
              <a:latin typeface="CyrillicOld" pitchFamily="2" charset="0"/>
            </a:endParaRPr>
          </a:p>
          <a:p>
            <a:pPr marL="342900" indent="-342900">
              <a:buFontTx/>
              <a:buAutoNum type="arabicPeriod"/>
              <a:defRPr/>
            </a:pPr>
            <a:endParaRPr lang="ru-RU" dirty="0">
              <a:solidFill>
                <a:srgbClr val="C00000"/>
              </a:solidFill>
              <a:latin typeface="CyrillicOld" pitchFamily="2" charset="0"/>
            </a:endParaRPr>
          </a:p>
          <a:p>
            <a:pPr>
              <a:defRPr/>
            </a:pPr>
            <a:endParaRPr lang="ru-RU" dirty="0">
              <a:solidFill>
                <a:srgbClr val="C00000"/>
              </a:solidFill>
              <a:latin typeface="CyrillicOld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2488" y="947738"/>
            <a:ext cx="914400" cy="914400"/>
          </a:xfrm>
          <a:prstGeom prst="rect">
            <a:avLst/>
          </a:prstGeom>
          <a:solidFill>
            <a:srgbClr val="FFC000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Izhitsa" pitchFamily="2" charset="0"/>
              </a:rPr>
              <a:t>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2488" y="1871663"/>
            <a:ext cx="914400" cy="914400"/>
          </a:xfrm>
          <a:prstGeom prst="rect">
            <a:avLst/>
          </a:prstGeom>
          <a:solidFill>
            <a:srgbClr val="FFC000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Izhitsa" pitchFamily="2" charset="0"/>
              </a:rPr>
              <a:t>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2488" y="2759075"/>
            <a:ext cx="914400" cy="914400"/>
          </a:xfrm>
          <a:prstGeom prst="rect">
            <a:avLst/>
          </a:prstGeom>
          <a:solidFill>
            <a:srgbClr val="FFC000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srgbClr val="FF0000"/>
                </a:solidFill>
                <a:latin typeface="Izhitsa" pitchFamily="2" charset="0"/>
              </a:rPr>
              <a:t>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66888" y="4578350"/>
            <a:ext cx="914400" cy="914400"/>
          </a:xfrm>
          <a:prstGeom prst="rect">
            <a:avLst/>
          </a:prstGeom>
          <a:solidFill>
            <a:srgbClr val="FFC000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Izhitsa" pitchFamily="2" charset="0"/>
              </a:rPr>
              <a:t>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19725" y="4600575"/>
            <a:ext cx="914400" cy="914400"/>
          </a:xfrm>
          <a:prstGeom prst="rect">
            <a:avLst/>
          </a:prstGeom>
          <a:solidFill>
            <a:srgbClr val="FFC000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Izhitsa" pitchFamily="2" charset="0"/>
              </a:rPr>
              <a:t>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63713" y="2771775"/>
            <a:ext cx="914400" cy="914400"/>
          </a:xfrm>
          <a:prstGeom prst="rect">
            <a:avLst/>
          </a:prstGeom>
          <a:solidFill>
            <a:srgbClr val="FFC000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srgbClr val="FF0000"/>
                </a:solidFill>
                <a:latin typeface="Izhitsa" pitchFamily="2" charset="0"/>
              </a:rPr>
              <a:t>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52488" y="3686175"/>
            <a:ext cx="914400" cy="914400"/>
          </a:xfrm>
          <a:prstGeom prst="rect">
            <a:avLst/>
          </a:prstGeom>
          <a:solidFill>
            <a:srgbClr val="FFC000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Izhitsa" pitchFamily="2" charset="0"/>
              </a:rPr>
              <a:t>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81288" y="2771775"/>
            <a:ext cx="914400" cy="914400"/>
          </a:xfrm>
          <a:prstGeom prst="rect">
            <a:avLst/>
          </a:prstGeom>
          <a:solidFill>
            <a:srgbClr val="FFC000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srgbClr val="FF0000"/>
                </a:solidFill>
                <a:latin typeface="Izhitsa" pitchFamily="2" charset="0"/>
              </a:rPr>
              <a:t>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681288" y="3686175"/>
            <a:ext cx="914400" cy="914400"/>
          </a:xfrm>
          <a:prstGeom prst="rect">
            <a:avLst/>
          </a:prstGeom>
          <a:solidFill>
            <a:srgbClr val="FFC000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Izhitsa" pitchFamily="2" charset="0"/>
              </a:rPr>
              <a:t>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678113" y="4587875"/>
            <a:ext cx="914400" cy="914400"/>
          </a:xfrm>
          <a:prstGeom prst="rect">
            <a:avLst/>
          </a:prstGeom>
          <a:solidFill>
            <a:srgbClr val="FFC000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Izhitsa" pitchFamily="2" charset="0"/>
              </a:rPr>
              <a:t>ц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90925" y="2759075"/>
            <a:ext cx="914400" cy="914400"/>
          </a:xfrm>
          <a:prstGeom prst="rect">
            <a:avLst/>
          </a:prstGeom>
          <a:solidFill>
            <a:srgbClr val="FFC000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srgbClr val="FF0000"/>
                </a:solidFill>
                <a:latin typeface="Izhitsa" pitchFamily="2" charset="0"/>
              </a:rPr>
              <a:t>з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766888" y="3673475"/>
            <a:ext cx="914400" cy="914400"/>
          </a:xfrm>
          <a:prstGeom prst="rect">
            <a:avLst/>
          </a:prstGeom>
          <a:solidFill>
            <a:srgbClr val="FFC000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Izhitsa" pitchFamily="2" charset="0"/>
              </a:rPr>
              <a:t>о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678113" y="1857375"/>
            <a:ext cx="914400" cy="914400"/>
          </a:xfrm>
          <a:prstGeom prst="rect">
            <a:avLst/>
          </a:prstGeom>
          <a:solidFill>
            <a:srgbClr val="FFC000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Izhitsa" pitchFamily="2" charset="0"/>
              </a:rPr>
              <a:t>з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502150" y="2759075"/>
            <a:ext cx="914400" cy="914400"/>
          </a:xfrm>
          <a:prstGeom prst="rect">
            <a:avLst/>
          </a:prstGeom>
          <a:solidFill>
            <a:srgbClr val="FFC000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srgbClr val="FF0000"/>
                </a:solidFill>
                <a:latin typeface="Izhitsa" pitchFamily="2" charset="0"/>
              </a:rPr>
              <a:t>к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95688" y="3686175"/>
            <a:ext cx="914400" cy="914400"/>
          </a:xfrm>
          <a:prstGeom prst="rect">
            <a:avLst/>
          </a:prstGeom>
          <a:solidFill>
            <a:srgbClr val="FFC000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Izhitsa" pitchFamily="2" charset="0"/>
              </a:rPr>
              <a:t>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502150" y="15875"/>
            <a:ext cx="914400" cy="914400"/>
          </a:xfrm>
          <a:prstGeom prst="rect">
            <a:avLst/>
          </a:prstGeom>
          <a:solidFill>
            <a:srgbClr val="FFC000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Izhitsa" pitchFamily="2" charset="0"/>
              </a:rPr>
              <a:t>в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606800" y="1844675"/>
            <a:ext cx="914400" cy="914400"/>
          </a:xfrm>
          <a:prstGeom prst="rect">
            <a:avLst/>
          </a:prstGeom>
          <a:solidFill>
            <a:srgbClr val="FFC000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Izhitsa" pitchFamily="2" charset="0"/>
              </a:rPr>
              <a:t>о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587750" y="930275"/>
            <a:ext cx="914400" cy="914400"/>
          </a:xfrm>
          <a:prstGeom prst="rect">
            <a:avLst/>
          </a:prstGeom>
          <a:solidFill>
            <a:srgbClr val="FFC000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Izhitsa" pitchFamily="2" charset="0"/>
              </a:rPr>
              <a:t>к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502150" y="942975"/>
            <a:ext cx="914400" cy="914400"/>
          </a:xfrm>
          <a:prstGeom prst="rect">
            <a:avLst/>
          </a:prstGeom>
          <a:solidFill>
            <a:srgbClr val="FFC000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Izhitsa" pitchFamily="2" charset="0"/>
              </a:rPr>
              <a:t>о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4502150" y="1844675"/>
            <a:ext cx="914400" cy="914400"/>
          </a:xfrm>
          <a:prstGeom prst="rect">
            <a:avLst/>
          </a:prstGeom>
          <a:solidFill>
            <a:srgbClr val="FFC000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Izhitsa" pitchFamily="2" charset="0"/>
              </a:rPr>
              <a:t>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419725" y="2759075"/>
            <a:ext cx="914400" cy="914400"/>
          </a:xfrm>
          <a:prstGeom prst="rect">
            <a:avLst/>
          </a:prstGeom>
          <a:solidFill>
            <a:srgbClr val="FFC000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srgbClr val="FF0000"/>
                </a:solidFill>
                <a:latin typeface="Izhitsa" pitchFamily="2" charset="0"/>
              </a:rPr>
              <a:t>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419725" y="3694113"/>
            <a:ext cx="914400" cy="914400"/>
          </a:xfrm>
          <a:prstGeom prst="rect">
            <a:avLst/>
          </a:prstGeom>
          <a:solidFill>
            <a:srgbClr val="FFC000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Izhitsa" pitchFamily="2" charset="0"/>
              </a:rPr>
              <a:t>г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419725" y="5502275"/>
            <a:ext cx="914400" cy="914400"/>
          </a:xfrm>
          <a:prstGeom prst="rect">
            <a:avLst/>
          </a:prstGeom>
          <a:solidFill>
            <a:srgbClr val="FFC000"/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Izhitsa" pitchFamily="2" charset="0"/>
              </a:rPr>
              <a:t>а</a:t>
            </a:r>
          </a:p>
        </p:txBody>
      </p:sp>
      <p:pic>
        <p:nvPicPr>
          <p:cNvPr id="1027" name="Picture 3" descr="C:\Users\Холоднюк\AppData\Local\Microsoft\Windows\Temporary Internet Files\Content.IE5\F0WWSRI4\MC900435865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517525"/>
            <a:ext cx="3500438" cy="2111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32" name="TextBox 31"/>
          <p:cNvSpPr txBox="1"/>
          <p:nvPr/>
        </p:nvSpPr>
        <p:spPr>
          <a:xfrm>
            <a:off x="800209" y="5625244"/>
            <a:ext cx="3264035" cy="1015663"/>
          </a:xfrm>
          <a:prstGeom prst="rect">
            <a:avLst/>
          </a:prstGeom>
          <a:noFill/>
        </p:spPr>
        <p:txBody>
          <a:bodyPr wrap="none">
            <a:prstTxWarp prst="textStop">
              <a:avLst/>
            </a:prstTxWarp>
            <a:spAutoFit/>
          </a:bodyPr>
          <a:lstStyle/>
          <a:p>
            <a:pPr>
              <a:defRPr/>
            </a:pPr>
            <a:r>
              <a:rPr lang="ru-RU" sz="6000" b="1" dirty="0">
                <a:solidFill>
                  <a:srgbClr val="C00000"/>
                </a:solidFill>
                <a:latin typeface="Izhitsa" pitchFamily="2" charset="0"/>
                <a:hlinkClick r:id="rId3" action="ppaction://hlinksldjump"/>
              </a:rPr>
              <a:t>кроссворд</a:t>
            </a:r>
            <a:endParaRPr lang="ru-RU" sz="6000" b="1" dirty="0">
              <a:solidFill>
                <a:srgbClr val="C00000"/>
              </a:solidFill>
              <a:latin typeface="Izhits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0663" y="3427413"/>
            <a:ext cx="2070100" cy="2760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1170754" y="544853"/>
            <a:ext cx="6696744" cy="1224136"/>
          </a:xfrm>
          <a:prstGeom prst="rect">
            <a:avLst/>
          </a:prstGeom>
          <a:noFill/>
        </p:spPr>
        <p:txBody>
          <a:bodyPr wrap="none">
            <a:prstTxWarp prst="textCan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yrillicOld" pitchFamily="2" charset="0"/>
              </a:rPr>
              <a:t>Сказки</a:t>
            </a:r>
          </a:p>
          <a:p>
            <a:pPr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yrillicOld" pitchFamily="2" charset="0"/>
              </a:rPr>
              <a:t>Русские народные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7338" y="1557338"/>
            <a:ext cx="2430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60000"/>
              <a:buFont typeface="Wingdings" pitchFamily="2" charset="2"/>
              <a:buChar char="v"/>
              <a:defRPr sz="3200">
                <a:solidFill>
                  <a:srgbClr val="0D0D0D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0D0D0D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0D0D0D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b="1">
                <a:solidFill>
                  <a:srgbClr val="00B050"/>
                </a:solidFill>
                <a:latin typeface="Izhitsa" pitchFamily="2" charset="0"/>
              </a:rPr>
              <a:t>Волшебные</a:t>
            </a:r>
            <a:r>
              <a:rPr lang="ru-RU" altLang="ru-RU" b="1">
                <a:solidFill>
                  <a:srgbClr val="C00000"/>
                </a:solidFill>
                <a:latin typeface="Izhitsa" pitchFamily="2" charset="0"/>
              </a:rPr>
              <a:t>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49650" y="1628775"/>
            <a:ext cx="20272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60000"/>
              <a:buFont typeface="Wingdings" pitchFamily="2" charset="2"/>
              <a:buChar char="v"/>
              <a:defRPr sz="3200">
                <a:solidFill>
                  <a:srgbClr val="0D0D0D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0D0D0D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0D0D0D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b="1">
                <a:solidFill>
                  <a:srgbClr val="00B050"/>
                </a:solidFill>
                <a:latin typeface="Izhitsa" pitchFamily="2" charset="0"/>
              </a:rPr>
              <a:t>Бытовые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342063" y="1557338"/>
            <a:ext cx="24558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60000"/>
              <a:buFont typeface="Wingdings" pitchFamily="2" charset="2"/>
              <a:buChar char="v"/>
              <a:defRPr sz="3200">
                <a:solidFill>
                  <a:srgbClr val="0D0D0D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0D0D0D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0D0D0D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b="1">
                <a:solidFill>
                  <a:srgbClr val="00B050"/>
                </a:solidFill>
                <a:latin typeface="Izhitsa" pitchFamily="2" charset="0"/>
              </a:rPr>
              <a:t>О животных</a:t>
            </a:r>
          </a:p>
        </p:txBody>
      </p:sp>
      <p:sp>
        <p:nvSpPr>
          <p:cNvPr id="9" name="Овальная выноска 8"/>
          <p:cNvSpPr/>
          <p:nvPr/>
        </p:nvSpPr>
        <p:spPr>
          <a:xfrm>
            <a:off x="4519613" y="3551238"/>
            <a:ext cx="2087562" cy="1112837"/>
          </a:xfrm>
          <a:prstGeom prst="wedgeEllipseCallout">
            <a:avLst>
              <a:gd name="adj1" fmla="val 48825"/>
              <a:gd name="adj2" fmla="val 43563"/>
            </a:avLst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</a:rPr>
              <a:t>ГЛАВНЫЕ ГЕРОИ-ЖИВОТНЫЕ</a:t>
            </a:r>
          </a:p>
        </p:txBody>
      </p:sp>
      <p:sp>
        <p:nvSpPr>
          <p:cNvPr id="11" name="Овальная выноска 10"/>
          <p:cNvSpPr/>
          <p:nvPr/>
        </p:nvSpPr>
        <p:spPr>
          <a:xfrm>
            <a:off x="5011738" y="3595688"/>
            <a:ext cx="2159000" cy="1295400"/>
          </a:xfrm>
          <a:prstGeom prst="wedgeEllipseCallout">
            <a:avLst>
              <a:gd name="adj1" fmla="val 30981"/>
              <a:gd name="adj2" fmla="val 57616"/>
            </a:avLst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ЖИТЕЙСКИЕ СИТУАЦИИ</a:t>
            </a:r>
          </a:p>
        </p:txBody>
      </p:sp>
      <p:sp>
        <p:nvSpPr>
          <p:cNvPr id="12" name="Овальная выноска 11"/>
          <p:cNvSpPr/>
          <p:nvPr/>
        </p:nvSpPr>
        <p:spPr>
          <a:xfrm>
            <a:off x="4773613" y="3448050"/>
            <a:ext cx="2236787" cy="1150938"/>
          </a:xfrm>
          <a:prstGeom prst="wedgeEllipseCallout">
            <a:avLst>
              <a:gd name="adj1" fmla="val 36033"/>
              <a:gd name="adj2" fmla="val 57690"/>
            </a:avLst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ВОЛШЕБНЫЕ ПРЕДМЕТЫ</a:t>
            </a:r>
          </a:p>
        </p:txBody>
      </p:sp>
      <p:sp>
        <p:nvSpPr>
          <p:cNvPr id="13" name="Овальная выноска 12"/>
          <p:cNvSpPr/>
          <p:nvPr/>
        </p:nvSpPr>
        <p:spPr>
          <a:xfrm>
            <a:off x="4824413" y="3595688"/>
            <a:ext cx="2197100" cy="1152525"/>
          </a:xfrm>
          <a:prstGeom prst="wedgeEllipseCallout">
            <a:avLst>
              <a:gd name="adj1" fmla="val 51421"/>
              <a:gd name="adj2" fmla="val 46466"/>
            </a:avLst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>
                <a:solidFill>
                  <a:schemeClr val="tx1"/>
                </a:solidFill>
              </a:rPr>
              <a:t>сказка близка к пословице</a:t>
            </a:r>
          </a:p>
        </p:txBody>
      </p:sp>
      <p:sp>
        <p:nvSpPr>
          <p:cNvPr id="7" name="Овальная выноска 6"/>
          <p:cNvSpPr/>
          <p:nvPr/>
        </p:nvSpPr>
        <p:spPr>
          <a:xfrm>
            <a:off x="4683125" y="3529013"/>
            <a:ext cx="2339975" cy="1260475"/>
          </a:xfrm>
          <a:prstGeom prst="wedgeEllipseCallout">
            <a:avLst>
              <a:gd name="adj1" fmla="val 27130"/>
              <a:gd name="adj2" fmla="val 55374"/>
            </a:avLst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ЦЕПОЧКА ПОВТОРЕНИЙ</a:t>
            </a:r>
          </a:p>
        </p:txBody>
      </p:sp>
      <p:sp>
        <p:nvSpPr>
          <p:cNvPr id="6" name="Овальная выноска 5"/>
          <p:cNvSpPr/>
          <p:nvPr/>
        </p:nvSpPr>
        <p:spPr>
          <a:xfrm>
            <a:off x="4824413" y="3679825"/>
            <a:ext cx="2305050" cy="1223963"/>
          </a:xfrm>
          <a:prstGeom prst="wedgeEllipseCallout">
            <a:avLst>
              <a:gd name="adj1" fmla="val 40498"/>
              <a:gd name="adj2" fmla="val 51937"/>
            </a:avLst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НЕТ ЧУДЕС И ВОЛШЕБСТВА</a:t>
            </a:r>
          </a:p>
        </p:txBody>
      </p:sp>
      <p:sp>
        <p:nvSpPr>
          <p:cNvPr id="14" name="Овальная выноска 13"/>
          <p:cNvSpPr/>
          <p:nvPr/>
        </p:nvSpPr>
        <p:spPr>
          <a:xfrm>
            <a:off x="4773613" y="3554413"/>
            <a:ext cx="2130425" cy="1235075"/>
          </a:xfrm>
          <a:prstGeom prst="wedgeEllipseCallout">
            <a:avLst>
              <a:gd name="adj1" fmla="val 35740"/>
              <a:gd name="adj2" fmla="val 60209"/>
            </a:avLst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СЮЖЕТ-ПУТЕШЕСТВИЕ</a:t>
            </a:r>
          </a:p>
        </p:txBody>
      </p:sp>
      <p:sp>
        <p:nvSpPr>
          <p:cNvPr id="8" name="Овальная выноска 7"/>
          <p:cNvSpPr/>
          <p:nvPr/>
        </p:nvSpPr>
        <p:spPr>
          <a:xfrm>
            <a:off x="4211638" y="3619500"/>
            <a:ext cx="2951162" cy="1066800"/>
          </a:xfrm>
          <a:prstGeom prst="wedgeEllipseCallout">
            <a:avLst>
              <a:gd name="adj1" fmla="val 35115"/>
              <a:gd name="adj2" fmla="val 59935"/>
            </a:avLst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животные олицетворяют людей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0.05251 L 0.16736 -0.2246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9" y="-13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24774E-6 L -0.14913 -0.222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65" y="-11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48439E-6 L -0.44792 -0.1889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96" y="-94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6817E-6 L -0.16042 0.0194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21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68101E-6 L -0.46753 0.0314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85" y="15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3121E-6 L -0.14965 0.20217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10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73953E-6 L -0.4658 0.21513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9" y="107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15059E-6 L 0.1717 -0.0987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76" y="-49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7" grpId="0" animBg="1"/>
      <p:bldP spid="7" grpId="1" animBg="1"/>
      <p:bldP spid="6" grpId="0" animBg="1"/>
      <p:bldP spid="6" grpId="1" animBg="1"/>
      <p:bldP spid="14" grpId="0" animBg="1"/>
      <p:bldP spid="14" grpId="1" animBg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810715"/>
            <a:ext cx="39292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Izhitsa" pitchFamily="2" charset="0"/>
              </a:rPr>
              <a:t>Брошюра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749705"/>
            <a:ext cx="3042810" cy="1088830"/>
          </a:xfrm>
          <a:prstGeom prst="rect">
            <a:avLst/>
          </a:prstGeom>
          <a:noFill/>
        </p:spPr>
        <p:txBody>
          <a:bodyPr wrap="none">
            <a:prstTxWarp prst="textDeflate">
              <a:avLst/>
            </a:prstTxWarp>
            <a:spAutoFit/>
          </a:bodyPr>
          <a:lstStyle/>
          <a:p>
            <a:pPr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Izhitsa" pitchFamily="2" charset="0"/>
                <a:hlinkClick r:id="rId2" action="ppaction://hlinksldjump"/>
              </a:rPr>
              <a:t>Книга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CyrillicOld" pitchFamily="2" charset="0"/>
              </a:rPr>
              <a:t> </a:t>
            </a:r>
          </a:p>
        </p:txBody>
      </p:sp>
      <p:pic>
        <p:nvPicPr>
          <p:cNvPr id="4098" name="Picture 2" descr="C:\Users\Холоднюк\AppData\Local\Microsoft\Windows\Temporary Internet Files\Content.IE5\EVLZVZW3\MM900395712[1]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/>
          <a:stretch>
            <a:fillRect/>
          </a:stretch>
        </p:blipFill>
        <p:spPr bwMode="auto">
          <a:xfrm>
            <a:off x="6552220" y="1484784"/>
            <a:ext cx="2160240" cy="19397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1558628" y="2636912"/>
            <a:ext cx="6555000" cy="369331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v"/>
              <a:defRPr/>
            </a:pPr>
            <a:r>
              <a:rPr lang="ru-RU" sz="5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Izhitsa" pitchFamily="2" charset="0"/>
              </a:rPr>
              <a:t>Обложка </a:t>
            </a:r>
          </a:p>
          <a:p>
            <a:pPr marL="571500" indent="-571500">
              <a:buFont typeface="Wingdings" panose="05000000000000000000" pitchFamily="2" charset="2"/>
              <a:buChar char="v"/>
              <a:defRPr/>
            </a:pPr>
            <a:r>
              <a:rPr lang="ru-RU" sz="5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Izhitsa" pitchFamily="2" charset="0"/>
              </a:rPr>
              <a:t>Корешок</a:t>
            </a:r>
          </a:p>
          <a:p>
            <a:pPr marL="571500" indent="-571500">
              <a:buFont typeface="Wingdings" panose="05000000000000000000" pitchFamily="2" charset="2"/>
              <a:buChar char="v"/>
              <a:defRPr/>
            </a:pPr>
            <a:r>
              <a:rPr lang="ru-RU" sz="5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Izhitsa" pitchFamily="2" charset="0"/>
              </a:rPr>
              <a:t>Иллюстрации</a:t>
            </a:r>
          </a:p>
          <a:p>
            <a:pPr marL="571500" indent="-571500">
              <a:buFont typeface="Wingdings" panose="05000000000000000000" pitchFamily="2" charset="2"/>
              <a:buChar char="v"/>
              <a:defRPr/>
            </a:pPr>
            <a:r>
              <a:rPr lang="ru-RU" sz="5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Izhitsa" pitchFamily="2" charset="0"/>
              </a:rPr>
              <a:t>Оглавление</a:t>
            </a:r>
          </a:p>
          <a:p>
            <a:pPr>
              <a:defRPr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267654" y="1081088"/>
            <a:ext cx="6901248" cy="1015663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60000"/>
              <a:buFont typeface="Wingdings" pitchFamily="2" charset="2"/>
              <a:buChar char="v"/>
              <a:defRPr sz="3200">
                <a:solidFill>
                  <a:srgbClr val="0D0D0D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0D0D0D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0D0D0D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  <a:defRPr/>
            </a:pPr>
            <a:r>
              <a:rPr lang="ru-RU" alt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Izhitsa" pitchFamily="2" charset="0"/>
                <a:hlinkClick r:id="rId2" action="ppaction://hlinksldjump"/>
              </a:rPr>
              <a:t>Этапы работы</a:t>
            </a:r>
            <a:endParaRPr lang="ru-RU" altLang="ru-RU" sz="6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Izhitsa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564" y="2276475"/>
            <a:ext cx="7888698" cy="3046988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ffectLst>
            <a:softEdge rad="127000"/>
          </a:effectLst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  <a:defRPr/>
            </a:pPr>
            <a:r>
              <a:rPr lang="ru-RU" sz="4800" b="1" dirty="0">
                <a:solidFill>
                  <a:srgbClr val="663300"/>
                </a:solidFill>
                <a:latin typeface="Izhitsa" pitchFamily="2" charset="0"/>
              </a:rPr>
              <a:t>Выбор темы </a:t>
            </a:r>
          </a:p>
          <a:p>
            <a:pPr marL="571500" indent="-571500">
              <a:buFont typeface="Wingdings" panose="05000000000000000000" pitchFamily="2" charset="2"/>
              <a:buChar char="v"/>
              <a:defRPr/>
            </a:pPr>
            <a:r>
              <a:rPr lang="ru-RU" sz="4800" b="1" dirty="0">
                <a:solidFill>
                  <a:srgbClr val="663300"/>
                </a:solidFill>
                <a:latin typeface="Izhitsa" pitchFamily="2" charset="0"/>
              </a:rPr>
              <a:t>Подбор материала</a:t>
            </a:r>
          </a:p>
          <a:p>
            <a:pPr marL="571500" indent="-571500">
              <a:buFont typeface="Wingdings" panose="05000000000000000000" pitchFamily="2" charset="2"/>
              <a:buChar char="v"/>
              <a:defRPr/>
            </a:pPr>
            <a:r>
              <a:rPr lang="ru-RU" sz="4800" b="1" dirty="0">
                <a:solidFill>
                  <a:srgbClr val="663300"/>
                </a:solidFill>
                <a:latin typeface="Izhitsa" pitchFamily="2" charset="0"/>
              </a:rPr>
              <a:t>Исключить лишнее</a:t>
            </a:r>
          </a:p>
          <a:p>
            <a:pPr marL="571500" indent="-571500">
              <a:buFont typeface="Wingdings" panose="05000000000000000000" pitchFamily="2" charset="2"/>
              <a:buChar char="v"/>
              <a:defRPr/>
            </a:pPr>
            <a:r>
              <a:rPr lang="ru-RU" sz="4800" b="1" dirty="0">
                <a:solidFill>
                  <a:srgbClr val="663300"/>
                </a:solidFill>
                <a:latin typeface="Izhitsa" pitchFamily="2" charset="0"/>
              </a:rPr>
              <a:t>Оформить сборник сказок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800" y="569913"/>
            <a:ext cx="2212975" cy="3687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 descr="http://classdream.com/admin/updata/131375715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84313"/>
            <a:ext cx="5081588" cy="4586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287524" y="584684"/>
            <a:ext cx="838893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Izhitsa" pitchFamily="2" charset="0"/>
                <a:hlinkClick r:id="rId3" action="ppaction://hlinksldjump"/>
              </a:rPr>
              <a:t>Правила работы 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CyrillicOld" pitchFamily="2" charset="0"/>
              </a:rPr>
              <a:t>в 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Izhitsa" pitchFamily="2" charset="0"/>
              </a:rPr>
              <a:t>группе </a:t>
            </a:r>
          </a:p>
        </p:txBody>
      </p:sp>
      <p:sp>
        <p:nvSpPr>
          <p:cNvPr id="7" name="Овальная выноска 6"/>
          <p:cNvSpPr/>
          <p:nvPr/>
        </p:nvSpPr>
        <p:spPr>
          <a:xfrm>
            <a:off x="5561013" y="1233488"/>
            <a:ext cx="2827337" cy="1439862"/>
          </a:xfrm>
          <a:prstGeom prst="wedgeEllipseCallout">
            <a:avLst>
              <a:gd name="adj1" fmla="val -65192"/>
              <a:gd name="adj2" fmla="val 91438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Не перебивать друг друга</a:t>
            </a:r>
          </a:p>
        </p:txBody>
      </p:sp>
      <p:sp>
        <p:nvSpPr>
          <p:cNvPr id="9" name="Овальная выноска 8"/>
          <p:cNvSpPr/>
          <p:nvPr/>
        </p:nvSpPr>
        <p:spPr>
          <a:xfrm>
            <a:off x="5557838" y="3074988"/>
            <a:ext cx="3240087" cy="1404937"/>
          </a:xfrm>
          <a:prstGeom prst="wedgeEllipseCallout">
            <a:avLst>
              <a:gd name="adj1" fmla="val -68431"/>
              <a:gd name="adj2" fmla="val 2871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Распределить задания</a:t>
            </a:r>
          </a:p>
        </p:txBody>
      </p:sp>
      <p:sp>
        <p:nvSpPr>
          <p:cNvPr id="11" name="Овальная выноска 10"/>
          <p:cNvSpPr/>
          <p:nvPr/>
        </p:nvSpPr>
        <p:spPr>
          <a:xfrm>
            <a:off x="5570538" y="4689475"/>
            <a:ext cx="2233612" cy="1525588"/>
          </a:xfrm>
          <a:prstGeom prst="wedgeEllipseCallout">
            <a:avLst>
              <a:gd name="adj1" fmla="val -68036"/>
              <a:gd name="adj2" fmla="val -6140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Вместе достичь цели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196752"/>
            <a:ext cx="3600401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zhitsa" pitchFamily="2" charset="0"/>
                <a:hlinkClick r:id="rId2" action="ppaction://hlinksldjump"/>
              </a:rPr>
              <a:t>Наша выставка книг</a:t>
            </a:r>
            <a:endParaRPr lang="ru-RU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zhitsa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274" y="3687901"/>
            <a:ext cx="7152920" cy="317009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85800" indent="-685800">
              <a:buFont typeface="Wingdings" panose="05000000000000000000" pitchFamily="2" charset="2"/>
              <a:buChar char="ü"/>
              <a:defRPr/>
            </a:pPr>
            <a:r>
              <a:rPr lang="ru-RU" sz="40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yrillicOld" pitchFamily="2" charset="0"/>
              </a:rPr>
              <a:t>Мы оформили сборник...</a:t>
            </a:r>
          </a:p>
          <a:p>
            <a:pPr marL="685800" indent="-685800">
              <a:buFont typeface="Wingdings" panose="05000000000000000000" pitchFamily="2" charset="2"/>
              <a:buChar char="ü"/>
              <a:defRPr/>
            </a:pPr>
            <a:r>
              <a:rPr lang="ru-RU" sz="40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yrillicOld" pitchFamily="2" charset="0"/>
              </a:rPr>
              <a:t>Содержание...</a:t>
            </a:r>
          </a:p>
          <a:p>
            <a:pPr marL="685800" indent="-685800">
              <a:buFont typeface="Wingdings" panose="05000000000000000000" pitchFamily="2" charset="2"/>
              <a:buChar char="ü"/>
              <a:defRPr/>
            </a:pPr>
            <a:r>
              <a:rPr lang="ru-RU" sz="40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yrillicOld" pitchFamily="2" charset="0"/>
              </a:rPr>
              <a:t>Мы добавили иллюстрации...</a:t>
            </a:r>
          </a:p>
          <a:p>
            <a:pPr marL="685800" indent="-685800">
              <a:buFont typeface="Wingdings" panose="05000000000000000000" pitchFamily="2" charset="2"/>
              <a:buChar char="ü"/>
              <a:defRPr/>
            </a:pPr>
            <a:r>
              <a:rPr lang="ru-RU" sz="40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yrillicOld" pitchFamily="2" charset="0"/>
              </a:rPr>
              <a:t>В сборник не вошли...</a:t>
            </a:r>
          </a:p>
          <a:p>
            <a:pPr>
              <a:defRPr/>
            </a:pP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yrillicOld" pitchFamily="2" charset="0"/>
            </a:endParaRPr>
          </a:p>
        </p:txBody>
      </p:sp>
      <p:pic>
        <p:nvPicPr>
          <p:cNvPr id="2058" name="Picture 10" descr="C:\Users\Холоднюк\AppData\Local\Microsoft\Windows\Temporary Internet Files\Content.IE5\F0WWSRI4\MC900104452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127919" y="572294"/>
            <a:ext cx="2492375" cy="3309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1269" name="Picture 5" descr="C:\Users\Холоднюк\Desktop\IMG_064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" t="5084" r="3510"/>
          <a:stretch/>
        </p:blipFill>
        <p:spPr bwMode="auto">
          <a:xfrm>
            <a:off x="4319971" y="573399"/>
            <a:ext cx="1944215" cy="26599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8" t="4494"/>
          <a:stretch/>
        </p:blipFill>
        <p:spPr bwMode="auto">
          <a:xfrm rot="5400000">
            <a:off x="5949007" y="2232012"/>
            <a:ext cx="2700300" cy="20699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ьная выноска 3"/>
          <p:cNvSpPr/>
          <p:nvPr/>
        </p:nvSpPr>
        <p:spPr>
          <a:xfrm>
            <a:off x="323528" y="800708"/>
            <a:ext cx="5157568" cy="1944216"/>
          </a:xfrm>
          <a:prstGeom prst="wedgeEllipseCallout">
            <a:avLst>
              <a:gd name="adj1" fmla="val 38604"/>
              <a:gd name="adj2" fmla="val 52074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уроке мне понравилось…</a:t>
            </a:r>
          </a:p>
        </p:txBody>
      </p:sp>
      <p:sp>
        <p:nvSpPr>
          <p:cNvPr id="5" name="Овальная выноска 4"/>
          <p:cNvSpPr/>
          <p:nvPr/>
        </p:nvSpPr>
        <p:spPr>
          <a:xfrm>
            <a:off x="898869" y="3140968"/>
            <a:ext cx="4364586" cy="1865073"/>
          </a:xfrm>
          <a:prstGeom prst="wedgeEllipseCallout">
            <a:avLst>
              <a:gd name="adj1" fmla="val 28236"/>
              <a:gd name="adj2" fmla="val 6042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Мне было трудно…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16013" y="5292725"/>
            <a:ext cx="29765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SzPct val="60000"/>
              <a:buFont typeface="Wingdings" pitchFamily="2" charset="2"/>
              <a:buChar char="v"/>
              <a:defRPr sz="3200">
                <a:solidFill>
                  <a:srgbClr val="0D0D0D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rgbClr val="0D0D0D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0D0D0D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17375E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17375E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4800" b="1">
                <a:solidFill>
                  <a:srgbClr val="FF0000"/>
                </a:solidFill>
                <a:latin typeface="Izhitsa" pitchFamily="2" charset="0"/>
              </a:rPr>
              <a:t>Молодцы!</a:t>
            </a:r>
          </a:p>
        </p:txBody>
      </p:sp>
      <p:pic>
        <p:nvPicPr>
          <p:cNvPr id="8" name="2B21193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57451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9438" y="1233488"/>
            <a:ext cx="3203575" cy="4268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47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273</Words>
  <Application>Microsoft Office PowerPoint</Application>
  <PresentationFormat>Экран (4:3)</PresentationFormat>
  <Paragraphs>102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 гостях у сказки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Холоднюк</cp:lastModifiedBy>
  <cp:revision>39</cp:revision>
  <dcterms:created xsi:type="dcterms:W3CDTF">2011-07-06T07:21:00Z</dcterms:created>
  <dcterms:modified xsi:type="dcterms:W3CDTF">2014-02-21T20:09:54Z</dcterms:modified>
</cp:coreProperties>
</file>