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E6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1F655A-2405-4A0A-B180-5FDAF098A11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93FD33B-0097-450A-8CC7-E181B36EDCCD}">
      <dgm:prSet phldrT="[Текст]" custT="1"/>
      <dgm:spPr>
        <a:solidFill>
          <a:schemeClr val="accent1">
            <a:hueOff val="0"/>
            <a:satOff val="0"/>
            <a:lumOff val="0"/>
            <a:alpha val="48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3100" b="1" dirty="0" smtClean="0">
              <a:solidFill>
                <a:schemeClr val="tx1"/>
              </a:solidFill>
            </a:rPr>
            <a:t>ФОРМИРОВАНИЕ</a:t>
          </a:r>
          <a:r>
            <a:rPr lang="ru-RU" sz="3200" b="1" dirty="0" smtClean="0">
              <a:solidFill>
                <a:schemeClr val="tx1"/>
              </a:solidFill>
            </a:rPr>
            <a:t> </a:t>
          </a:r>
          <a:r>
            <a:rPr lang="ru-RU" sz="3200" b="1" dirty="0" err="1" smtClean="0">
              <a:solidFill>
                <a:schemeClr val="tx1"/>
              </a:solidFill>
            </a:rPr>
            <a:t>ЗУНов</a:t>
          </a:r>
          <a:endParaRPr lang="ru-RU" sz="3200" b="1" dirty="0">
            <a:solidFill>
              <a:schemeClr val="tx1"/>
            </a:solidFill>
          </a:endParaRPr>
        </a:p>
      </dgm:t>
    </dgm:pt>
    <dgm:pt modelId="{93AC18CF-1B81-4A4C-87E8-1B8579F94AC3}" type="parTrans" cxnId="{90D98AE6-7B06-45F0-ABA1-BB9F5B5BFE1A}">
      <dgm:prSet/>
      <dgm:spPr/>
      <dgm:t>
        <a:bodyPr/>
        <a:lstStyle/>
        <a:p>
          <a:endParaRPr lang="ru-RU"/>
        </a:p>
      </dgm:t>
    </dgm:pt>
    <dgm:pt modelId="{2D03C5A2-F105-4EBC-8E1F-9E63BEF1B492}" type="sibTrans" cxnId="{90D98AE6-7B06-45F0-ABA1-BB9F5B5BFE1A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3CD77AA5-55D1-4208-8ADF-36C5B59BEF83}">
      <dgm:prSet phldrT="[Текст]" custT="1"/>
      <dgm:spPr>
        <a:solidFill>
          <a:schemeClr val="accent2">
            <a:alpha val="59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ru-RU" sz="2400" dirty="0" smtClean="0">
              <a:solidFill>
                <a:schemeClr val="bg2">
                  <a:lumMod val="10000"/>
                </a:schemeClr>
              </a:solidFill>
            </a:rPr>
            <a:t>Развитие личности ребенка</a:t>
          </a:r>
        </a:p>
        <a:p>
          <a:pPr algn="l"/>
          <a:r>
            <a:rPr lang="ru-RU" sz="2400" dirty="0" smtClean="0">
              <a:solidFill>
                <a:schemeClr val="bg2">
                  <a:lumMod val="10000"/>
                </a:schemeClr>
              </a:solidFill>
            </a:rPr>
            <a:t>Формирование общей культуры </a:t>
          </a:r>
        </a:p>
        <a:p>
          <a:pPr algn="l"/>
          <a:r>
            <a:rPr lang="ru-RU" sz="2400" dirty="0" smtClean="0">
              <a:solidFill>
                <a:schemeClr val="bg2">
                  <a:lumMod val="10000"/>
                </a:schemeClr>
              </a:solidFill>
            </a:rPr>
            <a:t>Развитие интегративных качеств</a:t>
          </a:r>
        </a:p>
        <a:p>
          <a:pPr algn="l"/>
          <a:r>
            <a:rPr lang="ru-RU" sz="2400" dirty="0" smtClean="0">
              <a:solidFill>
                <a:schemeClr val="bg2">
                  <a:lumMod val="10000"/>
                </a:schemeClr>
              </a:solidFill>
            </a:rPr>
            <a:t>Сохранение и укрепление здоровья</a:t>
          </a:r>
          <a:endParaRPr lang="ru-RU" sz="2400" dirty="0">
            <a:solidFill>
              <a:schemeClr val="bg2">
                <a:lumMod val="10000"/>
              </a:schemeClr>
            </a:solidFill>
          </a:endParaRPr>
        </a:p>
      </dgm:t>
    </dgm:pt>
    <dgm:pt modelId="{5755E4F6-DB58-48BA-B058-BBF159EBD5F4}" type="parTrans" cxnId="{9FBE7508-BA72-4697-847C-EC6DAAE1621E}">
      <dgm:prSet/>
      <dgm:spPr/>
      <dgm:t>
        <a:bodyPr/>
        <a:lstStyle/>
        <a:p>
          <a:endParaRPr lang="ru-RU"/>
        </a:p>
      </dgm:t>
    </dgm:pt>
    <dgm:pt modelId="{A11760CE-B2EE-4E3C-971D-BF80F03D8125}" type="sibTrans" cxnId="{9FBE7508-BA72-4697-847C-EC6DAAE1621E}">
      <dgm:prSet/>
      <dgm:spPr/>
      <dgm:t>
        <a:bodyPr/>
        <a:lstStyle/>
        <a:p>
          <a:endParaRPr lang="ru-RU"/>
        </a:p>
      </dgm:t>
    </dgm:pt>
    <dgm:pt modelId="{DA8CAA35-964E-41B4-9775-01EE64E0B711}" type="pres">
      <dgm:prSet presAssocID="{6F1F655A-2405-4A0A-B180-5FDAF098A119}" presName="Name0" presStyleCnt="0">
        <dgm:presLayoutVars>
          <dgm:dir/>
          <dgm:resizeHandles val="exact"/>
        </dgm:presLayoutVars>
      </dgm:prSet>
      <dgm:spPr/>
    </dgm:pt>
    <dgm:pt modelId="{AC1F711A-3C5B-432C-A105-7AD4FD172AC7}" type="pres">
      <dgm:prSet presAssocID="{493FD33B-0097-450A-8CC7-E181B36EDCCD}" presName="node" presStyleLbl="node1" presStyleIdx="0" presStyleCnt="2" custScaleX="139186" custScaleY="110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964AC6-D1AE-429D-82A8-BF7EEA5FE7A2}" type="pres">
      <dgm:prSet presAssocID="{2D03C5A2-F105-4EBC-8E1F-9E63BEF1B492}" presName="sibTrans" presStyleLbl="sibTrans2D1" presStyleIdx="0" presStyleCnt="1" custScaleX="144640"/>
      <dgm:spPr/>
      <dgm:t>
        <a:bodyPr/>
        <a:lstStyle/>
        <a:p>
          <a:endParaRPr lang="ru-RU"/>
        </a:p>
      </dgm:t>
    </dgm:pt>
    <dgm:pt modelId="{E3E9973C-DFDF-46E0-81C6-D903E2969192}" type="pres">
      <dgm:prSet presAssocID="{2D03C5A2-F105-4EBC-8E1F-9E63BEF1B492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4047ADE5-7515-4D92-AD7E-0EC04B9AB775}" type="pres">
      <dgm:prSet presAssocID="{3CD77AA5-55D1-4208-8ADF-36C5B59BEF83}" presName="node" presStyleLbl="node1" presStyleIdx="1" presStyleCnt="2" custScaleX="139752" custScaleY="1131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25EA4F-CCD1-411E-98E3-411A7CD62389}" type="presOf" srcId="{493FD33B-0097-450A-8CC7-E181B36EDCCD}" destId="{AC1F711A-3C5B-432C-A105-7AD4FD172AC7}" srcOrd="0" destOrd="0" presId="urn:microsoft.com/office/officeart/2005/8/layout/process1"/>
    <dgm:cxn modelId="{50B3BAB0-6B20-4E9B-A1BE-7DEF8716BE1F}" type="presOf" srcId="{6F1F655A-2405-4A0A-B180-5FDAF098A119}" destId="{DA8CAA35-964E-41B4-9775-01EE64E0B711}" srcOrd="0" destOrd="0" presId="urn:microsoft.com/office/officeart/2005/8/layout/process1"/>
    <dgm:cxn modelId="{27589903-A378-4C5D-AACB-89211D77D64E}" type="presOf" srcId="{3CD77AA5-55D1-4208-8ADF-36C5B59BEF83}" destId="{4047ADE5-7515-4D92-AD7E-0EC04B9AB775}" srcOrd="0" destOrd="0" presId="urn:microsoft.com/office/officeart/2005/8/layout/process1"/>
    <dgm:cxn modelId="{9B2686C9-C1F1-4A67-80B1-5080F71E58EF}" type="presOf" srcId="{2D03C5A2-F105-4EBC-8E1F-9E63BEF1B492}" destId="{99964AC6-D1AE-429D-82A8-BF7EEA5FE7A2}" srcOrd="0" destOrd="0" presId="urn:microsoft.com/office/officeart/2005/8/layout/process1"/>
    <dgm:cxn modelId="{90D98AE6-7B06-45F0-ABA1-BB9F5B5BFE1A}" srcId="{6F1F655A-2405-4A0A-B180-5FDAF098A119}" destId="{493FD33B-0097-450A-8CC7-E181B36EDCCD}" srcOrd="0" destOrd="0" parTransId="{93AC18CF-1B81-4A4C-87E8-1B8579F94AC3}" sibTransId="{2D03C5A2-F105-4EBC-8E1F-9E63BEF1B492}"/>
    <dgm:cxn modelId="{9FBE7508-BA72-4697-847C-EC6DAAE1621E}" srcId="{6F1F655A-2405-4A0A-B180-5FDAF098A119}" destId="{3CD77AA5-55D1-4208-8ADF-36C5B59BEF83}" srcOrd="1" destOrd="0" parTransId="{5755E4F6-DB58-48BA-B058-BBF159EBD5F4}" sibTransId="{A11760CE-B2EE-4E3C-971D-BF80F03D8125}"/>
    <dgm:cxn modelId="{D118875B-BD69-4444-8AC0-3FC373F986AC}" type="presOf" srcId="{2D03C5A2-F105-4EBC-8E1F-9E63BEF1B492}" destId="{E3E9973C-DFDF-46E0-81C6-D903E2969192}" srcOrd="1" destOrd="0" presId="urn:microsoft.com/office/officeart/2005/8/layout/process1"/>
    <dgm:cxn modelId="{5E93BFD9-F1A4-4171-A2C9-D7DB9A290573}" type="presParOf" srcId="{DA8CAA35-964E-41B4-9775-01EE64E0B711}" destId="{AC1F711A-3C5B-432C-A105-7AD4FD172AC7}" srcOrd="0" destOrd="0" presId="urn:microsoft.com/office/officeart/2005/8/layout/process1"/>
    <dgm:cxn modelId="{528E8064-1689-495B-9734-525D23E665E8}" type="presParOf" srcId="{DA8CAA35-964E-41B4-9775-01EE64E0B711}" destId="{99964AC6-D1AE-429D-82A8-BF7EEA5FE7A2}" srcOrd="1" destOrd="0" presId="urn:microsoft.com/office/officeart/2005/8/layout/process1"/>
    <dgm:cxn modelId="{D4971E79-AF3A-4AD6-BCCF-47183E1DA447}" type="presParOf" srcId="{99964AC6-D1AE-429D-82A8-BF7EEA5FE7A2}" destId="{E3E9973C-DFDF-46E0-81C6-D903E2969192}" srcOrd="0" destOrd="0" presId="urn:microsoft.com/office/officeart/2005/8/layout/process1"/>
    <dgm:cxn modelId="{5388A003-D91A-4405-AC5F-A3026759C60C}" type="presParOf" srcId="{DA8CAA35-964E-41B4-9775-01EE64E0B711}" destId="{4047ADE5-7515-4D92-AD7E-0EC04B9AB775}" srcOrd="2" destOrd="0" presId="urn:microsoft.com/office/officeart/2005/8/layout/process1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586C01-C913-4B3B-804A-87F119E8DA53}" type="doc">
      <dgm:prSet loTypeId="urn:microsoft.com/office/officeart/2005/8/layout/process1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5952EF2-615F-4A08-BB80-71FF2EF90260}">
      <dgm:prSet phldrT="[Текст]" custT="1"/>
      <dgm:spPr/>
      <dgm:t>
        <a:bodyPr/>
        <a:lstStyle/>
        <a:p>
          <a:r>
            <a:rPr lang="ru-RU" sz="3600" dirty="0" smtClean="0"/>
            <a:t>ПРЕДМЕТНЫЙ ПРИНЦИП</a:t>
          </a:r>
        </a:p>
        <a:p>
          <a:r>
            <a:rPr lang="ru-RU" sz="2800" dirty="0" smtClean="0"/>
            <a:t>(отдельные предметы: математика, развитие речи, чтение и др.)</a:t>
          </a:r>
          <a:endParaRPr lang="ru-RU" sz="2800" dirty="0"/>
        </a:p>
      </dgm:t>
    </dgm:pt>
    <dgm:pt modelId="{2B3DE61A-8ACA-4B30-A3E7-ABF5DBFA3811}" type="parTrans" cxnId="{3FCB9FD2-B756-4F46-8A49-C8FA91CFF70F}">
      <dgm:prSet/>
      <dgm:spPr/>
      <dgm:t>
        <a:bodyPr/>
        <a:lstStyle/>
        <a:p>
          <a:endParaRPr lang="ru-RU"/>
        </a:p>
      </dgm:t>
    </dgm:pt>
    <dgm:pt modelId="{01643E51-D03D-4CEE-A1EE-844EE714AD3E}" type="sibTrans" cxnId="{3FCB9FD2-B756-4F46-8A49-C8FA91CFF70F}">
      <dgm:prSet/>
      <dgm:spPr/>
      <dgm:t>
        <a:bodyPr/>
        <a:lstStyle/>
        <a:p>
          <a:endParaRPr lang="ru-RU"/>
        </a:p>
      </dgm:t>
    </dgm:pt>
    <dgm:pt modelId="{169B19FA-FB77-40BE-91A0-98C2AA6920CC}">
      <dgm:prSet phldrT="[Текст]" custT="1"/>
      <dgm:spPr/>
      <dgm:t>
        <a:bodyPr/>
        <a:lstStyle/>
        <a:p>
          <a:r>
            <a:rPr lang="ru-RU" sz="3600" dirty="0" smtClean="0"/>
            <a:t>ИНТЕГРАЦИЯ ОБРАЗОВА-ТЕЛЬНЫХ ОБЛАСТЕЙ</a:t>
          </a:r>
        </a:p>
        <a:p>
          <a:endParaRPr lang="ru-RU" sz="3600" dirty="0" smtClean="0"/>
        </a:p>
        <a:p>
          <a:endParaRPr lang="ru-RU" sz="3600" dirty="0"/>
        </a:p>
      </dgm:t>
    </dgm:pt>
    <dgm:pt modelId="{31A432CF-6A4D-4C20-B22F-6DA61DF728ED}" type="parTrans" cxnId="{18F23C62-080C-40CC-B113-C7AD9BDA4005}">
      <dgm:prSet/>
      <dgm:spPr/>
      <dgm:t>
        <a:bodyPr/>
        <a:lstStyle/>
        <a:p>
          <a:endParaRPr lang="ru-RU"/>
        </a:p>
      </dgm:t>
    </dgm:pt>
    <dgm:pt modelId="{FBBB75E0-A988-4E78-89EC-EB84CA946A02}" type="sibTrans" cxnId="{18F23C62-080C-40CC-B113-C7AD9BDA4005}">
      <dgm:prSet/>
      <dgm:spPr/>
      <dgm:t>
        <a:bodyPr/>
        <a:lstStyle/>
        <a:p>
          <a:endParaRPr lang="ru-RU"/>
        </a:p>
      </dgm:t>
    </dgm:pt>
    <dgm:pt modelId="{9A9146D2-F800-4E34-B3DE-C53AA5108E85}" type="pres">
      <dgm:prSet presAssocID="{4C586C01-C913-4B3B-804A-87F119E8DA5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FD1FBA-FAE6-4AE3-B476-8888FC8EBD95}" type="pres">
      <dgm:prSet presAssocID="{65952EF2-615F-4A08-BB80-71FF2EF90260}" presName="node" presStyleLbl="node1" presStyleIdx="0" presStyleCnt="2" custScaleX="1164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F4D8DA-DC7F-466F-A52A-288B6306FB2E}" type="pres">
      <dgm:prSet presAssocID="{01643E51-D03D-4CEE-A1EE-844EE714AD3E}" presName="sibTrans" presStyleLbl="sibTrans2D1" presStyleIdx="0" presStyleCnt="1"/>
      <dgm:spPr/>
      <dgm:t>
        <a:bodyPr/>
        <a:lstStyle/>
        <a:p>
          <a:endParaRPr lang="ru-RU"/>
        </a:p>
      </dgm:t>
    </dgm:pt>
    <dgm:pt modelId="{0CEEA2D1-88BB-41C6-841C-A3D2AD54A046}" type="pres">
      <dgm:prSet presAssocID="{01643E51-D03D-4CEE-A1EE-844EE714AD3E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30CDD0D2-858C-4DC5-BCB1-9760AB49AB7F}" type="pres">
      <dgm:prSet presAssocID="{169B19FA-FB77-40BE-91A0-98C2AA6920CC}" presName="node" presStyleLbl="node1" presStyleIdx="1" presStyleCnt="2" custScaleX="110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A42ED2-6B51-432C-ABFF-41CB9882BA96}" type="presOf" srcId="{65952EF2-615F-4A08-BB80-71FF2EF90260}" destId="{AEFD1FBA-FAE6-4AE3-B476-8888FC8EBD95}" srcOrd="0" destOrd="0" presId="urn:microsoft.com/office/officeart/2005/8/layout/process1"/>
    <dgm:cxn modelId="{C7E5D685-3825-438B-AEC9-EFD4C98E7D4C}" type="presOf" srcId="{01643E51-D03D-4CEE-A1EE-844EE714AD3E}" destId="{E6F4D8DA-DC7F-466F-A52A-288B6306FB2E}" srcOrd="0" destOrd="0" presId="urn:microsoft.com/office/officeart/2005/8/layout/process1"/>
    <dgm:cxn modelId="{F5C81593-B2A9-4427-B02A-A1F805B4F2DC}" type="presOf" srcId="{4C586C01-C913-4B3B-804A-87F119E8DA53}" destId="{9A9146D2-F800-4E34-B3DE-C53AA5108E85}" srcOrd="0" destOrd="0" presId="urn:microsoft.com/office/officeart/2005/8/layout/process1"/>
    <dgm:cxn modelId="{D5EF4F29-0A30-4FDC-A428-7765AC1F7474}" type="presOf" srcId="{169B19FA-FB77-40BE-91A0-98C2AA6920CC}" destId="{30CDD0D2-858C-4DC5-BCB1-9760AB49AB7F}" srcOrd="0" destOrd="0" presId="urn:microsoft.com/office/officeart/2005/8/layout/process1"/>
    <dgm:cxn modelId="{B818D006-C8B8-4DBA-A1DD-8A5C25AB6453}" type="presOf" srcId="{01643E51-D03D-4CEE-A1EE-844EE714AD3E}" destId="{0CEEA2D1-88BB-41C6-841C-A3D2AD54A046}" srcOrd="1" destOrd="0" presId="urn:microsoft.com/office/officeart/2005/8/layout/process1"/>
    <dgm:cxn modelId="{3FCB9FD2-B756-4F46-8A49-C8FA91CFF70F}" srcId="{4C586C01-C913-4B3B-804A-87F119E8DA53}" destId="{65952EF2-615F-4A08-BB80-71FF2EF90260}" srcOrd="0" destOrd="0" parTransId="{2B3DE61A-8ACA-4B30-A3E7-ABF5DBFA3811}" sibTransId="{01643E51-D03D-4CEE-A1EE-844EE714AD3E}"/>
    <dgm:cxn modelId="{18F23C62-080C-40CC-B113-C7AD9BDA4005}" srcId="{4C586C01-C913-4B3B-804A-87F119E8DA53}" destId="{169B19FA-FB77-40BE-91A0-98C2AA6920CC}" srcOrd="1" destOrd="0" parTransId="{31A432CF-6A4D-4C20-B22F-6DA61DF728ED}" sibTransId="{FBBB75E0-A988-4E78-89EC-EB84CA946A02}"/>
    <dgm:cxn modelId="{C1F251CF-BD2C-45B1-9651-F0168F95CBBD}" type="presParOf" srcId="{9A9146D2-F800-4E34-B3DE-C53AA5108E85}" destId="{AEFD1FBA-FAE6-4AE3-B476-8888FC8EBD95}" srcOrd="0" destOrd="0" presId="urn:microsoft.com/office/officeart/2005/8/layout/process1"/>
    <dgm:cxn modelId="{A5717EFF-9BBC-4EDE-8FDE-A6EBA3573F33}" type="presParOf" srcId="{9A9146D2-F800-4E34-B3DE-C53AA5108E85}" destId="{E6F4D8DA-DC7F-466F-A52A-288B6306FB2E}" srcOrd="1" destOrd="0" presId="urn:microsoft.com/office/officeart/2005/8/layout/process1"/>
    <dgm:cxn modelId="{47DCAD91-48EE-4C80-94F4-BD71935E5B4C}" type="presParOf" srcId="{E6F4D8DA-DC7F-466F-A52A-288B6306FB2E}" destId="{0CEEA2D1-88BB-41C6-841C-A3D2AD54A046}" srcOrd="0" destOrd="0" presId="urn:microsoft.com/office/officeart/2005/8/layout/process1"/>
    <dgm:cxn modelId="{2ED50826-7034-42D1-81EB-952A2079C102}" type="presParOf" srcId="{9A9146D2-F800-4E34-B3DE-C53AA5108E85}" destId="{30CDD0D2-858C-4DC5-BCB1-9760AB49AB7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1F711A-3C5B-432C-A105-7AD4FD172AC7}">
      <dsp:nvSpPr>
        <dsp:cNvPr id="0" name=""/>
        <dsp:cNvSpPr/>
      </dsp:nvSpPr>
      <dsp:spPr>
        <a:xfrm>
          <a:off x="4675" y="694360"/>
          <a:ext cx="3452627" cy="3829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48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chemeClr val="tx1"/>
              </a:solidFill>
            </a:rPr>
            <a:t>ФОРМИРОВАНИЕ</a:t>
          </a:r>
          <a:r>
            <a:rPr lang="ru-RU" sz="3200" b="1" kern="1200" dirty="0" smtClean="0">
              <a:solidFill>
                <a:schemeClr val="tx1"/>
              </a:solidFill>
            </a:rPr>
            <a:t> </a:t>
          </a:r>
          <a:r>
            <a:rPr lang="ru-RU" sz="3200" b="1" kern="1200" dirty="0" err="1" smtClean="0">
              <a:solidFill>
                <a:schemeClr val="tx1"/>
              </a:solidFill>
            </a:rPr>
            <a:t>ЗУНов</a:t>
          </a:r>
          <a:endParaRPr lang="ru-RU" sz="3200" b="1" kern="1200" dirty="0">
            <a:solidFill>
              <a:schemeClr val="tx1"/>
            </a:solidFill>
          </a:endParaRPr>
        </a:p>
      </dsp:txBody>
      <dsp:txXfrm>
        <a:off x="105799" y="795484"/>
        <a:ext cx="3250379" cy="3627144"/>
      </dsp:txXfrm>
    </dsp:sp>
    <dsp:sp modelId="{99964AC6-D1AE-429D-82A8-BF7EEA5FE7A2}">
      <dsp:nvSpPr>
        <dsp:cNvPr id="0" name=""/>
        <dsp:cNvSpPr/>
      </dsp:nvSpPr>
      <dsp:spPr>
        <a:xfrm>
          <a:off x="3587984" y="2301463"/>
          <a:ext cx="760638" cy="615185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3587984" y="2424500"/>
        <a:ext cx="576083" cy="369111"/>
      </dsp:txXfrm>
    </dsp:sp>
    <dsp:sp modelId="{4047ADE5-7515-4D92-AD7E-0EC04B9AB775}">
      <dsp:nvSpPr>
        <dsp:cNvPr id="0" name=""/>
        <dsp:cNvSpPr/>
      </dsp:nvSpPr>
      <dsp:spPr>
        <a:xfrm>
          <a:off x="4449537" y="652352"/>
          <a:ext cx="3466667" cy="3913408"/>
        </a:xfrm>
        <a:prstGeom prst="roundRect">
          <a:avLst>
            <a:gd name="adj" fmla="val 10000"/>
          </a:avLst>
        </a:prstGeom>
        <a:solidFill>
          <a:schemeClr val="accent2">
            <a:alpha val="59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2">
                  <a:lumMod val="10000"/>
                </a:schemeClr>
              </a:solidFill>
            </a:rPr>
            <a:t>Развитие личности ребенка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2">
                  <a:lumMod val="10000"/>
                </a:schemeClr>
              </a:solidFill>
            </a:rPr>
            <a:t>Формирование общей культуры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2">
                  <a:lumMod val="10000"/>
                </a:schemeClr>
              </a:solidFill>
            </a:rPr>
            <a:t>Развитие интегративных качеств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2">
                  <a:lumMod val="10000"/>
                </a:schemeClr>
              </a:solidFill>
            </a:rPr>
            <a:t>Сохранение и укрепление здоровья</a:t>
          </a:r>
          <a:endParaRPr lang="ru-RU" sz="24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551072" y="753887"/>
        <a:ext cx="3263597" cy="37103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D1FBA-FAE6-4AE3-B476-8888FC8EBD95}">
      <dsp:nvSpPr>
        <dsp:cNvPr id="0" name=""/>
        <dsp:cNvSpPr/>
      </dsp:nvSpPr>
      <dsp:spPr>
        <a:xfrm>
          <a:off x="8533" y="160348"/>
          <a:ext cx="3378938" cy="38843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ПРЕДМЕТНЫЙ ПРИНЦИП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(отдельные предметы: математика, развитие речи, чтение и др.)</a:t>
          </a:r>
          <a:endParaRPr lang="ru-RU" sz="2800" kern="1200" dirty="0"/>
        </a:p>
      </dsp:txBody>
      <dsp:txXfrm>
        <a:off x="107499" y="259314"/>
        <a:ext cx="3181006" cy="3686434"/>
      </dsp:txXfrm>
    </dsp:sp>
    <dsp:sp modelId="{E6F4D8DA-DC7F-466F-A52A-288B6306FB2E}">
      <dsp:nvSpPr>
        <dsp:cNvPr id="0" name=""/>
        <dsp:cNvSpPr/>
      </dsp:nvSpPr>
      <dsp:spPr>
        <a:xfrm>
          <a:off x="3677681" y="1742672"/>
          <a:ext cx="615244" cy="71971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3677681" y="1886616"/>
        <a:ext cx="430671" cy="431831"/>
      </dsp:txXfrm>
    </dsp:sp>
    <dsp:sp modelId="{30CDD0D2-858C-4DC5-BCB1-9760AB49AB7F}">
      <dsp:nvSpPr>
        <dsp:cNvPr id="0" name=""/>
        <dsp:cNvSpPr/>
      </dsp:nvSpPr>
      <dsp:spPr>
        <a:xfrm>
          <a:off x="4548310" y="160348"/>
          <a:ext cx="3220019" cy="38843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ИНТЕГРАЦИЯ ОБРАЗОВА-ТЕЛЬНЫХ ОБЛАСТЕЙ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4642621" y="254659"/>
        <a:ext cx="3031397" cy="3695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Федеральные государственные требования к структуре основной общеобразовательной программы дошкольного образования</a:t>
            </a:r>
            <a:endParaRPr lang="ru-RU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4293096"/>
            <a:ext cx="2808312" cy="1584176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0"/>
              </a:spcBef>
            </a:pPr>
            <a:r>
              <a:rPr lang="ru-RU" sz="2000" b="1" dirty="0" smtClean="0">
                <a:solidFill>
                  <a:schemeClr val="tx2"/>
                </a:solidFill>
              </a:rPr>
              <a:t>Подготовила</a:t>
            </a:r>
          </a:p>
          <a:p>
            <a:pPr algn="l">
              <a:spcBef>
                <a:spcPts val="0"/>
              </a:spcBef>
            </a:pPr>
            <a:r>
              <a:rPr lang="ru-RU" sz="2000" b="1" dirty="0">
                <a:solidFill>
                  <a:schemeClr val="tx2"/>
                </a:solidFill>
              </a:rPr>
              <a:t>с</a:t>
            </a:r>
            <a:r>
              <a:rPr lang="ru-RU" sz="2000" b="1" dirty="0" smtClean="0">
                <a:solidFill>
                  <a:schemeClr val="tx2"/>
                </a:solidFill>
              </a:rPr>
              <a:t>тарший воспитатель </a:t>
            </a:r>
          </a:p>
          <a:p>
            <a:pPr algn="l">
              <a:spcBef>
                <a:spcPts val="0"/>
              </a:spcBef>
            </a:pPr>
            <a:r>
              <a:rPr lang="ru-RU" sz="2000" b="1" dirty="0" smtClean="0">
                <a:solidFill>
                  <a:schemeClr val="tx2"/>
                </a:solidFill>
              </a:rPr>
              <a:t>МБДОУ № 19 «Красная шапочка» ЗМР РТ</a:t>
            </a:r>
          </a:p>
          <a:p>
            <a:pPr algn="l">
              <a:spcBef>
                <a:spcPts val="0"/>
              </a:spcBef>
            </a:pPr>
            <a:r>
              <a:rPr lang="ru-RU" sz="2000" b="1" dirty="0" smtClean="0">
                <a:solidFill>
                  <a:schemeClr val="tx2"/>
                </a:solidFill>
              </a:rPr>
              <a:t>Анохина Н.А.</a:t>
            </a:r>
            <a:endParaRPr lang="ru-RU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r>
              <a:rPr lang="ru-RU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ПРЕДМЕТНО-СРЕДОВАЯ МОДЕЛЬ</a:t>
            </a:r>
            <a:endParaRPr lang="ru-RU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ОСНОВА  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3275856" y="2276872"/>
            <a:ext cx="1008112" cy="86409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4008" y="2315798"/>
            <a:ext cx="4015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ДИДАКТИЧЕСКИЙ МАТЕРИАЛ, автоматически развивающий ребенка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3717032"/>
            <a:ext cx="2520280" cy="1944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141481" y="4421143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НЕДОСТАТОК</a:t>
            </a:r>
            <a:endParaRPr lang="ru-RU" sz="2800" b="1" dirty="0"/>
          </a:p>
        </p:txBody>
      </p:sp>
      <p:sp>
        <p:nvSpPr>
          <p:cNvPr id="8" name="Нашивка 7"/>
          <p:cNvSpPr/>
          <p:nvPr/>
        </p:nvSpPr>
        <p:spPr>
          <a:xfrm>
            <a:off x="3779912" y="4149080"/>
            <a:ext cx="1008112" cy="10081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3717032"/>
            <a:ext cx="3312368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Отсутствие освоения социального опыта, недооценка значения общения ребенка со взрослым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06918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КОМПЛЕКСНО-ТЕМАТИЧЕСКИЙ ПРИНЦИП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00200"/>
            <a:ext cx="7704856" cy="4525963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  Опыт реализации данного принципа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наблюдается в коррекционной педагогике,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в частности в логопедических группах, где в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течение года изучается комплекс 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лексических тем. Это позволяет достичь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целостности, системности и, как следствие,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эффективности  образовательного</a:t>
            </a:r>
          </a:p>
          <a:p>
            <a:pPr marL="0" indent="0" algn="just">
              <a:buNone/>
            </a:pPr>
            <a:r>
              <a:rPr lang="ru-RU" dirty="0" smtClean="0"/>
              <a:t>   процесса.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27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787480"/>
              </p:ext>
            </p:extLst>
          </p:nvPr>
        </p:nvGraphicFramePr>
        <p:xfrm>
          <a:off x="714012" y="2060848"/>
          <a:ext cx="7890436" cy="3312368"/>
        </p:xfrm>
        <a:graphic>
          <a:graphicData uri="http://schemas.openxmlformats.org/drawingml/2006/table">
            <a:tbl>
              <a:tblPr firstRow="1" firstCol="1" bandRow="1"/>
              <a:tblGrid>
                <a:gridCol w="709842"/>
                <a:gridCol w="747202"/>
                <a:gridCol w="809988"/>
                <a:gridCol w="657953"/>
                <a:gridCol w="788713"/>
                <a:gridCol w="651726"/>
                <a:gridCol w="735268"/>
                <a:gridCol w="793902"/>
                <a:gridCol w="771706"/>
                <a:gridCol w="648072"/>
                <a:gridCol w="576064"/>
              </a:tblGrid>
              <a:tr h="248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Направления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развития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Познавательно-речевое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Социально-личностное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Художественно-эстетическое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Физическое развитие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0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Образовательные области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Коммуникация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Познание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Чтение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худ.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лит-ры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Социализация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Труд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Безопас-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ность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Художест-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венное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творчество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Музыка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 err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Физкуль</a:t>
                      </a:r>
                      <a:r>
                        <a:rPr lang="ru-RU" sz="800" b="1" i="1" dirty="0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 dirty="0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тура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Здоровье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3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Виды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совместной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  <a:latin typeface="Arial Narrow"/>
                          <a:ea typeface="Calibri"/>
                          <a:cs typeface="Times New Roman"/>
                        </a:rPr>
                        <a:t>деятельности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Свободное общение: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Художественно-речевая </a:t>
                      </a:r>
                      <a:r>
                        <a:rPr lang="ru-RU" sz="800" b="0" baseline="0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деятельность</a:t>
                      </a: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Беседы</a:t>
                      </a:r>
                      <a:endParaRPr lang="ru-RU" sz="800" b="0" baseline="0" dirty="0" smtClean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Ситуативный разговор</a:t>
                      </a:r>
                      <a:endParaRPr lang="ru-RU" sz="800" b="0" baseline="0" dirty="0" smtClean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Речевая ситуация</a:t>
                      </a:r>
                      <a:endParaRPr lang="ru-RU" sz="800" b="0" baseline="0" dirty="0" smtClean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Составление и отгадывание загадок</a:t>
                      </a:r>
                      <a:endParaRPr lang="ru-RU" sz="800" b="0" baseline="0" dirty="0" smtClean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Сюжетные игры</a:t>
                      </a:r>
                      <a:endParaRPr lang="ru-RU" sz="800" b="0" baseline="0" dirty="0" smtClean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Times New Roman"/>
                        </a:rPr>
                        <a:t>Игры с правилами</a:t>
                      </a:r>
                      <a:endParaRPr lang="ru-RU" sz="800" b="0" baseline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Рассматривание </a:t>
                      </a: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Наблюдение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Игра-путешествие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Экскурсия</a:t>
                      </a:r>
                      <a:endParaRPr lang="ru-RU" sz="800" b="0" baseline="0" dirty="0" smtClean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Решение проблемных ситуаций</a:t>
                      </a:r>
                      <a:endParaRPr lang="ru-RU" sz="800" b="0" baseline="0" dirty="0" smtClean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Экспериментирование</a:t>
                      </a:r>
                      <a:endParaRPr lang="ru-RU" sz="800" b="0" baseline="0" dirty="0" smtClean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Коллекционирование</a:t>
                      </a:r>
                      <a:endParaRPr lang="ru-RU" sz="800" b="0" baseline="0" dirty="0" smtClean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Моделирование</a:t>
                      </a:r>
                      <a:endParaRPr lang="ru-RU" sz="800" b="0" baseline="0" dirty="0" smtClean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Реализация проекта</a:t>
                      </a:r>
                      <a:endParaRPr lang="ru-RU" sz="800" b="0" baseline="0" dirty="0" smtClean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Times New Roman"/>
                        </a:rPr>
                        <a:t>Игры с правилами</a:t>
                      </a:r>
                    </a:p>
                    <a:p>
                      <a:r>
                        <a:rPr lang="ru-RU" sz="800" b="0" baseline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Конструирование</a:t>
                      </a:r>
                      <a:endParaRPr lang="ru-RU" sz="800" b="0" baseline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Чтение, </a:t>
                      </a:r>
                      <a:r>
                        <a:rPr lang="ru-RU" sz="700" b="0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обсуждение, </a:t>
                      </a:r>
                      <a:r>
                        <a:rPr lang="ru-RU" sz="700" b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заучивание</a:t>
                      </a:r>
                      <a:endParaRPr lang="ru-RU" sz="9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Сюжетные игры</a:t>
                      </a:r>
                      <a:endParaRPr lang="ru-RU" sz="9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Дидактические </a:t>
                      </a:r>
                      <a:r>
                        <a:rPr lang="ru-RU" sz="700" b="0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игры</a:t>
                      </a:r>
                      <a:endParaRPr lang="ru-RU" sz="9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Игра-имитация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Игры с правилами</a:t>
                      </a:r>
                      <a:endParaRPr lang="ru-RU" sz="9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Совместные </a:t>
                      </a: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действия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Дежурство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Поручение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Задание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Реализация проектов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err="1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Самостоятель-ная</a:t>
                      </a:r>
                      <a:r>
                        <a:rPr lang="ru-RU" sz="800" b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 ОО</a:t>
                      </a:r>
                      <a:endParaRPr lang="ru-RU" sz="10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Рисование Оригами </a:t>
                      </a:r>
                      <a:r>
                        <a:rPr lang="ru-RU" sz="800" b="0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из бумаги </a:t>
                      </a:r>
                      <a:endParaRPr lang="ru-RU" sz="800" b="0" dirty="0" smtClean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Лепка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Аппликация </a:t>
                      </a:r>
                      <a:r>
                        <a:rPr lang="ru-RU" sz="1000" b="0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Слушание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Исполнение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Импровизация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err="1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Эксперименти-рование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Подвижные игры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(с музыкальным сопровождением)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Музыкально-дидактическая игра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Подвижные </a:t>
                      </a:r>
                      <a:r>
                        <a:rPr lang="ru-RU" sz="800" b="0" dirty="0" err="1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дидактичес</a:t>
                      </a:r>
                      <a:r>
                        <a:rPr lang="ru-RU" sz="800" b="0" dirty="0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-кие </a:t>
                      </a: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игры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Подвижные игры с правилами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Игровые упражнения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err="1" smtClean="0"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Соревнова-ния</a:t>
                      </a:r>
                      <a:endParaRPr lang="ru-RU" sz="7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 err="1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Самостоя</a:t>
                      </a:r>
                      <a:r>
                        <a:rPr lang="ru-RU" sz="700" b="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-тельная ОО</a:t>
                      </a:r>
                      <a:endParaRPr lang="ru-RU" sz="9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56040" marR="56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83568" y="852101"/>
            <a:ext cx="7125325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Примерное содержание работы по теме: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Группа; период.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Задачи: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Итоговое мероприятие: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i="1" dirty="0" smtClean="0">
                <a:latin typeface="Arial" pitchFamily="34" charset="0"/>
                <a:cs typeface="Arial" pitchFamily="34" charset="0"/>
              </a:rPr>
              <a:t>  Создание предметно-развивающей среды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Работа с 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val="233235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082386"/>
              </p:ext>
            </p:extLst>
          </p:nvPr>
        </p:nvGraphicFramePr>
        <p:xfrm>
          <a:off x="683568" y="2420888"/>
          <a:ext cx="7704856" cy="301865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20080"/>
                <a:gridCol w="976274"/>
                <a:gridCol w="1245440"/>
                <a:gridCol w="1066158"/>
                <a:gridCol w="1245440"/>
                <a:gridCol w="1246712"/>
                <a:gridCol w="1204752"/>
              </a:tblGrid>
              <a:tr h="672148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День недели/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Дата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Образова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-тельные области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Совместная деятельность взрослого и детей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 учётом интеграции образовательных областей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Организация развивающей среды для самостоятельной деятельности детей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</a:rPr>
                        <a:t>Взаимоде-йствие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родителями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Непосредственно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образовательная деятельность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Образовательная деятельность в режимных моментах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9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Групповая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Подгрупповая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Индивиду-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альная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8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7" y="796062"/>
            <a:ext cx="763284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71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КАЛЕНДАРНОЕ ПЛАНИРОВАНИЕ </a:t>
            </a:r>
          </a:p>
          <a:p>
            <a:pPr marL="0" marR="0" lvl="0" indent="571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ВОСПИТАТЕЛЬНО - ОБРАЗОВАТЕЛЬНОГО ПРОЦЕССА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71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(по О.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Скоролуповой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Н. Фединой)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71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77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92088"/>
          </a:xfrm>
        </p:spPr>
        <p:txBody>
          <a:bodyPr>
            <a:noAutofit/>
          </a:bodyPr>
          <a:lstStyle/>
          <a:p>
            <a:r>
              <a:rPr lang="ru-RU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ПРИНЦИПЫ ОБРАЗОВАТЕЛЬНОЙ ПРОГРАММЫ</a:t>
            </a:r>
            <a:endParaRPr lang="ru-RU" sz="28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7776864" cy="4857403"/>
          </a:xfrm>
        </p:spPr>
        <p:txBody>
          <a:bodyPr>
            <a:noAutofit/>
          </a:bodyPr>
          <a:lstStyle/>
          <a:p>
            <a:pPr lvl="0" algn="just" fontAlgn="base">
              <a:spcAft>
                <a:spcPct val="0"/>
              </a:spcAft>
              <a:buFont typeface="Arial" charset="0"/>
              <a:buChar char="•"/>
            </a:pPr>
            <a:r>
              <a:rPr lang="ru-RU" sz="1500" b="1" i="1" dirty="0">
                <a:solidFill>
                  <a:prstClr val="black"/>
                </a:solidFill>
              </a:rPr>
              <a:t>обеспечивать единство воспитательных, развивающих и обучающих целей и задач</a:t>
            </a:r>
            <a:r>
              <a:rPr lang="ru-RU" sz="1500" b="1" dirty="0">
                <a:solidFill>
                  <a:prstClr val="black"/>
                </a:solidFill>
              </a:rPr>
              <a:t> </a:t>
            </a:r>
            <a:r>
              <a:rPr lang="ru-RU" sz="1500" dirty="0">
                <a:solidFill>
                  <a:prstClr val="black"/>
                </a:solidFill>
              </a:rPr>
              <a:t>процесса образования детей дошкольного возраста, в процессе реализации которых формируются такие знания, умения и навыки, которые имеют непосредственное отношение к развитию детей дошкольного возраста; (н-р, </a:t>
            </a:r>
            <a:r>
              <a:rPr lang="ru-RU" sz="1500" dirty="0" err="1">
                <a:solidFill>
                  <a:prstClr val="black"/>
                </a:solidFill>
              </a:rPr>
              <a:t>изодеятельность</a:t>
            </a:r>
            <a:r>
              <a:rPr lang="ru-RU" sz="1500" dirty="0">
                <a:solidFill>
                  <a:prstClr val="black"/>
                </a:solidFill>
              </a:rPr>
              <a:t>  не просто для создания рисунка, а для оформления выставки, подарка - по почте)</a:t>
            </a:r>
          </a:p>
          <a:p>
            <a:pPr lvl="0" algn="just" fontAlgn="base">
              <a:spcAft>
                <a:spcPct val="0"/>
              </a:spcAft>
              <a:buFont typeface="Arial" charset="0"/>
              <a:buChar char="•"/>
            </a:pPr>
            <a:r>
              <a:rPr lang="ru-RU" sz="1500" b="1" i="1" dirty="0">
                <a:solidFill>
                  <a:prstClr val="black"/>
                </a:solidFill>
              </a:rPr>
              <a:t>строиться с учетом принципа интеграции образовательных областей </a:t>
            </a:r>
            <a:r>
              <a:rPr lang="ru-RU" sz="1500" dirty="0">
                <a:solidFill>
                  <a:prstClr val="black"/>
                </a:solidFill>
              </a:rPr>
              <a:t>в соответствии с возрастными возможностями и особенностями воспитанников, спецификой и возможностями образовательных областей; (игра: </a:t>
            </a:r>
            <a:r>
              <a:rPr lang="ru-RU" sz="1500" dirty="0" err="1">
                <a:solidFill>
                  <a:prstClr val="black"/>
                </a:solidFill>
              </a:rPr>
              <a:t>социализация+познание+коммуникация</a:t>
            </a:r>
            <a:r>
              <a:rPr lang="ru-RU" sz="1500" dirty="0">
                <a:solidFill>
                  <a:prstClr val="black"/>
                </a:solidFill>
              </a:rPr>
              <a:t>)</a:t>
            </a:r>
          </a:p>
          <a:p>
            <a:pPr lvl="0" algn="just" fontAlgn="base">
              <a:spcAft>
                <a:spcPct val="0"/>
              </a:spcAft>
              <a:buFont typeface="Arial" charset="0"/>
              <a:buChar char="•"/>
            </a:pPr>
            <a:r>
              <a:rPr lang="ru-RU" sz="1500" b="1" i="1" dirty="0">
                <a:solidFill>
                  <a:prstClr val="black"/>
                </a:solidFill>
              </a:rPr>
              <a:t>основываться на комплексно-тематическом принципе построения образовательного процесса;</a:t>
            </a:r>
            <a:r>
              <a:rPr lang="ru-RU" sz="1500" dirty="0">
                <a:solidFill>
                  <a:prstClr val="black"/>
                </a:solidFill>
              </a:rPr>
              <a:t> (не занятие по математике, а непосредственно образовательная деятельность на тему. Васильева – события, Успех – праздники,  Истоки – традиции и проектная </a:t>
            </a:r>
            <a:r>
              <a:rPr lang="ru-RU" sz="1500" dirty="0" err="1">
                <a:solidFill>
                  <a:prstClr val="black"/>
                </a:solidFill>
              </a:rPr>
              <a:t>деят-ть</a:t>
            </a:r>
            <a:r>
              <a:rPr lang="ru-RU" sz="1500" dirty="0">
                <a:solidFill>
                  <a:prstClr val="black"/>
                </a:solidFill>
              </a:rPr>
              <a:t>)</a:t>
            </a:r>
            <a:r>
              <a:rPr lang="ru-RU" sz="1500" b="1" i="1" dirty="0">
                <a:solidFill>
                  <a:prstClr val="black"/>
                </a:solidFill>
              </a:rPr>
              <a:t> </a:t>
            </a:r>
          </a:p>
          <a:p>
            <a:pPr lvl="0" algn="just" fontAlgn="base">
              <a:spcAft>
                <a:spcPct val="0"/>
              </a:spcAft>
              <a:buFont typeface="Arial" charset="0"/>
              <a:buChar char="•"/>
            </a:pPr>
            <a:r>
              <a:rPr lang="ru-RU" sz="1500" dirty="0">
                <a:solidFill>
                  <a:prstClr val="black"/>
                </a:solidFill>
              </a:rPr>
              <a:t>предусматривать решение </a:t>
            </a:r>
            <a:r>
              <a:rPr lang="ru-RU" sz="1500" dirty="0" smtClean="0">
                <a:solidFill>
                  <a:prstClr val="black"/>
                </a:solidFill>
              </a:rPr>
              <a:t>образовательных </a:t>
            </a:r>
            <a:r>
              <a:rPr lang="ru-RU" sz="1500" dirty="0">
                <a:solidFill>
                  <a:prstClr val="black"/>
                </a:solidFill>
              </a:rPr>
              <a:t>задач </a:t>
            </a:r>
            <a:r>
              <a:rPr lang="ru-RU" sz="1500" b="1" i="1" dirty="0" smtClean="0">
                <a:solidFill>
                  <a:prstClr val="black"/>
                </a:solidFill>
              </a:rPr>
              <a:t>не </a:t>
            </a:r>
            <a:r>
              <a:rPr lang="ru-RU" sz="1500" b="1" i="1" dirty="0">
                <a:solidFill>
                  <a:prstClr val="black"/>
                </a:solidFill>
              </a:rPr>
              <a:t>только в рамках непосредственно образовательной деятельности, но и при  проведении режимных моментов </a:t>
            </a:r>
            <a:r>
              <a:rPr lang="ru-RU" sz="1500" dirty="0">
                <a:solidFill>
                  <a:prstClr val="black"/>
                </a:solidFill>
              </a:rPr>
              <a:t>в соответствии со спецификой дошкольного образования;</a:t>
            </a:r>
          </a:p>
          <a:p>
            <a:pPr lvl="0" algn="just" fontAlgn="base">
              <a:spcAft>
                <a:spcPct val="0"/>
              </a:spcAft>
              <a:buFont typeface="Arial" charset="0"/>
              <a:buChar char="•"/>
            </a:pPr>
            <a:r>
              <a:rPr lang="ru-RU" sz="1500" b="1" i="1" dirty="0">
                <a:solidFill>
                  <a:prstClr val="black"/>
                </a:solidFill>
              </a:rPr>
              <a:t>предполагать построение образовательного процесса на адекватных возрасту формах работы с детьми. </a:t>
            </a:r>
            <a:r>
              <a:rPr lang="ru-RU" sz="1500" dirty="0">
                <a:solidFill>
                  <a:prstClr val="black"/>
                </a:solidFill>
              </a:rPr>
              <a:t>Основной формой работы с детьми дошкольного возраста и </a:t>
            </a:r>
            <a:r>
              <a:rPr lang="ru-RU" sz="1500" b="1" i="1" dirty="0">
                <a:solidFill>
                  <a:prstClr val="black"/>
                </a:solidFill>
              </a:rPr>
              <a:t>ведущим видом деятельности для них является игра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389344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400" kern="0" dirty="0">
                <a:solidFill>
                  <a:srgbClr val="FF0000"/>
                </a:solidFill>
                <a:latin typeface="Georgia"/>
              </a:rPr>
              <a:t>Планируемые итоговые результаты освоения детьми основной общеобразовательной программы дошкольного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704856" cy="413732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rgbClr val="7030A0"/>
                </a:solidFill>
                <a:ea typeface="Times New Roman"/>
                <a:cs typeface="Times New Roman"/>
              </a:rPr>
              <a:t>физически </a:t>
            </a:r>
            <a:r>
              <a:rPr lang="ru-RU" sz="2600" b="1" dirty="0">
                <a:solidFill>
                  <a:srgbClr val="7030A0"/>
                </a:solidFill>
                <a:ea typeface="Times New Roman"/>
                <a:cs typeface="Times New Roman"/>
              </a:rPr>
              <a:t>развитый, овладевший основными культурно- гигиеническими навыками;</a:t>
            </a:r>
            <a:endParaRPr lang="ru-RU" sz="2000" b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rgbClr val="7030A0"/>
                </a:solidFill>
                <a:ea typeface="Times New Roman"/>
                <a:cs typeface="Times New Roman"/>
              </a:rPr>
              <a:t>любознательный</a:t>
            </a:r>
            <a:r>
              <a:rPr lang="ru-RU" sz="2600" b="1" dirty="0">
                <a:solidFill>
                  <a:srgbClr val="7030A0"/>
                </a:solidFill>
                <a:ea typeface="Times New Roman"/>
                <a:cs typeface="Times New Roman"/>
              </a:rPr>
              <a:t>, активный;</a:t>
            </a:r>
            <a:endParaRPr lang="ru-RU" sz="2000" b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rgbClr val="7030A0"/>
                </a:solidFill>
                <a:ea typeface="Times New Roman"/>
                <a:cs typeface="Times New Roman"/>
              </a:rPr>
              <a:t>эмоционально </a:t>
            </a:r>
            <a:r>
              <a:rPr lang="ru-RU" sz="2600" b="1" dirty="0">
                <a:solidFill>
                  <a:srgbClr val="7030A0"/>
                </a:solidFill>
                <a:ea typeface="Times New Roman"/>
                <a:cs typeface="Times New Roman"/>
              </a:rPr>
              <a:t>отзывчивый;</a:t>
            </a:r>
            <a:endParaRPr lang="ru-RU" sz="2000" b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rgbClr val="7030A0"/>
                </a:solidFill>
                <a:ea typeface="Times New Roman"/>
                <a:cs typeface="Times New Roman"/>
              </a:rPr>
              <a:t>овладевший </a:t>
            </a:r>
            <a:r>
              <a:rPr lang="ru-RU" sz="2600" b="1" dirty="0">
                <a:solidFill>
                  <a:srgbClr val="7030A0"/>
                </a:solidFill>
                <a:ea typeface="Times New Roman"/>
                <a:cs typeface="Times New Roman"/>
              </a:rPr>
              <a:t>средствами общения и способами взаимодействия со взрослыми и сверстниками;</a:t>
            </a:r>
            <a:endParaRPr lang="ru-RU" sz="2000" b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rgbClr val="7030A0"/>
                </a:solidFill>
                <a:ea typeface="Times New Roman"/>
                <a:cs typeface="Times New Roman"/>
              </a:rPr>
              <a:t>способный </a:t>
            </a:r>
            <a:r>
              <a:rPr lang="ru-RU" sz="2600" b="1" dirty="0">
                <a:solidFill>
                  <a:srgbClr val="7030A0"/>
                </a:solidFill>
                <a:ea typeface="Times New Roman"/>
                <a:cs typeface="Times New Roman"/>
              </a:rPr>
              <a:t>управлять своим поведением и планировать свои действия на основе первичных ценностных представлений, соблюдающий элементарные общепринятые нормы и правила поведения;</a:t>
            </a:r>
            <a:endParaRPr lang="ru-RU" sz="2000" b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rgbClr val="7030A0"/>
                </a:solidFill>
                <a:ea typeface="Times New Roman"/>
                <a:cs typeface="Times New Roman"/>
              </a:rPr>
              <a:t>способный </a:t>
            </a:r>
            <a:r>
              <a:rPr lang="ru-RU" sz="2600" b="1" dirty="0">
                <a:solidFill>
                  <a:srgbClr val="7030A0"/>
                </a:solidFill>
                <a:ea typeface="Times New Roman"/>
                <a:cs typeface="Times New Roman"/>
              </a:rPr>
              <a:t>решать интеллектуальные и личностные задачи (проблемы), адекватные возрасту;</a:t>
            </a:r>
            <a:endParaRPr lang="ru-RU" sz="2000" b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rgbClr val="7030A0"/>
                </a:solidFill>
                <a:ea typeface="Times New Roman"/>
                <a:cs typeface="Times New Roman"/>
              </a:rPr>
              <a:t>имеющий </a:t>
            </a:r>
            <a:r>
              <a:rPr lang="ru-RU" sz="2600" b="1" dirty="0">
                <a:solidFill>
                  <a:srgbClr val="7030A0"/>
                </a:solidFill>
                <a:ea typeface="Times New Roman"/>
                <a:cs typeface="Times New Roman"/>
              </a:rPr>
              <a:t>первичные представления о себе, семье, обществе, государстве, мире и природе;</a:t>
            </a:r>
            <a:endParaRPr lang="ru-RU" sz="2000" b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rgbClr val="7030A0"/>
                </a:solidFill>
                <a:ea typeface="Times New Roman"/>
                <a:cs typeface="Times New Roman"/>
              </a:rPr>
              <a:t>овладевший </a:t>
            </a:r>
            <a:r>
              <a:rPr lang="ru-RU" sz="2600" b="1" dirty="0">
                <a:solidFill>
                  <a:srgbClr val="7030A0"/>
                </a:solidFill>
                <a:ea typeface="Times New Roman"/>
                <a:cs typeface="Times New Roman"/>
              </a:rPr>
              <a:t>необходимыми умениями и </a:t>
            </a:r>
            <a:r>
              <a:rPr lang="ru-RU" sz="2600" b="1" dirty="0" smtClean="0">
                <a:solidFill>
                  <a:srgbClr val="7030A0"/>
                </a:solidFill>
                <a:ea typeface="Times New Roman"/>
                <a:cs typeface="Times New Roman"/>
              </a:rPr>
              <a:t>навыками</a:t>
            </a:r>
            <a:r>
              <a:rPr lang="ru-RU" sz="2600" b="1" dirty="0">
                <a:solidFill>
                  <a:srgbClr val="7030A0"/>
                </a:solidFill>
                <a:ea typeface="Times New Roman"/>
                <a:cs typeface="Times New Roman"/>
              </a:rPr>
              <a:t> </a:t>
            </a:r>
            <a:endParaRPr lang="ru-RU" sz="2000" b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47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u="sng" dirty="0" smtClean="0">
                <a:solidFill>
                  <a:srgbClr val="FF0000"/>
                </a:solidFill>
              </a:rPr>
              <a:t>СОДЕРЖАНИЕ ОБРАЗОВАТЕЛЬНЫХ ОБЛАСТЕЙ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340768"/>
            <a:ext cx="7560840" cy="4525963"/>
          </a:xfrm>
        </p:spPr>
        <p:txBody>
          <a:bodyPr>
            <a:normAutofit/>
          </a:bodyPr>
          <a:lstStyle/>
          <a:p>
            <a:pPr lvl="0" algn="just" eaLnBrk="0" fontAlgn="base" hangingPunct="0">
              <a:spcAft>
                <a:spcPct val="0"/>
              </a:spcAft>
              <a:buNone/>
            </a:pPr>
            <a:r>
              <a:rPr lang="ru-RU" sz="2400" b="1" i="1" dirty="0">
                <a:solidFill>
                  <a:srgbClr val="7030A0"/>
                </a:solidFill>
              </a:rPr>
              <a:t>Содержание образовательной области «Здоровье» </a:t>
            </a:r>
            <a:r>
              <a:rPr lang="ru-RU" sz="2800" b="1" dirty="0">
                <a:solidFill>
                  <a:prstClr val="black"/>
                </a:solidFill>
              </a:rPr>
              <a:t>направлено на достижение целей охраны здоровья детей и формирования основы культуры здоровья через решение следующих задач: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b="1" dirty="0">
                <a:solidFill>
                  <a:prstClr val="black"/>
                </a:solidFill>
              </a:rPr>
              <a:t>сохранение и укрепление физического и психического здоровья детей;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b="1" dirty="0">
                <a:solidFill>
                  <a:prstClr val="black"/>
                </a:solidFill>
              </a:rPr>
              <a:t>воспитание культурно-гигиенических навыков; формирование начальных представлений о здоровом образе жизни.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750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776864" cy="5289451"/>
          </a:xfrm>
        </p:spPr>
        <p:txBody>
          <a:bodyPr>
            <a:normAutofit fontScale="92500" lnSpcReduction="10000"/>
          </a:bodyPr>
          <a:lstStyle/>
          <a:p>
            <a:pPr lvl="0" algn="just" eaLnBrk="0" fontAlgn="base" hangingPunct="0">
              <a:spcAft>
                <a:spcPct val="0"/>
              </a:spcAft>
              <a:buNone/>
            </a:pPr>
            <a:r>
              <a:rPr lang="ru-RU" sz="2400" b="1" i="1" dirty="0">
                <a:solidFill>
                  <a:srgbClr val="FF0000"/>
                </a:solidFill>
              </a:rPr>
              <a:t>Содержание образовательной области «Безопасность» </a:t>
            </a:r>
            <a:r>
              <a:rPr lang="ru-RU" sz="2400" b="1" dirty="0">
                <a:solidFill>
                  <a:prstClr val="black"/>
                </a:solidFill>
              </a:rPr>
              <a:t>направлено на достижение целей формирования основ безопасности собственной жизнедеятельности и формирования предпосылок экологического сознания (безопасности окружающего мира) через решение следующих задач: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400" b="1" dirty="0">
                <a:solidFill>
                  <a:prstClr val="black"/>
                </a:solidFill>
              </a:rPr>
              <a:t>формирование представлений об опасных для человека и окружающего мира природы ситуациях и способах поведения в них;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400" b="1" dirty="0">
                <a:solidFill>
                  <a:prstClr val="black"/>
                </a:solidFill>
              </a:rPr>
              <a:t>приобщение к правилам безопасного для человека и окружающего мира природы поведения;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400" b="1" dirty="0">
                <a:solidFill>
                  <a:prstClr val="black"/>
                </a:solidFill>
              </a:rPr>
              <a:t>передачу детям знаний о </a:t>
            </a:r>
            <a:r>
              <a:rPr lang="ru-RU" sz="2400" b="1" dirty="0" smtClean="0">
                <a:solidFill>
                  <a:prstClr val="black"/>
                </a:solidFill>
              </a:rPr>
              <a:t>ПДД </a:t>
            </a:r>
            <a:r>
              <a:rPr lang="ru-RU" sz="2400" b="1" dirty="0">
                <a:solidFill>
                  <a:prstClr val="black"/>
                </a:solidFill>
              </a:rPr>
              <a:t>в качестве пешехода и пассажира транспортного средства;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400" b="1" dirty="0">
                <a:solidFill>
                  <a:prstClr val="black"/>
                </a:solidFill>
              </a:rPr>
              <a:t>формирование осторожного и осмотрительного отношения к потенциально опасным </a:t>
            </a:r>
            <a:r>
              <a:rPr lang="ru-RU" sz="2400" b="1" dirty="0" smtClean="0">
                <a:solidFill>
                  <a:prstClr val="black"/>
                </a:solidFill>
              </a:rPr>
              <a:t>ситуациям</a:t>
            </a:r>
            <a:r>
              <a:rPr lang="ru-RU" sz="2400" b="1" dirty="0">
                <a:solidFill>
                  <a:prstClr val="black"/>
                </a:solidFill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62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776864" cy="5289451"/>
          </a:xfrm>
        </p:spPr>
        <p:txBody>
          <a:bodyPr>
            <a:normAutofit fontScale="77500" lnSpcReduction="20000"/>
          </a:bodyPr>
          <a:lstStyle/>
          <a:p>
            <a:pPr lvl="0" algn="just" eaLnBrk="0" fontAlgn="base" hangingPunct="0">
              <a:spcAft>
                <a:spcPct val="0"/>
              </a:spcAft>
              <a:buNone/>
            </a:pPr>
            <a:endParaRPr lang="ru-RU" sz="2600" b="1" i="1" dirty="0" smtClean="0">
              <a:solidFill>
                <a:srgbClr val="FF0000"/>
              </a:solidFill>
            </a:endParaRPr>
          </a:p>
          <a:p>
            <a:pPr lvl="0" algn="just" eaLnBrk="0" fontAlgn="base" hangingPunct="0">
              <a:spcAft>
                <a:spcPct val="0"/>
              </a:spcAft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Содержание </a:t>
            </a:r>
            <a:r>
              <a:rPr lang="ru-RU" sz="2800" b="1" i="1" dirty="0">
                <a:solidFill>
                  <a:srgbClr val="FF0000"/>
                </a:solidFill>
              </a:rPr>
              <a:t>образовательной области «Социализация» </a:t>
            </a:r>
            <a:endParaRPr lang="ru-RU" sz="2800" b="1" i="1" dirty="0" smtClean="0">
              <a:solidFill>
                <a:srgbClr val="FF0000"/>
              </a:solidFill>
            </a:endParaRPr>
          </a:p>
          <a:p>
            <a:pPr lvl="0" algn="just" eaLnBrk="0" fontAlgn="base" hangingPunct="0">
              <a:spcAft>
                <a:spcPct val="0"/>
              </a:spcAft>
              <a:buNone/>
            </a:pPr>
            <a:r>
              <a:rPr lang="ru-RU" sz="2200" b="1" i="1" dirty="0">
                <a:solidFill>
                  <a:srgbClr val="FF0000"/>
                </a:solidFill>
              </a:rPr>
              <a:t> </a:t>
            </a:r>
            <a:r>
              <a:rPr lang="ru-RU" sz="2200" b="1" i="1" dirty="0" smtClean="0">
                <a:solidFill>
                  <a:srgbClr val="FF0000"/>
                </a:solidFill>
              </a:rPr>
              <a:t>      </a:t>
            </a:r>
          </a:p>
          <a:p>
            <a:pPr lvl="0" algn="just" eaLnBrk="0" fontAlgn="base" hangingPunct="0">
              <a:spcAft>
                <a:spcPct val="0"/>
              </a:spcAft>
              <a:buNone/>
            </a:pPr>
            <a:r>
              <a:rPr lang="ru-RU" sz="2200" b="1" i="1" dirty="0">
                <a:solidFill>
                  <a:srgbClr val="FF0000"/>
                </a:solidFill>
              </a:rPr>
              <a:t> </a:t>
            </a:r>
            <a:r>
              <a:rPr lang="ru-RU" sz="2200" b="1" i="1" dirty="0" smtClean="0">
                <a:solidFill>
                  <a:srgbClr val="FF0000"/>
                </a:solidFill>
              </a:rPr>
              <a:t>      </a:t>
            </a:r>
            <a:r>
              <a:rPr lang="ru-RU" sz="3100" b="1" dirty="0" smtClean="0">
                <a:solidFill>
                  <a:prstClr val="black"/>
                </a:solidFill>
              </a:rPr>
              <a:t>направлено </a:t>
            </a:r>
            <a:r>
              <a:rPr lang="ru-RU" sz="3100" b="1" dirty="0">
                <a:solidFill>
                  <a:prstClr val="black"/>
                </a:solidFill>
              </a:rPr>
              <a:t>на достижение целей освоения первоначальных представлений социального характера и включения детей в систему социальных отношений через решение следующих задач: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3100" b="1" dirty="0">
                <a:solidFill>
                  <a:prstClr val="black"/>
                </a:solidFill>
              </a:rPr>
              <a:t>развитие игровой деятельности детей;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3100" b="1" dirty="0">
                <a:solidFill>
                  <a:prstClr val="black"/>
                </a:solidFill>
              </a:rPr>
              <a:t>приобщение к элементарным общепринятым нормам и правилам взаимоотношения со сверстниками и взрослыми (в том числе моральным);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3100" b="1" dirty="0">
                <a:solidFill>
                  <a:prstClr val="black"/>
                </a:solidFill>
              </a:rPr>
              <a:t>формирование </a:t>
            </a:r>
            <a:r>
              <a:rPr lang="ru-RU" sz="3100" b="1" dirty="0" smtClean="0">
                <a:solidFill>
                  <a:prstClr val="black"/>
                </a:solidFill>
              </a:rPr>
              <a:t>гендерной</a:t>
            </a:r>
            <a:r>
              <a:rPr lang="ru-RU" sz="3100" b="1" dirty="0">
                <a:solidFill>
                  <a:prstClr val="black"/>
                </a:solidFill>
              </a:rPr>
              <a:t>, семейной, гражданской принадлежности, патриотических чувств, чувства принадлежности к мировому сообществу. </a:t>
            </a:r>
            <a:br>
              <a:rPr lang="ru-RU" sz="3100" b="1" dirty="0">
                <a:solidFill>
                  <a:prstClr val="black"/>
                </a:solidFill>
              </a:rPr>
            </a:br>
            <a:endParaRPr lang="ru-RU" sz="3100" b="1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721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760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7776864" cy="5217443"/>
          </a:xfrm>
        </p:spPr>
        <p:txBody>
          <a:bodyPr>
            <a:normAutofit fontScale="92500"/>
          </a:bodyPr>
          <a:lstStyle/>
          <a:p>
            <a:pPr lvl="0" algn="just" eaLnBrk="0" fontAlgn="base" hangingPunct="0">
              <a:spcAft>
                <a:spcPct val="0"/>
              </a:spcAft>
              <a:buNone/>
            </a:pPr>
            <a:r>
              <a:rPr lang="ru-RU" sz="2600" b="1" i="1" dirty="0">
                <a:solidFill>
                  <a:srgbClr val="FF0000"/>
                </a:solidFill>
              </a:rPr>
              <a:t>Содержание образовательной области «Познание» </a:t>
            </a:r>
            <a:r>
              <a:rPr lang="ru-RU" sz="2800" b="1" dirty="0">
                <a:solidFill>
                  <a:prstClr val="black"/>
                </a:solidFill>
              </a:rPr>
              <a:t>направлено на достижение целей развития у детей познавательных интересов, интеллектуального развития детей через решение следующих задач: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b="1" dirty="0">
                <a:solidFill>
                  <a:prstClr val="black"/>
                </a:solidFill>
              </a:rPr>
              <a:t>сенсорное развитие;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b="1" dirty="0">
                <a:solidFill>
                  <a:prstClr val="black"/>
                </a:solidFill>
              </a:rPr>
              <a:t>развитие познавательно-исследовательской и продуктивной (конструктивной) деятельности;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b="1" dirty="0">
                <a:solidFill>
                  <a:prstClr val="black"/>
                </a:solidFill>
              </a:rPr>
              <a:t>формирование элементарных математических представлений;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b="1" dirty="0">
                <a:solidFill>
                  <a:prstClr val="black"/>
                </a:solidFill>
              </a:rPr>
              <a:t>формирование целостной картины мира, расширение кругозора детей.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66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b="1" kern="0" dirty="0" smtClean="0">
                <a:solidFill>
                  <a:srgbClr val="000066"/>
                </a:solidFill>
                <a:latin typeface="Arial"/>
              </a:rPr>
              <a:t/>
            </a:r>
            <a:br>
              <a:rPr lang="ru-RU" sz="2800" b="1" kern="0" dirty="0" smtClean="0">
                <a:solidFill>
                  <a:srgbClr val="000066"/>
                </a:solidFill>
                <a:latin typeface="Arial"/>
              </a:rPr>
            </a:br>
            <a:r>
              <a:rPr lang="ru-RU" sz="2800" b="1" kern="0" dirty="0" smtClean="0">
                <a:solidFill>
                  <a:srgbClr val="000066"/>
                </a:solidFill>
                <a:latin typeface="Arial"/>
              </a:rPr>
              <a:t/>
            </a:r>
            <a:br>
              <a:rPr lang="ru-RU" sz="2800" b="1" kern="0" dirty="0" smtClean="0">
                <a:solidFill>
                  <a:srgbClr val="000066"/>
                </a:solidFill>
                <a:latin typeface="Arial"/>
              </a:rPr>
            </a:br>
            <a:r>
              <a:rPr lang="ru-RU" sz="3100" b="1" kern="0" dirty="0" smtClean="0">
                <a:solidFill>
                  <a:srgbClr val="000066"/>
                </a:solidFill>
                <a:latin typeface="Arial"/>
              </a:rPr>
              <a:t>Приказ </a:t>
            </a:r>
            <a:r>
              <a:rPr lang="ru-RU" sz="3100" b="1" kern="0" dirty="0">
                <a:solidFill>
                  <a:srgbClr val="000066"/>
                </a:solidFill>
                <a:latin typeface="Arial"/>
              </a:rPr>
              <a:t>Министерства образования РФ </a:t>
            </a:r>
            <a:r>
              <a:rPr lang="ru-RU" sz="3100" b="1" kern="0" dirty="0" smtClean="0">
                <a:solidFill>
                  <a:srgbClr val="000066"/>
                </a:solidFill>
                <a:latin typeface="Arial"/>
              </a:rPr>
              <a:t/>
            </a:r>
            <a:br>
              <a:rPr lang="ru-RU" sz="3100" b="1" kern="0" dirty="0" smtClean="0">
                <a:solidFill>
                  <a:srgbClr val="000066"/>
                </a:solidFill>
                <a:latin typeface="Arial"/>
              </a:rPr>
            </a:br>
            <a:r>
              <a:rPr lang="ru-RU" sz="3100" b="1" kern="0" dirty="0" smtClean="0">
                <a:solidFill>
                  <a:srgbClr val="000066"/>
                </a:solidFill>
                <a:latin typeface="Arial"/>
              </a:rPr>
              <a:t>от 23 </a:t>
            </a:r>
            <a:r>
              <a:rPr lang="ru-RU" sz="3100" b="1" kern="0" dirty="0">
                <a:solidFill>
                  <a:srgbClr val="000066"/>
                </a:solidFill>
                <a:latin typeface="Arial"/>
              </a:rPr>
              <a:t>ноября </a:t>
            </a:r>
            <a:r>
              <a:rPr lang="ru-RU" sz="3100" b="1" kern="0" dirty="0" smtClean="0">
                <a:solidFill>
                  <a:srgbClr val="000066"/>
                </a:solidFill>
                <a:latin typeface="Arial"/>
              </a:rPr>
              <a:t>2009 года </a:t>
            </a:r>
            <a:r>
              <a:rPr lang="ru-RU" sz="3100" b="1" kern="0" dirty="0">
                <a:solidFill>
                  <a:srgbClr val="000066"/>
                </a:solidFill>
                <a:latin typeface="Arial"/>
              </a:rPr>
              <a:t>№</a:t>
            </a:r>
            <a:r>
              <a:rPr lang="ru-RU" sz="3600" b="1" kern="0" dirty="0">
                <a:solidFill>
                  <a:srgbClr val="000066"/>
                </a:solidFill>
                <a:latin typeface="Arial"/>
              </a:rPr>
              <a:t>  655</a:t>
            </a:r>
            <a:r>
              <a:rPr lang="ru-RU" b="1" kern="0" dirty="0">
                <a:solidFill>
                  <a:srgbClr val="000066"/>
                </a:solidFill>
                <a:latin typeface="Arial"/>
              </a:rPr>
              <a:t/>
            </a:r>
            <a:br>
              <a:rPr lang="ru-RU" b="1" kern="0" dirty="0">
                <a:solidFill>
                  <a:srgbClr val="000066"/>
                </a:solidFill>
                <a:latin typeface="Arial"/>
              </a:rPr>
            </a:br>
            <a:endParaRPr lang="ru-RU" sz="4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lvl="0" indent="0" algn="ctr" fontAlgn="base">
              <a:spcAft>
                <a:spcPct val="0"/>
              </a:spcAft>
              <a:buNone/>
            </a:pPr>
            <a:r>
              <a:rPr lang="ru-RU" sz="3300" kern="0" dirty="0" smtClean="0">
                <a:solidFill>
                  <a:srgbClr val="0070C0"/>
                </a:solidFill>
                <a:latin typeface="Arial"/>
              </a:rPr>
              <a:t>  «</a:t>
            </a:r>
            <a:r>
              <a:rPr lang="ru-RU" sz="3300" kern="0" dirty="0" smtClean="0">
                <a:solidFill>
                  <a:srgbClr val="0033CC"/>
                </a:solidFill>
                <a:latin typeface="Arial"/>
              </a:rPr>
              <a:t>Об </a:t>
            </a:r>
            <a:r>
              <a:rPr lang="ru-RU" sz="3300" kern="0" dirty="0">
                <a:solidFill>
                  <a:srgbClr val="0033CC"/>
                </a:solidFill>
                <a:latin typeface="Arial"/>
              </a:rPr>
              <a:t>утверждении введения в действие </a:t>
            </a:r>
            <a:r>
              <a:rPr lang="ru-RU" sz="3300" kern="0" dirty="0" smtClean="0">
                <a:solidFill>
                  <a:srgbClr val="0033CC"/>
                </a:solidFill>
                <a:latin typeface="Arial"/>
              </a:rPr>
              <a:t>    Федеральных </a:t>
            </a:r>
            <a:r>
              <a:rPr lang="ru-RU" sz="3300" kern="0" dirty="0">
                <a:solidFill>
                  <a:srgbClr val="0033CC"/>
                </a:solidFill>
                <a:latin typeface="Arial"/>
              </a:rPr>
              <a:t>государственных требований  к структуре основной общеобразовательной программы дошкольного </a:t>
            </a:r>
            <a:r>
              <a:rPr lang="ru-RU" sz="3300" kern="0" dirty="0" smtClean="0">
                <a:solidFill>
                  <a:srgbClr val="0033CC"/>
                </a:solidFill>
                <a:latin typeface="Arial"/>
              </a:rPr>
              <a:t>образования»</a:t>
            </a:r>
            <a:endParaRPr lang="ru-RU" sz="3300" kern="0" dirty="0">
              <a:solidFill>
                <a:srgbClr val="0033CC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4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7920880" cy="5217443"/>
          </a:xfrm>
        </p:spPr>
        <p:txBody>
          <a:bodyPr/>
          <a:lstStyle/>
          <a:p>
            <a:pPr lvl="0" algn="just" eaLnBrk="0" fontAlgn="base" hangingPunct="0">
              <a:spcAft>
                <a:spcPct val="0"/>
              </a:spcAft>
              <a:buNone/>
            </a:pPr>
            <a:endParaRPr lang="ru-RU" sz="2200" b="1" i="1" dirty="0" smtClean="0">
              <a:solidFill>
                <a:srgbClr val="FF0000"/>
              </a:solidFill>
            </a:endParaRPr>
          </a:p>
          <a:p>
            <a:pPr lvl="0" algn="just" eaLnBrk="0" fontAlgn="base" hangingPunct="0">
              <a:spcAft>
                <a:spcPct val="0"/>
              </a:spcAft>
              <a:buNone/>
            </a:pPr>
            <a:r>
              <a:rPr lang="ru-RU" sz="2200" b="1" i="1" dirty="0" smtClean="0">
                <a:solidFill>
                  <a:srgbClr val="FF0000"/>
                </a:solidFill>
              </a:rPr>
              <a:t>Содержание </a:t>
            </a:r>
            <a:r>
              <a:rPr lang="ru-RU" sz="2200" b="1" i="1" dirty="0">
                <a:solidFill>
                  <a:srgbClr val="FF0000"/>
                </a:solidFill>
              </a:rPr>
              <a:t>образовательной области «Коммуникация» </a:t>
            </a:r>
            <a:endParaRPr lang="ru-RU" sz="2200" b="1" i="1" dirty="0" smtClean="0">
              <a:solidFill>
                <a:srgbClr val="FF0000"/>
              </a:solidFill>
            </a:endParaRPr>
          </a:p>
          <a:p>
            <a:pPr lvl="0" algn="just" eaLnBrk="0" fontAlgn="base" hangingPunct="0">
              <a:spcAft>
                <a:spcPct val="0"/>
              </a:spcAft>
              <a:buNone/>
            </a:pPr>
            <a:r>
              <a:rPr lang="ru-RU" sz="2200" dirty="0" smtClean="0">
                <a:solidFill>
                  <a:prstClr val="black"/>
                </a:solidFill>
              </a:rPr>
              <a:t>     направлено </a:t>
            </a:r>
            <a:r>
              <a:rPr lang="ru-RU" sz="2200" dirty="0">
                <a:solidFill>
                  <a:prstClr val="black"/>
                </a:solidFill>
              </a:rPr>
              <a:t>на достижение целей овладения конструктивными способами и средствами взаимодействия с окружающими людьми через решение следующих задач: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200" dirty="0">
                <a:solidFill>
                  <a:prstClr val="black"/>
                </a:solidFill>
              </a:rPr>
              <a:t>развитие свободного общения со взрослыми и детьми;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200" dirty="0">
                <a:solidFill>
                  <a:prstClr val="black"/>
                </a:solidFill>
              </a:rPr>
              <a:t>развитие всех компонентов устной речи детей (лексической стороны, грамматического строя речи, произносительной стороны речи; связной речи - диалогической и монологической форм) в различных формах и видах </a:t>
            </a:r>
            <a:r>
              <a:rPr lang="ru-RU" sz="2200" dirty="0" smtClean="0">
                <a:solidFill>
                  <a:prstClr val="black"/>
                </a:solidFill>
              </a:rPr>
              <a:t>детской деятельности; практическое </a:t>
            </a:r>
            <a:r>
              <a:rPr lang="ru-RU" sz="2200" dirty="0">
                <a:solidFill>
                  <a:prstClr val="black"/>
                </a:solidFill>
              </a:rPr>
              <a:t>овладение воспитанниками нормами речи.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832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2"/>
            <a:ext cx="7920880" cy="5289451"/>
          </a:xfrm>
        </p:spPr>
        <p:txBody>
          <a:bodyPr/>
          <a:lstStyle/>
          <a:p>
            <a:pPr lvl="0" algn="ctr" eaLnBrk="0" fontAlgn="base" hangingPunct="0">
              <a:spcAft>
                <a:spcPct val="0"/>
              </a:spcAft>
              <a:buNone/>
            </a:pPr>
            <a:r>
              <a:rPr lang="ru-RU" sz="2200" b="1" i="1" dirty="0">
                <a:solidFill>
                  <a:srgbClr val="FF0000"/>
                </a:solidFill>
              </a:rPr>
              <a:t>Содержание образовательной области </a:t>
            </a:r>
            <a:endParaRPr lang="ru-RU" sz="2200" b="1" i="1" dirty="0" smtClean="0">
              <a:solidFill>
                <a:srgbClr val="FF0000"/>
              </a:solidFill>
            </a:endParaRPr>
          </a:p>
          <a:p>
            <a:pPr lvl="0" algn="ctr" eaLnBrk="0" fontAlgn="base" hangingPunct="0">
              <a:spcAft>
                <a:spcPct val="0"/>
              </a:spcAft>
              <a:buNone/>
            </a:pPr>
            <a:r>
              <a:rPr lang="ru-RU" sz="2200" b="1" i="1" dirty="0" smtClean="0">
                <a:solidFill>
                  <a:srgbClr val="FF0000"/>
                </a:solidFill>
              </a:rPr>
              <a:t>«</a:t>
            </a:r>
            <a:r>
              <a:rPr lang="ru-RU" sz="2200" b="1" i="1" dirty="0">
                <a:solidFill>
                  <a:srgbClr val="FF0000"/>
                </a:solidFill>
              </a:rPr>
              <a:t>Чтение художественной литературы» </a:t>
            </a:r>
            <a:endParaRPr lang="ru-RU" sz="2200" b="1" i="1" dirty="0" smtClean="0">
              <a:solidFill>
                <a:srgbClr val="FF0000"/>
              </a:solidFill>
            </a:endParaRPr>
          </a:p>
          <a:p>
            <a:pPr lvl="0" algn="just" eaLnBrk="0" fontAlgn="base" hangingPunct="0">
              <a:spcAft>
                <a:spcPct val="0"/>
              </a:spcAft>
              <a:buNone/>
            </a:pPr>
            <a:r>
              <a:rPr lang="ru-RU" sz="2200" b="1" i="1" dirty="0">
                <a:solidFill>
                  <a:prstClr val="black"/>
                </a:solidFill>
              </a:rPr>
              <a:t> </a:t>
            </a:r>
            <a:r>
              <a:rPr lang="ru-RU" sz="2200" b="1" i="1" dirty="0" smtClean="0">
                <a:solidFill>
                  <a:prstClr val="black"/>
                </a:solidFill>
              </a:rPr>
              <a:t>    </a:t>
            </a:r>
            <a:r>
              <a:rPr lang="ru-RU" sz="2200" dirty="0" smtClean="0">
                <a:solidFill>
                  <a:prstClr val="black"/>
                </a:solidFill>
              </a:rPr>
              <a:t>направлено </a:t>
            </a:r>
            <a:r>
              <a:rPr lang="ru-RU" sz="2200" dirty="0">
                <a:solidFill>
                  <a:prstClr val="black"/>
                </a:solidFill>
              </a:rPr>
              <a:t>на достижение цели формирования интереса и потребности в чтении (восприятии) книг через решение следующих задач: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200" dirty="0">
                <a:solidFill>
                  <a:prstClr val="black"/>
                </a:solidFill>
              </a:rPr>
              <a:t>формирование целостной картины мира, в том числе первичных ценностных представлений;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200" dirty="0">
                <a:solidFill>
                  <a:prstClr val="black"/>
                </a:solidFill>
              </a:rPr>
              <a:t>развитие литературной речи; </a:t>
            </a: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r>
              <a:rPr lang="ru-RU" sz="2200" dirty="0">
                <a:solidFill>
                  <a:prstClr val="black"/>
                </a:solidFill>
              </a:rPr>
              <a:t>приобщение к словесному искусству, в том числе развитие художественного восприятия и эстетического вкуса. </a:t>
            </a:r>
            <a:endParaRPr lang="ru-RU" sz="2200" dirty="0" smtClean="0">
              <a:solidFill>
                <a:prstClr val="black"/>
              </a:solidFill>
            </a:endParaRPr>
          </a:p>
          <a:p>
            <a:pPr lvl="0" algn="just" eaLnBrk="0" fontAlgn="base" hangingPunct="0">
              <a:spcAft>
                <a:spcPct val="0"/>
              </a:spcAft>
              <a:buFont typeface="Wingdings" pitchFamily="2" charset="2"/>
              <a:buChar char="§"/>
            </a:pPr>
            <a:endParaRPr lang="ru-RU" sz="2200" dirty="0">
              <a:solidFill>
                <a:prstClr val="black"/>
              </a:solidFill>
            </a:endParaRPr>
          </a:p>
          <a:p>
            <a:pPr marL="0" lvl="0" indent="0" algn="just" eaLnBrk="0" fontAlgn="base" hangingPunct="0">
              <a:spcAft>
                <a:spcPct val="0"/>
              </a:spcAft>
              <a:buNone/>
            </a:pPr>
            <a:r>
              <a:rPr lang="ru-RU" sz="2200" dirty="0" smtClean="0">
                <a:solidFill>
                  <a:srgbClr val="7030A0"/>
                </a:solidFill>
              </a:rPr>
              <a:t>В соответствии с ФГТ чтению должно посвящаться определенное время </a:t>
            </a:r>
            <a:r>
              <a:rPr lang="ru-RU" sz="22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ежедневно в группах всех возрастов.</a:t>
            </a:r>
            <a:endParaRPr lang="ru-RU" sz="2200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16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143000"/>
          </a:xfrm>
        </p:spPr>
        <p:txBody>
          <a:bodyPr/>
          <a:lstStyle/>
          <a:p>
            <a:r>
              <a:rPr lang="ru-RU" sz="3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</a:rPr>
              <a:t>Основные </a:t>
            </a:r>
            <a:r>
              <a:rPr lang="ru-RU" sz="3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</a:rPr>
              <a:t>направления 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420888"/>
            <a:ext cx="7725544" cy="4165923"/>
          </a:xfrm>
        </p:spPr>
        <p:txBody>
          <a:bodyPr/>
          <a:lstStyle/>
          <a:p>
            <a:pPr lvl="0" eaLnBrk="0" fontAlgn="base" hangingPunct="0"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900" b="1" kern="0" dirty="0" smtClean="0">
                <a:solidFill>
                  <a:srgbClr val="434343"/>
                </a:solidFill>
                <a:latin typeface="Verdana"/>
              </a:rPr>
              <a:t> физическое</a:t>
            </a:r>
            <a:endParaRPr lang="ru-RU" sz="2900" b="1" kern="0" dirty="0">
              <a:solidFill>
                <a:srgbClr val="434343"/>
              </a:solidFill>
              <a:latin typeface="Verdana"/>
            </a:endParaRPr>
          </a:p>
          <a:p>
            <a:pPr lvl="0" eaLnBrk="0" fontAlgn="base" hangingPunct="0"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900" b="1" kern="0" dirty="0">
                <a:solidFill>
                  <a:srgbClr val="434343"/>
                </a:solidFill>
                <a:latin typeface="Verdana"/>
              </a:rPr>
              <a:t> социально-личностное</a:t>
            </a:r>
          </a:p>
          <a:p>
            <a:pPr lvl="0" eaLnBrk="0" fontAlgn="base" hangingPunct="0"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900" b="1" kern="0" dirty="0">
                <a:solidFill>
                  <a:srgbClr val="434343"/>
                </a:solidFill>
                <a:latin typeface="Verdana"/>
              </a:rPr>
              <a:t> познавательно-речевое </a:t>
            </a:r>
          </a:p>
          <a:p>
            <a:pPr lvl="0" eaLnBrk="0" fontAlgn="base" hangingPunct="0"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900" b="1" kern="0" dirty="0">
                <a:solidFill>
                  <a:srgbClr val="434343"/>
                </a:solidFill>
                <a:latin typeface="Verdana"/>
              </a:rPr>
              <a:t> художественно-эстетическое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60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r>
              <a:rPr lang="ru-RU" sz="3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</a:rPr>
              <a:t>Образовательные области 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988840"/>
            <a:ext cx="6995120" cy="4137323"/>
          </a:xfrm>
        </p:spPr>
        <p:txBody>
          <a:bodyPr/>
          <a:lstStyle/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100" kern="0" dirty="0">
                <a:solidFill>
                  <a:srgbClr val="434343"/>
                </a:solidFill>
                <a:latin typeface="Verdana"/>
              </a:rPr>
              <a:t>Физическая </a:t>
            </a:r>
            <a:r>
              <a:rPr lang="ru-RU" sz="2100" kern="0" dirty="0" smtClean="0">
                <a:solidFill>
                  <a:srgbClr val="434343"/>
                </a:solidFill>
                <a:latin typeface="Verdana"/>
              </a:rPr>
              <a:t>культура </a:t>
            </a:r>
            <a:endParaRPr lang="ru-RU" sz="2100" kern="0" dirty="0">
              <a:solidFill>
                <a:srgbClr val="434343"/>
              </a:solidFill>
              <a:latin typeface="Verdana"/>
            </a:endParaRP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100" kern="0" dirty="0" smtClean="0">
                <a:solidFill>
                  <a:srgbClr val="434343"/>
                </a:solidFill>
                <a:latin typeface="Verdana"/>
              </a:rPr>
              <a:t>Здоровье </a:t>
            </a:r>
            <a:endParaRPr lang="ru-RU" sz="2100" kern="0" dirty="0">
              <a:solidFill>
                <a:srgbClr val="434343"/>
              </a:solidFill>
              <a:latin typeface="Verdana"/>
            </a:endParaRP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100" kern="0" dirty="0" smtClean="0">
                <a:solidFill>
                  <a:srgbClr val="434343"/>
                </a:solidFill>
                <a:latin typeface="Verdana"/>
              </a:rPr>
              <a:t>Безопасность</a:t>
            </a:r>
            <a:r>
              <a:rPr lang="ru-RU" sz="2100" kern="0" dirty="0">
                <a:solidFill>
                  <a:srgbClr val="434343"/>
                </a:solidFill>
                <a:latin typeface="Verdana"/>
              </a:rPr>
              <a:t>                                         </a:t>
            </a: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100" kern="0" dirty="0" smtClean="0">
                <a:solidFill>
                  <a:srgbClr val="434343"/>
                </a:solidFill>
                <a:latin typeface="Verdana"/>
              </a:rPr>
              <a:t>Социализация</a:t>
            </a:r>
            <a:endParaRPr lang="ru-RU" sz="2100" kern="0" dirty="0">
              <a:solidFill>
                <a:srgbClr val="434343"/>
              </a:solidFill>
              <a:latin typeface="Verdana"/>
            </a:endParaRP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100" kern="0" dirty="0" smtClean="0">
                <a:solidFill>
                  <a:srgbClr val="434343"/>
                </a:solidFill>
                <a:latin typeface="Verdana"/>
              </a:rPr>
              <a:t>Труд </a:t>
            </a:r>
            <a:endParaRPr lang="ru-RU" sz="2100" kern="0" dirty="0">
              <a:solidFill>
                <a:srgbClr val="434343"/>
              </a:solidFill>
              <a:latin typeface="Verdana"/>
            </a:endParaRP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100" kern="0" dirty="0" smtClean="0">
                <a:solidFill>
                  <a:srgbClr val="434343"/>
                </a:solidFill>
                <a:latin typeface="Verdana"/>
              </a:rPr>
              <a:t>Познание </a:t>
            </a:r>
            <a:endParaRPr lang="ru-RU" sz="2100" kern="0" dirty="0">
              <a:solidFill>
                <a:srgbClr val="434343"/>
              </a:solidFill>
              <a:latin typeface="Verdana"/>
            </a:endParaRP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100" kern="0" dirty="0" smtClean="0">
                <a:solidFill>
                  <a:srgbClr val="434343"/>
                </a:solidFill>
                <a:latin typeface="Verdana"/>
              </a:rPr>
              <a:t>Коммуникация</a:t>
            </a:r>
            <a:endParaRPr lang="ru-RU" sz="2100" kern="0" dirty="0">
              <a:solidFill>
                <a:srgbClr val="434343"/>
              </a:solidFill>
              <a:latin typeface="Verdana"/>
            </a:endParaRP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100" kern="0" dirty="0">
                <a:solidFill>
                  <a:srgbClr val="434343"/>
                </a:solidFill>
                <a:latin typeface="Verdana"/>
              </a:rPr>
              <a:t>Чтение художественной </a:t>
            </a:r>
            <a:r>
              <a:rPr lang="ru-RU" sz="2100" kern="0" dirty="0" smtClean="0">
                <a:solidFill>
                  <a:srgbClr val="434343"/>
                </a:solidFill>
                <a:latin typeface="Verdana"/>
              </a:rPr>
              <a:t>литературы </a:t>
            </a:r>
            <a:endParaRPr lang="ru-RU" sz="2100" kern="0" dirty="0">
              <a:solidFill>
                <a:srgbClr val="434343"/>
              </a:solidFill>
              <a:latin typeface="Verdana"/>
            </a:endParaRP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100" kern="0" dirty="0">
                <a:solidFill>
                  <a:srgbClr val="434343"/>
                </a:solidFill>
                <a:latin typeface="Verdana"/>
              </a:rPr>
              <a:t>Художественное </a:t>
            </a:r>
            <a:r>
              <a:rPr lang="ru-RU" sz="2100" kern="0" dirty="0" smtClean="0">
                <a:solidFill>
                  <a:srgbClr val="434343"/>
                </a:solidFill>
                <a:latin typeface="Verdana"/>
              </a:rPr>
              <a:t>творчество </a:t>
            </a:r>
            <a:endParaRPr lang="ru-RU" sz="2100" kern="0" dirty="0">
              <a:solidFill>
                <a:srgbClr val="434343"/>
              </a:solidFill>
              <a:latin typeface="Verdana"/>
            </a:endParaRP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99CC00"/>
              </a:buClr>
              <a:buSzPct val="70000"/>
              <a:buFont typeface="Wingdings" pitchFamily="2" charset="2"/>
              <a:buChar char="l"/>
            </a:pPr>
            <a:r>
              <a:rPr lang="ru-RU" sz="2100" kern="0" dirty="0" smtClean="0">
                <a:solidFill>
                  <a:srgbClr val="434343"/>
                </a:solidFill>
                <a:latin typeface="Verdana"/>
              </a:rPr>
              <a:t>Музыка</a:t>
            </a:r>
            <a:endParaRPr lang="ru-RU" sz="2100" kern="0" dirty="0">
              <a:solidFill>
                <a:srgbClr val="434343"/>
              </a:solidFill>
              <a:latin typeface="Verdana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69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462171"/>
              </p:ext>
            </p:extLst>
          </p:nvPr>
        </p:nvGraphicFramePr>
        <p:xfrm>
          <a:off x="611560" y="908050"/>
          <a:ext cx="7920880" cy="5218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344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just"/>
            <a:r>
              <a:rPr lang="ru-RU" dirty="0" smtClean="0"/>
              <a:t> 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898431"/>
              </p:ext>
            </p:extLst>
          </p:nvPr>
        </p:nvGraphicFramePr>
        <p:xfrm>
          <a:off x="683568" y="1600201"/>
          <a:ext cx="7776864" cy="4205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8992" y="119675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БЫЛО                              СТАЛО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43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3 принципа </a:t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</a:b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построения образовательного процесса: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  <a:p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Учебный</a:t>
            </a:r>
          </a:p>
          <a:p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Предметно-средовой</a:t>
            </a:r>
          </a:p>
          <a:p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Комплексно-тематический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171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864096"/>
          </a:xfrm>
        </p:spPr>
        <p:txBody>
          <a:bodyPr/>
          <a:lstStyle/>
          <a:p>
            <a:r>
              <a:rPr lang="ru-RU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УЧЕБНАЯ МОДЕЛЬ</a:t>
            </a:r>
            <a:endParaRPr lang="ru-RU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1988840"/>
            <a:ext cx="3312368" cy="1152128"/>
          </a:xfrm>
          <a:prstGeom prst="roundRect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Организация занятий по предметам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32040" y="1988840"/>
            <a:ext cx="3456384" cy="1152128"/>
          </a:xfrm>
          <a:prstGeom prst="roundRect">
            <a:avLst/>
          </a:prstGeom>
          <a:solidFill>
            <a:srgbClr val="00B050">
              <a:alpha val="7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Организация различных видов деятельности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Не равно 6"/>
          <p:cNvSpPr/>
          <p:nvPr/>
        </p:nvSpPr>
        <p:spPr>
          <a:xfrm>
            <a:off x="3995936" y="2348880"/>
            <a:ext cx="936104" cy="648072"/>
          </a:xfrm>
          <a:prstGeom prst="mathNot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91580" y="3645024"/>
            <a:ext cx="309634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Деятельность педагога и детей на занятии</a:t>
            </a:r>
            <a:endParaRPr lang="ru-RU" sz="2400" b="1" dirty="0"/>
          </a:p>
        </p:txBody>
      </p:sp>
      <p:sp>
        <p:nvSpPr>
          <p:cNvPr id="9" name="Овал 8"/>
          <p:cNvSpPr/>
          <p:nvPr/>
        </p:nvSpPr>
        <p:spPr>
          <a:xfrm>
            <a:off x="5040052" y="3689889"/>
            <a:ext cx="3240360" cy="17281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Совместная деятельность взрослого и детей</a:t>
            </a:r>
            <a:endParaRPr lang="ru-RU" sz="2400" dirty="0"/>
          </a:p>
        </p:txBody>
      </p:sp>
      <p:sp>
        <p:nvSpPr>
          <p:cNvPr id="10" name="Не равно 9"/>
          <p:cNvSpPr/>
          <p:nvPr/>
        </p:nvSpPr>
        <p:spPr>
          <a:xfrm>
            <a:off x="3849185" y="4041068"/>
            <a:ext cx="1152128" cy="936104"/>
          </a:xfrm>
          <a:prstGeom prst="mathNot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2733061" y="1556792"/>
            <a:ext cx="93610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2771800" y="3217168"/>
            <a:ext cx="897365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42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5"/>
            <a:ext cx="8229600" cy="39964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83568" y="980728"/>
            <a:ext cx="2808312" cy="1584176"/>
          </a:xfrm>
          <a:prstGeom prst="round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ГЛАВНАЯ СОСТАВЛЯЮЩАЯ 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ЗАНЯТИЯ</a:t>
            </a:r>
          </a:p>
          <a:p>
            <a:pPr algn="ctr"/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436096" y="966308"/>
            <a:ext cx="2952328" cy="1584176"/>
          </a:xfrm>
          <a:prstGeom prst="round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ГЛАВНАЯ СОСТАВЛЯЮЩАЯ 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СОВМЕСТНОЙ ДЕЯТЕЛЬНОСТИ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1763688" y="2644017"/>
            <a:ext cx="648072" cy="504056"/>
          </a:xfrm>
          <a:prstGeom prst="flowChartMerg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объединение 7"/>
          <p:cNvSpPr/>
          <p:nvPr/>
        </p:nvSpPr>
        <p:spPr>
          <a:xfrm>
            <a:off x="6624228" y="2644017"/>
            <a:ext cx="576064" cy="504056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3284984"/>
            <a:ext cx="2808312" cy="14401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ВОЗДЕЙСТВИЕ </a:t>
            </a:r>
            <a:r>
              <a:rPr lang="ru-RU" sz="2000" b="1" dirty="0" smtClean="0"/>
              <a:t>ВЗРОСЛОГО НА РЕБЕНКА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3284984"/>
            <a:ext cx="295232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ВЗАИМОДЕЙСТВИЕ</a:t>
            </a:r>
          </a:p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СОТРУДНИЧЕСТВО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8" y="5207526"/>
            <a:ext cx="80182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УЧЕБНАЯ МОДЕЛЬ ПРОТИВОРЕЧИТ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 ПРИНЦИПАМ ФГТ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7" name="Блок-схема: объединение 16"/>
          <p:cNvSpPr/>
          <p:nvPr/>
        </p:nvSpPr>
        <p:spPr>
          <a:xfrm>
            <a:off x="1763688" y="4797152"/>
            <a:ext cx="648072" cy="432048"/>
          </a:xfrm>
          <a:prstGeom prst="flowChartMerg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9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1068</Words>
  <Application>Microsoft Office PowerPoint</Application>
  <PresentationFormat>Экран (4:3)</PresentationFormat>
  <Paragraphs>221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Федеральные государственные требования к структуре основной общеобразовательной программы дошкольного образования</vt:lpstr>
      <vt:lpstr>  Приказ Министерства образования РФ  от 23 ноября 2009 года №  655 </vt:lpstr>
      <vt:lpstr>Основные направления </vt:lpstr>
      <vt:lpstr>Образовательные области </vt:lpstr>
      <vt:lpstr>Презентация PowerPoint</vt:lpstr>
      <vt:lpstr>   </vt:lpstr>
      <vt:lpstr> 3 принципа  построения образовательного процесса:</vt:lpstr>
      <vt:lpstr>УЧЕБНАЯ МОДЕЛЬ</vt:lpstr>
      <vt:lpstr>Презентация PowerPoint</vt:lpstr>
      <vt:lpstr>ПРЕДМЕТНО-СРЕДОВАЯ МОДЕЛЬ</vt:lpstr>
      <vt:lpstr>КОМПЛЕКСНО-ТЕМАТИЧЕСКИЙ ПРИНЦИП</vt:lpstr>
      <vt:lpstr>   </vt:lpstr>
      <vt:lpstr>Презентация PowerPoint</vt:lpstr>
      <vt:lpstr>ПРИНЦИПЫ ОБРАЗОВАТЕЛЬНОЙ ПРОГРАММЫ</vt:lpstr>
      <vt:lpstr>Планируемые итоговые результаты освоения детьми основной общеобразовательной программы дошкольного образования</vt:lpstr>
      <vt:lpstr>СОДЕРЖАНИЕ ОБРАЗОВАТЕЛЬНЫХ ОБЛАСТЕЙ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Красноярочка</cp:lastModifiedBy>
  <cp:revision>37</cp:revision>
  <dcterms:created xsi:type="dcterms:W3CDTF">2013-01-28T19:28:30Z</dcterms:created>
  <dcterms:modified xsi:type="dcterms:W3CDTF">2013-10-16T08:08:03Z</dcterms:modified>
</cp:coreProperties>
</file>