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58" r:id="rId6"/>
    <p:sldId id="259" r:id="rId7"/>
    <p:sldId id="260" r:id="rId8"/>
    <p:sldId id="275" r:id="rId9"/>
    <p:sldId id="261" r:id="rId10"/>
    <p:sldId id="276" r:id="rId11"/>
    <p:sldId id="264" r:id="rId12"/>
    <p:sldId id="265" r:id="rId13"/>
    <p:sldId id="266" r:id="rId14"/>
    <p:sldId id="267" r:id="rId15"/>
    <p:sldId id="268" r:id="rId16"/>
    <p:sldId id="262" r:id="rId17"/>
    <p:sldId id="263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8D4"/>
    <a:srgbClr val="4D0000"/>
    <a:srgbClr val="00004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5B91-90B4-4736-86BD-74BC1BD2C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75DAF-64B8-4AE6-BFBF-09A27FE70F56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85729"/>
            <a:ext cx="7500990" cy="4000528"/>
          </a:xfrm>
        </p:spPr>
        <p:txBody>
          <a:bodyPr>
            <a:normAutofit/>
          </a:bodyPr>
          <a:lstStyle/>
          <a:p>
            <a:pPr algn="r"/>
            <a:r>
              <a:rPr lang="ru-RU" sz="8000" b="1" i="1" dirty="0" smtClean="0">
                <a:solidFill>
                  <a:srgbClr val="C00000"/>
                </a:solidFill>
                <a:cs typeface="Estrangelo Edessa" pitchFamily="66"/>
              </a:rPr>
              <a:t>Былины. Виды былин. Мир былины.</a:t>
            </a:r>
            <a:endParaRPr lang="ru-RU" sz="8000" b="1" i="1" dirty="0">
              <a:solidFill>
                <a:srgbClr val="C00000"/>
              </a:solidFill>
              <a:cs typeface="Estrangelo Edessa" pitchFamily="66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928934"/>
            <a:ext cx="4732411" cy="378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Герои былин.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858312" cy="58579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20625"/>
                <a:gridCol w="3312865"/>
                <a:gridCol w="3024822"/>
              </a:tblGrid>
              <a:tr h="863077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ИМЕНА</a:t>
                      </a:r>
                      <a:endParaRPr lang="ru-RU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ОБЩЕЕ</a:t>
                      </a:r>
                      <a:endParaRPr lang="ru-RU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ОТЛИЧИЯ</a:t>
                      </a:r>
                      <a:endParaRPr lang="ru-RU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994839">
                <a:tc>
                  <a:txBody>
                    <a:bodyPr/>
                    <a:lstStyle/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4000" b="1" i="1" dirty="0" smtClean="0">
                          <a:solidFill>
                            <a:srgbClr val="002060"/>
                          </a:solidFill>
                        </a:rPr>
                        <a:t>АЛЁША ПОПОВИЧ</a:t>
                      </a:r>
                      <a:endParaRPr lang="ru-RU" sz="4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ОБЛАДАЮТ НЕОБЫКНОВЕННОЙ ФИЗИЧЕСКОЙ СИЛОЙ, </a:t>
                      </a: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ДОБРЫЕ, ЗАЩИТНИКИ РУССКОЙ ЗЕМЛИ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САМЫЙ МОЛОДОЙ, «НАПУСКОМ СМЕЛ», ХИТЁР, ЖИЗНЕРАДОСТЕН, ВЕСЕЛ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ИЛЬЯ МУРОМЕЦ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62587"/>
            <a:ext cx="7681208" cy="59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ИЛЬЯ МУРОМЕЦ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5195" y="1000108"/>
            <a:ext cx="677940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ИЛЬЯ МУРОМЕЦ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930940"/>
            <a:ext cx="5214974" cy="578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ДОБРЫНЯ НИКИТИЧ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928670"/>
            <a:ext cx="4214842" cy="569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АЛЁША ПОПОВИЧ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1142985"/>
            <a:ext cx="403858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9" y="1142984"/>
            <a:ext cx="4276357" cy="53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КОМПОЗИЦИЯ БЫЛИН.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Запев (для привлечения внимания).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Завязка действия ( поручение).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Развитие действия.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Кульминация (подвиг богатыря).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Развязка действия (расправа с врагом).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Исход.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ОСОБЕННОСТИ БЫЛИННОГО СТИХА.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Речитатив (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полупение</a:t>
            </a:r>
            <a:r>
              <a:rPr lang="ru-RU" sz="4000" b="1" i="1" dirty="0" smtClean="0">
                <a:solidFill>
                  <a:srgbClr val="002060"/>
                </a:solidFill>
              </a:rPr>
              <a:t>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12-14 слогов, три ударения в строке, интервалы безударные от1-го до 3 –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х</a:t>
            </a:r>
            <a:r>
              <a:rPr lang="ru-RU" sz="4000" b="1" i="1" dirty="0" smtClean="0">
                <a:solidFill>
                  <a:srgbClr val="002060"/>
                </a:solidFill>
              </a:rPr>
              <a:t> слогов.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Последнее ударение на третьем слоге от конца.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Повторение предлогов, междометий.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Учитель </a:t>
            </a:r>
            <a:r>
              <a:rPr lang="ru-RU" dirty="0" smtClean="0">
                <a:solidFill>
                  <a:srgbClr val="002060"/>
                </a:solidFill>
              </a:rPr>
              <a:t>начальных классов Пирогова Ольга Александровна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ЦЕЛЬ: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ДАТЬ ПОНЯТИЕ БЫЛИНЫ; 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ПОЗНАКОМИТЬ С ВИДАМИ, МИРОМ БЫЛИН, ГЕРОЯМИ, БЫЛИННЫМ СТИХОМ;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ПОКАЗАТЬ ОТЛИЧИЕ БЫЛИНЫ ОТ СКАЗКИ; 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РАЗВИВАТЬ ТВОРЧЕСКИЕ СПОСОБНОСТИ УЧАЩИХСЯ ЧЕРЕЗ СТРАТЕГИИ </a:t>
            </a:r>
            <a:r>
              <a:rPr lang="en-US" sz="4000" b="1" i="1" dirty="0" smtClean="0">
                <a:solidFill>
                  <a:srgbClr val="002060"/>
                </a:solidFill>
              </a:rPr>
              <a:t>RWCT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002060"/>
                </a:solidFill>
              </a:rPr>
              <a:t>Былина</a:t>
            </a:r>
            <a:r>
              <a:rPr lang="ru-RU" sz="6600" i="1" dirty="0" smtClean="0">
                <a:solidFill>
                  <a:srgbClr val="002060"/>
                </a:solidFill>
              </a:rPr>
              <a:t>  </a:t>
            </a:r>
            <a:r>
              <a:rPr lang="ru-RU" sz="6600" b="1" i="1" dirty="0" smtClean="0">
                <a:solidFill>
                  <a:srgbClr val="002060"/>
                </a:solidFill>
              </a:rPr>
              <a:t>-рассказ о том, что когда-то было, бывало, в реальность чего верили. </a:t>
            </a:r>
          </a:p>
          <a:p>
            <a:pPr algn="ctr"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Сказители былин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0"/>
            <a:ext cx="4429124" cy="671514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</a:t>
            </a:r>
            <a:r>
              <a:rPr lang="ru-RU" sz="3600" b="1" i="1" dirty="0" smtClean="0">
                <a:solidFill>
                  <a:srgbClr val="002060"/>
                </a:solidFill>
              </a:rPr>
              <a:t>Былины – это жанр устного народного творчества, то есть былины передавались из уст в уста. Их сказывали сказители-гусляры, которые ходили из города в город.</a:t>
            </a:r>
          </a:p>
        </p:txBody>
      </p:sp>
      <p:pic>
        <p:nvPicPr>
          <p:cNvPr id="19460" name="Picture 7" descr="Сказител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285860"/>
            <a:ext cx="4714697" cy="4605354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Отличия сказки от былины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СКАЗКА  </a:t>
            </a:r>
            <a:r>
              <a:rPr lang="ru-RU" sz="2800" b="1" i="1" dirty="0" smtClean="0"/>
              <a:t>          </a:t>
            </a:r>
            <a:r>
              <a:rPr lang="ru-RU" sz="2800" b="1" i="1" dirty="0" smtClean="0">
                <a:solidFill>
                  <a:srgbClr val="FFFF00"/>
                </a:solidFill>
              </a:rPr>
              <a:t>ОБЩЕЕ</a:t>
            </a:r>
            <a:r>
              <a:rPr lang="ru-RU" sz="2800" b="1" i="1" dirty="0" smtClean="0">
                <a:solidFill>
                  <a:srgbClr val="4D0000"/>
                </a:solidFill>
              </a:rPr>
              <a:t>  </a:t>
            </a:r>
            <a:r>
              <a:rPr lang="ru-RU" sz="2800" b="1" i="1" dirty="0" smtClean="0"/>
              <a:t>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БЫЛИНА</a:t>
            </a:r>
            <a:endParaRPr lang="ru-RU" sz="2800" b="1" i="1" dirty="0" smtClean="0">
              <a:solidFill>
                <a:srgbClr val="00004B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004B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004B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4B"/>
                </a:solidFill>
              </a:rPr>
              <a:t>   НЕ ВЕРЯТ В РЕАЛЬНОСТЬ;          ВЫМЫСЕЛ             ВЕРЯТ В РЕАЛЬНОСТЬ;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4B"/>
                </a:solidFill>
              </a:rPr>
              <a:t>   КОМПОЗИЦИЯ                                                               ИНДИВИДУАЛЬНАЯ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4B"/>
                </a:solidFill>
              </a:rPr>
              <a:t>   ЕДИНООБРАЗНАЯ;                                                        КОМПОЗИЦИЯ;</a:t>
            </a:r>
          </a:p>
          <a:p>
            <a:pPr>
              <a:buNone/>
            </a:pPr>
            <a:r>
              <a:rPr lang="ru-RU" sz="2000" b="1" dirty="0">
                <a:solidFill>
                  <a:srgbClr val="00004B"/>
                </a:solidFill>
              </a:rPr>
              <a:t> </a:t>
            </a:r>
            <a:r>
              <a:rPr lang="ru-RU" sz="2000" b="1" dirty="0" smtClean="0">
                <a:solidFill>
                  <a:srgbClr val="00004B"/>
                </a:solidFill>
              </a:rPr>
              <a:t>  ГЕРОИ  - ЛЮДИ, ЦАРЕВИЧИ,                                       ГЕРОИ – БОГАТЫРИ</a:t>
            </a:r>
          </a:p>
          <a:p>
            <a:pPr>
              <a:buNone/>
            </a:pPr>
            <a:r>
              <a:rPr lang="ru-RU" sz="2000" b="1" dirty="0">
                <a:solidFill>
                  <a:srgbClr val="00004B"/>
                </a:solidFill>
              </a:rPr>
              <a:t> </a:t>
            </a:r>
            <a:r>
              <a:rPr lang="ru-RU" sz="2000" b="1" dirty="0" smtClean="0">
                <a:solidFill>
                  <a:srgbClr val="00004B"/>
                </a:solidFill>
              </a:rPr>
              <a:t>  ЖИВОТНЫЕ </a:t>
            </a:r>
            <a:endParaRPr lang="ru-RU" sz="2000" b="1" dirty="0">
              <a:solidFill>
                <a:srgbClr val="00004B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2000240"/>
            <a:ext cx="5500726" cy="350046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43306" y="1928802"/>
            <a:ext cx="5214942" cy="3571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БЫЛИН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1.ГЕРОИЧЕСКИЕ (В ОСНОВЕ – БОЙ, СТОЛКОНВЕНИЕ, СХВАТКА БОГАТЫРЯ С ВРАГОМ).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2. СОЦИАЛЬНО- БЫТОВЫЕ ( НЕТ СХВАТКИ, ЕСТЬ ССОРА, СПОР, СОПЕРНИЧЕСТВО)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МИР БЫЛИНЫ.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715436" cy="592935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Пространство и время условные, необычные.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Герои одни и те же, борются с фантастическими существами.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Место действия  - Киев – столица русской земли.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Время действия  - правление князя Владимира (10 -12 в.в.)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Герои былин.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928670"/>
          <a:ext cx="8858312" cy="578647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71768"/>
                <a:gridCol w="3357586"/>
                <a:gridCol w="2928958"/>
              </a:tblGrid>
              <a:tr h="896806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ИМЕНА</a:t>
                      </a:r>
                      <a:endParaRPr lang="ru-RU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ОБЩЕЕ</a:t>
                      </a:r>
                      <a:endParaRPr lang="ru-RU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ОТЛИЧИЯ</a:t>
                      </a:r>
                      <a:endParaRPr lang="ru-RU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88967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endParaRPr lang="ru-RU" sz="36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36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4000" b="1" i="1" dirty="0" smtClean="0">
                          <a:solidFill>
                            <a:srgbClr val="002060"/>
                          </a:solidFill>
                        </a:rPr>
                        <a:t>ИЛЬЯ МУРОМЕЦ</a:t>
                      </a:r>
                      <a:endParaRPr lang="ru-RU" sz="4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ОБЛАДАЮТ НЕОБЫКНОВЕННОЙ ФИЗИЧЕСКОЙ СИЛОЙ, </a:t>
                      </a: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ДОБРЫЕ, ЗАЩИТНИКИ РУССКОЙ ЗЕМЛИ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ПРЯМОТА, ЧУВСТВО СОБСТВЕННОГО ДОСТОИНСТВА, СТРЕМЛЕНИЕ К СПЛОЧЁННОСТИ, БОЛЬШОЙ ЖИЗНЕННЫЙ ОПЫТ, НЕТ СЕМЕЙНОЙ ЖИЗНИ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Герои былин.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785794"/>
          <a:ext cx="8801106" cy="585791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71769"/>
                <a:gridCol w="3429024"/>
                <a:gridCol w="2800313"/>
              </a:tblGrid>
              <a:tr h="863077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2C88D4"/>
                          </a:solidFill>
                        </a:rPr>
                        <a:t>ИМЕНА</a:t>
                      </a:r>
                      <a:endParaRPr lang="ru-RU" sz="2800" b="1" i="1" dirty="0">
                        <a:solidFill>
                          <a:srgbClr val="2C88D4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2C88D4"/>
                          </a:solidFill>
                        </a:rPr>
                        <a:t>ОБЩЕЕ</a:t>
                      </a:r>
                      <a:endParaRPr lang="ru-RU" sz="2800" b="1" i="1" dirty="0">
                        <a:solidFill>
                          <a:srgbClr val="2C88D4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2C88D4"/>
                          </a:solidFill>
                        </a:rPr>
                        <a:t>ОТЛИЧИЯ</a:t>
                      </a:r>
                      <a:endParaRPr lang="ru-RU" sz="2800" b="1" i="1" dirty="0">
                        <a:solidFill>
                          <a:srgbClr val="2C88D4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994838">
                <a:tc>
                  <a:txBody>
                    <a:bodyPr/>
                    <a:lstStyle/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4000" b="1" i="1" dirty="0" smtClean="0">
                          <a:solidFill>
                            <a:srgbClr val="002060"/>
                          </a:solidFill>
                        </a:rPr>
                        <a:t>ДОБРЫНЯ НИКИТИЧ</a:t>
                      </a:r>
                      <a:endParaRPr lang="ru-RU" sz="4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ОБЛАДАЮТ НЕОБЫКНОВЕННОЙ ФИЗИЧЕСКОЙ СИЛОЙ, </a:t>
                      </a: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ДОБРЫЕ, ЗАЩИТНИКИ РУССКОЙ ЗЕМЛИ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ОДАРЁННЫЙ, КУЛЬТУРНЫЙ, ВОСПИТАННЫЙ, УМНЫЙ, ХОРОШО СТРЕЛЯЕТ ИЗ ЛУКА, ИГРАЕТ В ШАХМАТЫ, ПОЁТ, ИГРАЕТ НА ГУСЛЯХ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391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Былины. Виды былин. Мир былины.</vt:lpstr>
      <vt:lpstr>ЦЕЛЬ:</vt:lpstr>
      <vt:lpstr>Презентация PowerPoint</vt:lpstr>
      <vt:lpstr>Сказители былин</vt:lpstr>
      <vt:lpstr>Отличия сказки от былины  </vt:lpstr>
      <vt:lpstr>ВИДЫ БЫЛИН</vt:lpstr>
      <vt:lpstr>МИР БЫЛИНЫ.</vt:lpstr>
      <vt:lpstr>Герои былин.</vt:lpstr>
      <vt:lpstr>Герои былин.</vt:lpstr>
      <vt:lpstr>Герои былин.</vt:lpstr>
      <vt:lpstr>ИЛЬЯ МУРОМЕЦ</vt:lpstr>
      <vt:lpstr>ИЛЬЯ МУРОМЕЦ</vt:lpstr>
      <vt:lpstr>ИЛЬЯ МУРОМЕЦ</vt:lpstr>
      <vt:lpstr>ДОБРЫНЯ НИКИТИЧ</vt:lpstr>
      <vt:lpstr>АЛЁША ПОПОВИЧ</vt:lpstr>
      <vt:lpstr>КОМПОЗИЦИЯ БЫЛИН.</vt:lpstr>
      <vt:lpstr>ОСОБЕННОСТИ БЫЛИННОГО СТИХА.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Былины. Виды былин. Мир былины.</dc:title>
  <dc:creator>User</dc:creator>
  <cp:lastModifiedBy>Пользователь</cp:lastModifiedBy>
  <cp:revision>78</cp:revision>
  <dcterms:created xsi:type="dcterms:W3CDTF">2011-10-04T12:29:28Z</dcterms:created>
  <dcterms:modified xsi:type="dcterms:W3CDTF">2013-09-25T16:31:07Z</dcterms:modified>
</cp:coreProperties>
</file>