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5.jpg" ContentType="image/gif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1" r:id="rId9"/>
    <p:sldId id="275" r:id="rId10"/>
    <p:sldId id="270" r:id="rId11"/>
    <p:sldId id="272" r:id="rId12"/>
    <p:sldId id="274" r:id="rId13"/>
    <p:sldId id="27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CCB12D-259C-408F-8793-2740257B1B6F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53E9D3-4EA0-4E5F-B9C2-D2618BF65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1573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3E9D3-4EA0-4E5F-B9C2-D2618BF652BC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8818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0A080-6077-49E5-9D05-A9D7E108DE0E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A251D-ED02-4D00-A29C-CC74D42DFF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917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0A080-6077-49E5-9D05-A9D7E108DE0E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A251D-ED02-4D00-A29C-CC74D42DFF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8626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0A080-6077-49E5-9D05-A9D7E108DE0E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A251D-ED02-4D00-A29C-CC74D42DFF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1983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0A080-6077-49E5-9D05-A9D7E108DE0E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A251D-ED02-4D00-A29C-CC74D42DFF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152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0A080-6077-49E5-9D05-A9D7E108DE0E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A251D-ED02-4D00-A29C-CC74D42DFF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465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0A080-6077-49E5-9D05-A9D7E108DE0E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A251D-ED02-4D00-A29C-CC74D42DFF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8534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0A080-6077-49E5-9D05-A9D7E108DE0E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A251D-ED02-4D00-A29C-CC74D42DFF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4825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0A080-6077-49E5-9D05-A9D7E108DE0E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A251D-ED02-4D00-A29C-CC74D42DFF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173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0A080-6077-49E5-9D05-A9D7E108DE0E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A251D-ED02-4D00-A29C-CC74D42DFF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9200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0A080-6077-49E5-9D05-A9D7E108DE0E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A251D-ED02-4D00-A29C-CC74D42DFF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9548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0A080-6077-49E5-9D05-A9D7E108DE0E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A251D-ED02-4D00-A29C-CC74D42DFF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421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0A080-6077-49E5-9D05-A9D7E108DE0E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A251D-ED02-4D00-A29C-CC74D42DFF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097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340768"/>
            <a:ext cx="7772400" cy="2259682"/>
          </a:xfrm>
        </p:spPr>
        <p:txBody>
          <a:bodyPr>
            <a:noAutofit/>
          </a:bodyPr>
          <a:lstStyle/>
          <a:p>
            <a:r>
              <a:rPr lang="ru-RU" sz="96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96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9600" b="1" dirty="0" smtClean="0">
                <a:solidFill>
                  <a:schemeClr val="accent6">
                    <a:lumMod val="75000"/>
                  </a:schemeClr>
                </a:solidFill>
              </a:rPr>
              <a:t>Буква </a:t>
            </a:r>
            <a:r>
              <a:rPr lang="ru-RU" sz="9600" b="1" dirty="0">
                <a:solidFill>
                  <a:schemeClr val="accent6">
                    <a:lumMod val="75000"/>
                  </a:schemeClr>
                </a:solidFill>
              </a:rPr>
              <a:t>ь </a:t>
            </a:r>
            <a:r>
              <a:rPr lang="ru-RU" sz="96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9600" b="1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ru-RU" sz="9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23728" y="3244725"/>
            <a:ext cx="38884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Разделительный</a:t>
            </a:r>
            <a:r>
              <a:rPr lang="ru-RU" dirty="0"/>
              <a:t> </a:t>
            </a:r>
            <a:r>
              <a:rPr lang="ru-RU" dirty="0" smtClean="0"/>
              <a:t>мягкий знак.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788024" y="5949280"/>
            <a:ext cx="367240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Учитель  начальных классов</a:t>
            </a:r>
          </a:p>
          <a:p>
            <a:r>
              <a:rPr lang="ru-RU" dirty="0" smtClean="0"/>
              <a:t>                    Малиновская И.Б.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324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267744" y="332656"/>
            <a:ext cx="3888432" cy="86409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Работа в тетради.</a:t>
            </a:r>
            <a:endParaRPr lang="ru-RU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5179" y="1340768"/>
            <a:ext cx="3676650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46514" y="2038536"/>
            <a:ext cx="4930891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  </a:t>
            </a:r>
            <a:r>
              <a:rPr lang="ru-RU" sz="3200" b="1" dirty="0" smtClean="0">
                <a:solidFill>
                  <a:srgbClr val="0070C0"/>
                </a:solidFill>
              </a:rPr>
              <a:t>ЬЕ    ЬЁ     ЬЮ    ЬЯ     ЬИ    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5" name="Двойные круглые скобки 4"/>
          <p:cNvSpPr/>
          <p:nvPr/>
        </p:nvSpPr>
        <p:spPr>
          <a:xfrm>
            <a:off x="3365494" y="3754806"/>
            <a:ext cx="2340028" cy="469288"/>
          </a:xfrm>
          <a:prstGeom prst="bracketPair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 Л` Й`О Т</a:t>
            </a:r>
            <a:endParaRPr lang="ru-RU" sz="32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091" y="3639319"/>
            <a:ext cx="22764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08276" y="2943576"/>
            <a:ext cx="2276475" cy="584775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 Л А Т ЬЕ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3546777" y="2961857"/>
            <a:ext cx="1762412" cy="584775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 Л Ь Ё Т</a:t>
            </a:r>
            <a:endParaRPr lang="ru-RU" sz="3200" dirty="0"/>
          </a:p>
        </p:txBody>
      </p:sp>
      <p:sp>
        <p:nvSpPr>
          <p:cNvPr id="10" name="Двойные круглые скобки 9"/>
          <p:cNvSpPr/>
          <p:nvPr/>
        </p:nvSpPr>
        <p:spPr>
          <a:xfrm>
            <a:off x="6156176" y="3754806"/>
            <a:ext cx="2340028" cy="469288"/>
          </a:xfrm>
          <a:prstGeom prst="bracketPair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 Ш Й`У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6300192" y="2965347"/>
            <a:ext cx="1762412" cy="584775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    ШЬЮ</a:t>
            </a:r>
            <a:endParaRPr lang="ru-RU" sz="3200" dirty="0"/>
          </a:p>
        </p:txBody>
      </p:sp>
      <p:sp>
        <p:nvSpPr>
          <p:cNvPr id="12" name="Двойные круглые скобки 11"/>
          <p:cNvSpPr/>
          <p:nvPr/>
        </p:nvSpPr>
        <p:spPr>
          <a:xfrm>
            <a:off x="2520258" y="5301208"/>
            <a:ext cx="2340028" cy="469288"/>
          </a:xfrm>
          <a:prstGeom prst="bracketPair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 КРЫЛ`Й`А</a:t>
            </a:r>
            <a:endParaRPr lang="ru-RU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2627784" y="4580666"/>
            <a:ext cx="2124977" cy="584775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 КРЫЛЬЯ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004604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283968" y="1186846"/>
            <a:ext cx="2988456" cy="79208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БЕЗДЕ</a:t>
            </a:r>
            <a:r>
              <a:rPr lang="ru-RU" sz="3600" b="1" dirty="0" smtClean="0">
                <a:solidFill>
                  <a:srgbClr val="FF0000"/>
                </a:solidFill>
              </a:rPr>
              <a:t>ЛЬЕ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283968" y="1926129"/>
            <a:ext cx="2988456" cy="79208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B0F0"/>
                </a:solidFill>
              </a:rPr>
              <a:t>ТЬМ</a:t>
            </a:r>
            <a:r>
              <a:rPr lang="ru-RU" sz="3600" b="1" dirty="0" smtClean="0">
                <a:solidFill>
                  <a:srgbClr val="002060"/>
                </a:solidFill>
              </a:rPr>
              <a:t>А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283968" y="2679259"/>
            <a:ext cx="2988456" cy="79208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ЗДОРО</a:t>
            </a:r>
            <a:r>
              <a:rPr lang="ru-RU" sz="3600" b="1" dirty="0" smtClean="0">
                <a:solidFill>
                  <a:srgbClr val="FF0000"/>
                </a:solidFill>
              </a:rPr>
              <a:t>ВЬЕ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283968" y="3383090"/>
            <a:ext cx="2988456" cy="79208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ВЕСЕ</a:t>
            </a:r>
            <a:r>
              <a:rPr lang="ru-RU" sz="3600" b="1" dirty="0" smtClean="0">
                <a:solidFill>
                  <a:srgbClr val="FF0000"/>
                </a:solidFill>
              </a:rPr>
              <a:t>ЛЬЕ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316364" y="4041068"/>
            <a:ext cx="2988456" cy="79208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ДРУ</a:t>
            </a:r>
            <a:r>
              <a:rPr lang="ru-RU" sz="3600" b="1" dirty="0" smtClean="0">
                <a:solidFill>
                  <a:srgbClr val="FF0000"/>
                </a:solidFill>
              </a:rPr>
              <a:t>ЗЬЯ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283885" y="4833156"/>
            <a:ext cx="2988456" cy="79208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ПО</a:t>
            </a:r>
            <a:r>
              <a:rPr lang="ru-RU" sz="3600" b="1" dirty="0" smtClean="0">
                <a:solidFill>
                  <a:srgbClr val="00B0F0"/>
                </a:solidFill>
              </a:rPr>
              <a:t>ЛЬЗ</a:t>
            </a:r>
            <a:r>
              <a:rPr lang="ru-RU" sz="3600" b="1" dirty="0" smtClean="0">
                <a:solidFill>
                  <a:srgbClr val="002060"/>
                </a:solidFill>
              </a:rPr>
              <a:t>А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539552" y="188640"/>
            <a:ext cx="6984776" cy="7200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Подобрать противоположные по смыслу слова </a:t>
            </a: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95536" y="1275103"/>
            <a:ext cx="3816424" cy="439248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РАБОТА</a:t>
            </a:r>
          </a:p>
          <a:p>
            <a:pPr algn="ctr"/>
            <a:r>
              <a:rPr lang="ru-RU" sz="4000" dirty="0" smtClean="0"/>
              <a:t>СВЕТ</a:t>
            </a:r>
          </a:p>
          <a:p>
            <a:pPr algn="ctr"/>
            <a:r>
              <a:rPr lang="ru-RU" sz="4000" dirty="0" smtClean="0"/>
              <a:t>БОЛЕЗНЬ</a:t>
            </a:r>
          </a:p>
          <a:p>
            <a:pPr algn="ctr"/>
            <a:r>
              <a:rPr lang="ru-RU" sz="4000" dirty="0" smtClean="0"/>
              <a:t>СКУКА</a:t>
            </a:r>
          </a:p>
          <a:p>
            <a:pPr algn="ctr"/>
            <a:r>
              <a:rPr lang="ru-RU" sz="4000" dirty="0" smtClean="0"/>
              <a:t>ВРАГИ</a:t>
            </a:r>
          </a:p>
          <a:p>
            <a:pPr algn="ctr"/>
            <a:r>
              <a:rPr lang="ru-RU" sz="4000" dirty="0" smtClean="0"/>
              <a:t>ВРЕД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1251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635896" y="476672"/>
            <a:ext cx="2988456" cy="79208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err="1" smtClean="0">
                <a:solidFill>
                  <a:srgbClr val="0070C0"/>
                </a:solidFill>
              </a:rPr>
              <a:t>Пю</a:t>
            </a:r>
            <a:r>
              <a:rPr lang="ru-RU" sz="3600" b="1" dirty="0" smtClean="0">
                <a:solidFill>
                  <a:srgbClr val="0070C0"/>
                </a:solidFill>
              </a:rPr>
              <a:t>  сок.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635896" y="1321159"/>
            <a:ext cx="2988456" cy="79208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П</a:t>
            </a:r>
            <a:r>
              <a:rPr lang="ru-RU" sz="3600" b="1" dirty="0" smtClean="0">
                <a:solidFill>
                  <a:srgbClr val="FF0000"/>
                </a:solidFill>
              </a:rPr>
              <a:t>ь</a:t>
            </a:r>
            <a:r>
              <a:rPr lang="ru-RU" sz="3600" b="1" dirty="0" smtClean="0">
                <a:solidFill>
                  <a:srgbClr val="0070C0"/>
                </a:solidFill>
              </a:rPr>
              <a:t>ю сок.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635896" y="2121631"/>
            <a:ext cx="4036194" cy="79208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Дружная  семя.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669432" y="2948844"/>
            <a:ext cx="4104456" cy="79208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Дружная  сем</a:t>
            </a:r>
            <a:r>
              <a:rPr lang="ru-RU" sz="3600" b="1" dirty="0" smtClean="0">
                <a:solidFill>
                  <a:srgbClr val="FF0000"/>
                </a:solidFill>
              </a:rPr>
              <a:t>ь</a:t>
            </a:r>
            <a:r>
              <a:rPr lang="ru-RU" sz="3600" b="1" dirty="0" smtClean="0">
                <a:solidFill>
                  <a:srgbClr val="0070C0"/>
                </a:solidFill>
              </a:rPr>
              <a:t>я.</a:t>
            </a:r>
            <a:endParaRPr lang="ru-RU" sz="3600" b="1" dirty="0">
              <a:solidFill>
                <a:srgbClr val="0070C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4165557"/>
            <a:ext cx="1368152" cy="1470444"/>
          </a:xfrm>
          <a:prstGeom prst="rect">
            <a:avLst/>
          </a:prstGeom>
        </p:spPr>
      </p:pic>
      <p:pic>
        <p:nvPicPr>
          <p:cNvPr id="4100" name="Picture 4" descr="http://skazka-volhov.ucoz.ru/Neznaik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2466975" cy="394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7503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89383" y="1628800"/>
            <a:ext cx="2988456" cy="79208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ФАСО</a:t>
            </a:r>
            <a:r>
              <a:rPr lang="ru-RU" sz="3600" b="1" dirty="0" smtClean="0">
                <a:solidFill>
                  <a:srgbClr val="FF0000"/>
                </a:solidFill>
              </a:rPr>
              <a:t>ЛЬ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164083" y="1232756"/>
            <a:ext cx="2988456" cy="79208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КОП</a:t>
            </a:r>
            <a:r>
              <a:rPr lang="ru-RU" sz="3600" b="1" dirty="0" smtClean="0">
                <a:solidFill>
                  <a:srgbClr val="FF0000"/>
                </a:solidFill>
              </a:rPr>
              <a:t>ЬЁ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190301" y="2221090"/>
            <a:ext cx="2988456" cy="79208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ЛИСТ</a:t>
            </a:r>
            <a:r>
              <a:rPr lang="ru-RU" sz="3600" b="1" dirty="0" smtClean="0">
                <a:solidFill>
                  <a:srgbClr val="FF0000"/>
                </a:solidFill>
              </a:rPr>
              <a:t>ЬЯ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19782" y="2492896"/>
            <a:ext cx="2988456" cy="79208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ДЕ</a:t>
            </a:r>
            <a:r>
              <a:rPr lang="ru-RU" sz="3600" b="1" dirty="0" smtClean="0">
                <a:solidFill>
                  <a:srgbClr val="FF0000"/>
                </a:solidFill>
              </a:rPr>
              <a:t>ЛЬ</a:t>
            </a:r>
            <a:r>
              <a:rPr lang="ru-RU" sz="3600" b="1" dirty="0" smtClean="0">
                <a:solidFill>
                  <a:srgbClr val="002060"/>
                </a:solidFill>
              </a:rPr>
              <a:t>ФИН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95536" y="3499351"/>
            <a:ext cx="2988456" cy="79208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ЗВЕ</a:t>
            </a:r>
            <a:r>
              <a:rPr lang="ru-RU" sz="3600" b="1" dirty="0" smtClean="0">
                <a:solidFill>
                  <a:srgbClr val="FF0000"/>
                </a:solidFill>
              </a:rPr>
              <a:t>РЬ</a:t>
            </a:r>
            <a:r>
              <a:rPr lang="ru-RU" sz="3600" b="1" dirty="0" smtClean="0">
                <a:solidFill>
                  <a:srgbClr val="002060"/>
                </a:solidFill>
              </a:rPr>
              <a:t>КИ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193479" y="3356992"/>
            <a:ext cx="2988456" cy="79208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ВАРЕН</a:t>
            </a:r>
            <a:r>
              <a:rPr lang="ru-RU" sz="3600" b="1" dirty="0" smtClean="0">
                <a:solidFill>
                  <a:srgbClr val="FF0000"/>
                </a:solidFill>
              </a:rPr>
              <a:t>ЬЕ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531691"/>
            <a:ext cx="2797754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800" b="1" i="1" dirty="0"/>
              <a:t>ь</a:t>
            </a:r>
            <a:r>
              <a:rPr lang="ru-RU" sz="2800" dirty="0"/>
              <a:t> как показатель </a:t>
            </a:r>
            <a:endParaRPr lang="ru-RU" sz="2800" dirty="0" smtClean="0"/>
          </a:p>
          <a:p>
            <a:r>
              <a:rPr lang="ru-RU" sz="2800" dirty="0" smtClean="0"/>
              <a:t>мягкости </a:t>
            </a:r>
            <a:endParaRPr lang="ru-RU" sz="2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183944" y="518082"/>
            <a:ext cx="2982996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800" b="1" i="1" dirty="0" smtClean="0"/>
              <a:t>ь</a:t>
            </a:r>
            <a:r>
              <a:rPr lang="ru-RU" sz="2800" dirty="0" smtClean="0"/>
              <a:t> </a:t>
            </a:r>
            <a:r>
              <a:rPr lang="ru-RU" sz="2800" dirty="0"/>
              <a:t>разделительный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1052" y="2221089"/>
            <a:ext cx="1019175" cy="109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958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691680" y="836712"/>
            <a:ext cx="58254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i="1" dirty="0" smtClean="0"/>
              <a:t>   </a:t>
            </a:r>
            <a:r>
              <a:rPr lang="ru-RU" sz="3200" b="1" i="1" dirty="0" smtClean="0">
                <a:solidFill>
                  <a:srgbClr val="C00000"/>
                </a:solidFill>
              </a:rPr>
              <a:t>еловый </a:t>
            </a:r>
            <a:r>
              <a:rPr lang="ru-RU" sz="3200" b="1" i="1" dirty="0">
                <a:solidFill>
                  <a:srgbClr val="C00000"/>
                </a:solidFill>
              </a:rPr>
              <a:t>лес </a:t>
            </a:r>
            <a:r>
              <a:rPr lang="ru-RU" sz="3200" b="1" dirty="0" smtClean="0">
                <a:solidFill>
                  <a:srgbClr val="C00000"/>
                </a:solidFill>
              </a:rPr>
              <a:t>             </a:t>
            </a:r>
            <a:r>
              <a:rPr lang="ru-RU" sz="3200" b="1" i="1" dirty="0" smtClean="0">
                <a:solidFill>
                  <a:srgbClr val="C00000"/>
                </a:solidFill>
              </a:rPr>
              <a:t>ясный день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23628" y="1556792"/>
            <a:ext cx="6696744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/>
              <a:t>– </a:t>
            </a:r>
            <a:r>
              <a:rPr lang="ru-RU" sz="2400" b="1" dirty="0">
                <a:solidFill>
                  <a:srgbClr val="002060"/>
                </a:solidFill>
              </a:rPr>
              <a:t>Одинаково ли была прочитана буква </a:t>
            </a:r>
            <a:r>
              <a:rPr lang="ru-RU" sz="3200" b="1" i="1" dirty="0">
                <a:solidFill>
                  <a:srgbClr val="FF0000"/>
                </a:solidFill>
              </a:rPr>
              <a:t>е</a:t>
            </a:r>
            <a:r>
              <a:rPr lang="ru-RU" sz="2400" b="1" i="1" dirty="0">
                <a:solidFill>
                  <a:srgbClr val="002060"/>
                </a:solidFill>
              </a:rPr>
              <a:t> </a:t>
            </a:r>
            <a:r>
              <a:rPr lang="ru-RU" sz="2400" b="1" dirty="0">
                <a:solidFill>
                  <a:srgbClr val="002060"/>
                </a:solidFill>
              </a:rPr>
              <a:t>в словах </a:t>
            </a:r>
            <a:r>
              <a:rPr lang="en-US" sz="2400" b="1" dirty="0" smtClean="0">
                <a:solidFill>
                  <a:srgbClr val="002060"/>
                </a:solidFill>
              </a:rPr>
              <a:t>       </a:t>
            </a:r>
            <a:r>
              <a:rPr lang="ru-RU" sz="2800" b="1" i="1" dirty="0" smtClean="0">
                <a:solidFill>
                  <a:srgbClr val="00B050"/>
                </a:solidFill>
              </a:rPr>
              <a:t>еловый ,</a:t>
            </a:r>
            <a:r>
              <a:rPr lang="ru-RU" sz="2800" b="1" dirty="0" smtClean="0">
                <a:solidFill>
                  <a:srgbClr val="00B050"/>
                </a:solidFill>
              </a:rPr>
              <a:t> </a:t>
            </a:r>
            <a:r>
              <a:rPr lang="ru-RU" sz="2800" b="1" i="1" dirty="0">
                <a:solidFill>
                  <a:srgbClr val="00B050"/>
                </a:solidFill>
              </a:rPr>
              <a:t>лес, день</a:t>
            </a:r>
            <a:r>
              <a:rPr lang="ru-RU" sz="2400" b="1" dirty="0" smtClean="0">
                <a:solidFill>
                  <a:srgbClr val="002060"/>
                </a:solidFill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17696" y="2890684"/>
            <a:ext cx="6048672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/>
              <a:t>– </a:t>
            </a:r>
            <a:r>
              <a:rPr lang="ru-RU" sz="2400" b="1" dirty="0">
                <a:solidFill>
                  <a:srgbClr val="002060"/>
                </a:solidFill>
              </a:rPr>
              <a:t>В каком ещё слове на месте одной буквы произнесли </a:t>
            </a:r>
            <a:r>
              <a:rPr lang="ru-RU" sz="2400" b="1" dirty="0" smtClean="0">
                <a:solidFill>
                  <a:srgbClr val="002060"/>
                </a:solidFill>
              </a:rPr>
              <a:t>два  звука</a:t>
            </a:r>
            <a:r>
              <a:rPr lang="ru-RU" sz="2400" b="1" dirty="0">
                <a:solidFill>
                  <a:srgbClr val="002060"/>
                </a:solidFill>
              </a:rPr>
              <a:t>? Какие? Почему?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17696" y="3789040"/>
            <a:ext cx="684076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/>
              <a:t>– </a:t>
            </a:r>
            <a:r>
              <a:rPr lang="ru-RU" sz="2400" b="1" dirty="0">
                <a:solidFill>
                  <a:srgbClr val="002060"/>
                </a:solidFill>
              </a:rPr>
              <a:t>Какой последний звук в слове </a:t>
            </a:r>
            <a:r>
              <a:rPr lang="ru-RU" sz="2400" b="1" i="1" dirty="0">
                <a:solidFill>
                  <a:srgbClr val="00B050"/>
                </a:solidFill>
              </a:rPr>
              <a:t>день</a:t>
            </a:r>
            <a:r>
              <a:rPr lang="ru-RU" sz="2400" b="1" dirty="0">
                <a:solidFill>
                  <a:srgbClr val="00B050"/>
                </a:solidFill>
              </a:rPr>
              <a:t>?</a:t>
            </a:r>
            <a:r>
              <a:rPr lang="ru-RU" sz="2400" b="1" dirty="0">
                <a:solidFill>
                  <a:srgbClr val="002060"/>
                </a:solidFill>
              </a:rPr>
              <a:t> А какая буква? </a:t>
            </a:r>
            <a:r>
              <a:rPr lang="ru-RU" sz="2400" b="1" dirty="0" smtClean="0">
                <a:solidFill>
                  <a:srgbClr val="002060"/>
                </a:solidFill>
              </a:rPr>
              <a:t>Почему так</a:t>
            </a:r>
            <a:r>
              <a:rPr lang="ru-RU" sz="2400" b="1" dirty="0">
                <a:solidFill>
                  <a:srgbClr val="002060"/>
                </a:solidFill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592844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8" y="836712"/>
            <a:ext cx="1582572" cy="2052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Блок-схема: память с посл. доступом 8"/>
          <p:cNvSpPr/>
          <p:nvPr/>
        </p:nvSpPr>
        <p:spPr>
          <a:xfrm>
            <a:off x="1979712" y="2204864"/>
            <a:ext cx="2952328" cy="2016224"/>
          </a:xfrm>
          <a:prstGeom prst="flowChartMagneticTap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Что  вы знаете о букве </a:t>
            </a:r>
            <a:r>
              <a:rPr lang="ru-RU" sz="2400" b="1" i="1" dirty="0" smtClean="0">
                <a:solidFill>
                  <a:srgbClr val="002060"/>
                </a:solidFill>
              </a:rPr>
              <a:t>ь</a:t>
            </a:r>
            <a:r>
              <a:rPr lang="ru-RU" sz="2400" b="1" dirty="0" smtClean="0">
                <a:solidFill>
                  <a:srgbClr val="002060"/>
                </a:solidFill>
              </a:rPr>
              <a:t>?</a:t>
            </a:r>
            <a:endParaRPr lang="ru-RU" sz="2400" b="1" dirty="0">
              <a:solidFill>
                <a:srgbClr val="002060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2570" y="2492896"/>
            <a:ext cx="1076325" cy="124777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407825"/>
            <a:ext cx="3138842" cy="2045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Прямая соединительная линия 14"/>
          <p:cNvCxnSpPr/>
          <p:nvPr/>
        </p:nvCxnSpPr>
        <p:spPr>
          <a:xfrm flipH="1">
            <a:off x="2339752" y="2780928"/>
            <a:ext cx="792088" cy="122413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4006923" y="2780928"/>
            <a:ext cx="792088" cy="122413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115616" y="2780928"/>
            <a:ext cx="6696744" cy="120032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      </a:t>
            </a:r>
            <a:r>
              <a:rPr lang="ru-RU" sz="2400" b="1" dirty="0" smtClean="0">
                <a:solidFill>
                  <a:srgbClr val="002060"/>
                </a:solidFill>
              </a:rPr>
              <a:t>Сегодня </a:t>
            </a:r>
            <a:r>
              <a:rPr lang="ru-RU" sz="2400" b="1" dirty="0">
                <a:solidFill>
                  <a:srgbClr val="002060"/>
                </a:solidFill>
              </a:rPr>
              <a:t>откроется ещё одна тайна </a:t>
            </a:r>
            <a:r>
              <a:rPr lang="ru-RU" sz="2400" b="1" i="1" dirty="0">
                <a:solidFill>
                  <a:srgbClr val="C00000"/>
                </a:solidFill>
              </a:rPr>
              <a:t>ь</a:t>
            </a:r>
            <a:r>
              <a:rPr lang="ru-RU" sz="2400" b="1" dirty="0" smtClean="0">
                <a:solidFill>
                  <a:srgbClr val="002060"/>
                </a:solidFill>
              </a:rPr>
              <a:t>,</a:t>
            </a:r>
            <a:endParaRPr lang="en-US" sz="2400" b="1" dirty="0" smtClean="0">
              <a:solidFill>
                <a:srgbClr val="002060"/>
              </a:solidFill>
            </a:endParaRPr>
          </a:p>
          <a:p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у него есть брат – близнец!</a:t>
            </a:r>
            <a:endParaRPr lang="ru-RU" sz="2400" b="1" dirty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       И он </a:t>
            </a:r>
            <a:r>
              <a:rPr lang="ru-RU" sz="2400" b="1" dirty="0">
                <a:solidFill>
                  <a:srgbClr val="002060"/>
                </a:solidFill>
              </a:rPr>
              <a:t>будет «именинником» </a:t>
            </a:r>
            <a:r>
              <a:rPr lang="ru-RU" sz="2400" b="1" dirty="0" smtClean="0">
                <a:solidFill>
                  <a:srgbClr val="002060"/>
                </a:solidFill>
              </a:rPr>
              <a:t>урока.</a:t>
            </a:r>
          </a:p>
        </p:txBody>
      </p:sp>
      <p:sp>
        <p:nvSpPr>
          <p:cNvPr id="2" name="Облако 1"/>
          <p:cNvSpPr/>
          <p:nvPr/>
        </p:nvSpPr>
        <p:spPr>
          <a:xfrm>
            <a:off x="4139952" y="836712"/>
            <a:ext cx="2376264" cy="1296144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Указываю </a:t>
            </a:r>
            <a:r>
              <a:rPr lang="ru-RU" dirty="0"/>
              <a:t>на мягкость </a:t>
            </a:r>
            <a:r>
              <a:rPr lang="ru-RU" dirty="0" smtClean="0"/>
              <a:t>согласных!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3932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2685" y="1996614"/>
            <a:ext cx="999569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47201" y="401535"/>
            <a:ext cx="1076325" cy="12477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Блок-схема: процесс 4"/>
          <p:cNvSpPr/>
          <p:nvPr/>
        </p:nvSpPr>
        <p:spPr>
          <a:xfrm>
            <a:off x="1439526" y="4221088"/>
            <a:ext cx="6552728" cy="864096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/>
              <a:t>Давайте </a:t>
            </a:r>
            <a:r>
              <a:rPr lang="ru-RU" dirty="0" smtClean="0"/>
              <a:t>сравним то</a:t>
            </a:r>
            <a:r>
              <a:rPr lang="ru-RU" dirty="0"/>
              <a:t>, что </a:t>
            </a:r>
            <a:r>
              <a:rPr lang="ru-RU" dirty="0" smtClean="0"/>
              <a:t>написано, </a:t>
            </a:r>
            <a:r>
              <a:rPr lang="ru-RU" dirty="0"/>
              <a:t>и настоящее слово. Произнесём их </a:t>
            </a:r>
            <a:r>
              <a:rPr lang="ru-RU" dirty="0" smtClean="0"/>
              <a:t>и  вслушаемся </a:t>
            </a:r>
            <a:r>
              <a:rPr lang="ru-RU" dirty="0"/>
              <a:t>в звуки в начале слова.</a:t>
            </a:r>
          </a:p>
        </p:txBody>
      </p:sp>
      <p:sp>
        <p:nvSpPr>
          <p:cNvPr id="8" name="Блок-схема: память с посл. доступом 7"/>
          <p:cNvSpPr/>
          <p:nvPr/>
        </p:nvSpPr>
        <p:spPr>
          <a:xfrm>
            <a:off x="5460443" y="913459"/>
            <a:ext cx="1522703" cy="1037348"/>
          </a:xfrm>
          <a:prstGeom prst="flowChartMagneticTap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Я могу помочь!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4475" y="312945"/>
            <a:ext cx="3849613" cy="2818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3779912" y="2276872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Ь</a:t>
            </a:r>
            <a:endParaRPr lang="ru-RU" sz="28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439348" y="3393081"/>
            <a:ext cx="5113175" cy="52322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/>
              <a:t>– Кто догадался, какое слово имеется в виду?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514475" y="3364089"/>
            <a:ext cx="5113175" cy="52322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i="1" dirty="0"/>
              <a:t>Вьюжный</a:t>
            </a:r>
            <a:r>
              <a:rPr lang="ru-RU" dirty="0"/>
              <a:t>, </a:t>
            </a:r>
            <a:r>
              <a:rPr lang="ru-RU" dirty="0" smtClean="0"/>
              <a:t>от слова </a:t>
            </a:r>
            <a:r>
              <a:rPr lang="ru-RU" i="1" dirty="0"/>
              <a:t>вьюга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441216" y="3429000"/>
            <a:ext cx="5113175" cy="52322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/>
              <a:t>Вот и пришло время </a:t>
            </a:r>
            <a:r>
              <a:rPr lang="ru-RU" dirty="0" smtClean="0"/>
              <a:t>буквы-«именинницы».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5675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4" grpId="0"/>
      <p:bldP spid="12" grpId="0" animBg="1"/>
      <p:bldP spid="15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47201" y="401535"/>
            <a:ext cx="1076325" cy="12477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8" name="Блок-схема: память с посл. доступом 7"/>
          <p:cNvSpPr/>
          <p:nvPr/>
        </p:nvSpPr>
        <p:spPr>
          <a:xfrm>
            <a:off x="1231279" y="1676963"/>
            <a:ext cx="5991471" cy="2641417"/>
          </a:xfrm>
          <a:prstGeom prst="flowChartMagneticTap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dirty="0"/>
              <a:t>За то, что </a:t>
            </a:r>
            <a:r>
              <a:rPr lang="ru-RU" sz="2400" dirty="0" smtClean="0"/>
              <a:t>я  разделяю </a:t>
            </a:r>
            <a:r>
              <a:rPr lang="ru-RU" sz="2400" dirty="0"/>
              <a:t>буквы, не </a:t>
            </a:r>
            <a:r>
              <a:rPr lang="ru-RU" sz="2400" dirty="0" smtClean="0"/>
              <a:t>даю  </a:t>
            </a:r>
            <a:r>
              <a:rPr lang="ru-RU" sz="2400" dirty="0"/>
              <a:t>их слитно читать, </a:t>
            </a:r>
            <a:r>
              <a:rPr lang="ru-RU" sz="2400" dirty="0" smtClean="0"/>
              <a:t> меня назвали</a:t>
            </a:r>
            <a:r>
              <a:rPr lang="ru-RU" sz="2400" dirty="0"/>
              <a:t>: </a:t>
            </a:r>
            <a:r>
              <a:rPr lang="ru-RU" sz="2400" b="1" i="1" dirty="0" smtClean="0">
                <a:solidFill>
                  <a:srgbClr val="C00000"/>
                </a:solidFill>
              </a:rPr>
              <a:t>разделительный  </a:t>
            </a:r>
            <a:r>
              <a:rPr lang="ru-RU" sz="2400" b="1" dirty="0" smtClean="0">
                <a:solidFill>
                  <a:srgbClr val="C00000"/>
                </a:solidFill>
              </a:rPr>
              <a:t>мягкий знак!</a:t>
            </a:r>
            <a:endParaRPr lang="ru-RU" sz="2400" b="1" dirty="0">
              <a:solidFill>
                <a:srgbClr val="C00000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2215" y="476672"/>
            <a:ext cx="999569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4815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836712"/>
            <a:ext cx="8568952" cy="501675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>
                <a:latin typeface="MS PMincho" panose="02020600040205080304" pitchFamily="18" charset="-128"/>
                <a:ea typeface="MS PMincho" panose="02020600040205080304" pitchFamily="18" charset="-128"/>
              </a:rPr>
              <a:t>ВЯ – </a:t>
            </a:r>
            <a:r>
              <a:rPr lang="ru-RU" sz="3200" b="1" dirty="0">
                <a:solidFill>
                  <a:srgbClr val="FF0000"/>
                </a:solidFill>
                <a:latin typeface="MS PMincho" panose="02020600040205080304" pitchFamily="18" charset="-128"/>
                <a:ea typeface="MS PMincho" panose="02020600040205080304" pitchFamily="18" charset="-128"/>
              </a:rPr>
              <a:t>ВЬЯ</a:t>
            </a:r>
            <a:r>
              <a:rPr lang="ru-RU" sz="3200" b="1" dirty="0">
                <a:latin typeface="MS PMincho" panose="02020600040205080304" pitchFamily="18" charset="-128"/>
                <a:ea typeface="MS PMincho" panose="02020600040205080304" pitchFamily="18" charset="-128"/>
              </a:rPr>
              <a:t>      </a:t>
            </a:r>
            <a:r>
              <a:rPr lang="ru-RU" sz="3200" b="1" dirty="0" smtClean="0">
                <a:latin typeface="MS PMincho" panose="02020600040205080304" pitchFamily="18" charset="-128"/>
                <a:ea typeface="MS PMincho" panose="02020600040205080304" pitchFamily="18" charset="-128"/>
              </a:rPr>
              <a:t>   ДЕ-РЕ- </a:t>
            </a:r>
            <a:r>
              <a:rPr lang="ru-RU" sz="3200" b="1" dirty="0">
                <a:solidFill>
                  <a:srgbClr val="FF0000"/>
                </a:solidFill>
                <a:latin typeface="MS PMincho" panose="02020600040205080304" pitchFamily="18" charset="-128"/>
                <a:ea typeface="MS PMincho" panose="02020600040205080304" pitchFamily="18" charset="-128"/>
              </a:rPr>
              <a:t>ВЬЯ</a:t>
            </a:r>
            <a:r>
              <a:rPr lang="ru-RU" sz="3200" b="1" dirty="0">
                <a:latin typeface="MS PMincho" panose="02020600040205080304" pitchFamily="18" charset="-128"/>
                <a:ea typeface="MS PMincho" panose="02020600040205080304" pitchFamily="18" charset="-128"/>
              </a:rPr>
              <a:t>   </a:t>
            </a:r>
            <a:r>
              <a:rPr lang="ru-RU" sz="3200" b="1" dirty="0" smtClean="0">
                <a:latin typeface="MS PMincho" panose="02020600040205080304" pitchFamily="18" charset="-128"/>
                <a:ea typeface="MS PMincho" panose="02020600040205080304" pitchFamily="18" charset="-128"/>
              </a:rPr>
              <a:t>               ЛЁ </a:t>
            </a:r>
            <a:r>
              <a:rPr lang="ru-RU" sz="3200" b="1" dirty="0">
                <a:latin typeface="MS PMincho" panose="02020600040205080304" pitchFamily="18" charset="-128"/>
                <a:ea typeface="MS PMincho" panose="02020600040205080304" pitchFamily="18" charset="-128"/>
              </a:rPr>
              <a:t>– </a:t>
            </a:r>
            <a:r>
              <a:rPr lang="ru-RU" sz="3200" b="1" dirty="0">
                <a:solidFill>
                  <a:srgbClr val="FF0000"/>
                </a:solidFill>
                <a:latin typeface="MS PMincho" panose="02020600040205080304" pitchFamily="18" charset="-128"/>
                <a:ea typeface="MS PMincho" panose="02020600040205080304" pitchFamily="18" charset="-128"/>
              </a:rPr>
              <a:t>ЛЬЁ</a:t>
            </a:r>
            <a:r>
              <a:rPr lang="ru-RU" sz="3200" b="1" dirty="0">
                <a:latin typeface="MS PMincho" panose="02020600040205080304" pitchFamily="18" charset="-128"/>
                <a:ea typeface="MS PMincho" panose="02020600040205080304" pitchFamily="18" charset="-128"/>
              </a:rPr>
              <a:t>         </a:t>
            </a:r>
            <a:r>
              <a:rPr lang="ru-RU" sz="3200" b="1" dirty="0" smtClean="0">
                <a:latin typeface="MS PMincho" panose="02020600040205080304" pitchFamily="18" charset="-128"/>
                <a:ea typeface="MS PMincho" panose="02020600040205080304" pitchFamily="18" charset="-128"/>
              </a:rPr>
              <a:t>ЖИ-</a:t>
            </a:r>
            <a:r>
              <a:rPr lang="ru-RU" sz="3200" b="1" dirty="0" smtClean="0">
                <a:solidFill>
                  <a:srgbClr val="FF0000"/>
                </a:solidFill>
                <a:latin typeface="MS PMincho" panose="02020600040205080304" pitchFamily="18" charset="-128"/>
                <a:ea typeface="MS PMincho" panose="02020600040205080304" pitchFamily="18" charset="-128"/>
              </a:rPr>
              <a:t>ЛЬЁ</a:t>
            </a:r>
            <a:endParaRPr lang="ru-RU" sz="3200" b="1" dirty="0">
              <a:solidFill>
                <a:srgbClr val="FF0000"/>
              </a:solidFill>
              <a:latin typeface="MS PMincho" panose="02020600040205080304" pitchFamily="18" charset="-128"/>
              <a:ea typeface="MS PMincho" panose="02020600040205080304" pitchFamily="18" charset="-128"/>
            </a:endParaRPr>
          </a:p>
          <a:p>
            <a:r>
              <a:rPr lang="ru-RU" sz="3200" b="1" dirty="0">
                <a:latin typeface="MS PMincho" panose="02020600040205080304" pitchFamily="18" charset="-128"/>
                <a:ea typeface="MS PMincho" panose="02020600040205080304" pitchFamily="18" charset="-128"/>
              </a:rPr>
              <a:t>ТЕ – </a:t>
            </a:r>
            <a:r>
              <a:rPr lang="ru-RU" sz="3200" b="1" dirty="0">
                <a:solidFill>
                  <a:srgbClr val="FF0000"/>
                </a:solidFill>
                <a:latin typeface="MS PMincho" panose="02020600040205080304" pitchFamily="18" charset="-128"/>
                <a:ea typeface="MS PMincho" panose="02020600040205080304" pitchFamily="18" charset="-128"/>
              </a:rPr>
              <a:t>ТЬЕ</a:t>
            </a:r>
            <a:r>
              <a:rPr lang="ru-RU" sz="3200" b="1" dirty="0">
                <a:latin typeface="MS PMincho" panose="02020600040205080304" pitchFamily="18" charset="-128"/>
                <a:ea typeface="MS PMincho" panose="02020600040205080304" pitchFamily="18" charset="-128"/>
              </a:rPr>
              <a:t>      </a:t>
            </a:r>
            <a:r>
              <a:rPr lang="ru-RU" sz="3200" b="1" dirty="0" smtClean="0">
                <a:latin typeface="MS PMincho" panose="02020600040205080304" pitchFamily="18" charset="-128"/>
                <a:ea typeface="MS PMincho" panose="02020600040205080304" pitchFamily="18" charset="-128"/>
              </a:rPr>
              <a:t>   ПЛА </a:t>
            </a:r>
            <a:r>
              <a:rPr lang="ru-RU" sz="3200" b="1" dirty="0">
                <a:latin typeface="MS PMincho" panose="02020600040205080304" pitchFamily="18" charset="-128"/>
                <a:ea typeface="MS PMincho" panose="02020600040205080304" pitchFamily="18" charset="-128"/>
              </a:rPr>
              <a:t>-</a:t>
            </a:r>
            <a:r>
              <a:rPr lang="ru-RU" sz="3200" b="1" dirty="0">
                <a:solidFill>
                  <a:srgbClr val="FF0000"/>
                </a:solidFill>
                <a:latin typeface="MS PMincho" panose="02020600040205080304" pitchFamily="18" charset="-128"/>
                <a:ea typeface="MS PMincho" panose="02020600040205080304" pitchFamily="18" charset="-128"/>
              </a:rPr>
              <a:t>ТЬЕ</a:t>
            </a:r>
          </a:p>
          <a:p>
            <a:r>
              <a:rPr lang="ru-RU" sz="3200" b="1" dirty="0">
                <a:latin typeface="MS PMincho" panose="02020600040205080304" pitchFamily="18" charset="-128"/>
                <a:ea typeface="MS PMincho" panose="02020600040205080304" pitchFamily="18" charset="-128"/>
              </a:rPr>
              <a:t>ЛЯ – </a:t>
            </a:r>
            <a:r>
              <a:rPr lang="ru-RU" sz="3200" b="1" dirty="0">
                <a:solidFill>
                  <a:srgbClr val="FF0000"/>
                </a:solidFill>
                <a:latin typeface="MS PMincho" panose="02020600040205080304" pitchFamily="18" charset="-128"/>
                <a:ea typeface="MS PMincho" panose="02020600040205080304" pitchFamily="18" charset="-128"/>
              </a:rPr>
              <a:t>ЛЬЯ</a:t>
            </a:r>
            <a:r>
              <a:rPr lang="ru-RU" sz="3200" b="1" dirty="0">
                <a:latin typeface="MS PMincho" panose="02020600040205080304" pitchFamily="18" charset="-128"/>
                <a:ea typeface="MS PMincho" panose="02020600040205080304" pitchFamily="18" charset="-128"/>
              </a:rPr>
              <a:t>     </a:t>
            </a:r>
            <a:r>
              <a:rPr lang="ru-RU" sz="3200" b="1" dirty="0" smtClean="0">
                <a:latin typeface="MS PMincho" panose="02020600040205080304" pitchFamily="18" charset="-128"/>
                <a:ea typeface="MS PMincho" panose="02020600040205080304" pitchFamily="18" charset="-128"/>
              </a:rPr>
              <a:t>    КРЫ </a:t>
            </a:r>
            <a:r>
              <a:rPr lang="ru-RU" sz="3200" b="1" dirty="0">
                <a:latin typeface="MS PMincho" panose="02020600040205080304" pitchFamily="18" charset="-128"/>
                <a:ea typeface="MS PMincho" panose="02020600040205080304" pitchFamily="18" charset="-128"/>
              </a:rPr>
              <a:t>- </a:t>
            </a:r>
            <a:r>
              <a:rPr lang="ru-RU" sz="3200" b="1" dirty="0">
                <a:solidFill>
                  <a:srgbClr val="FF0000"/>
                </a:solidFill>
                <a:latin typeface="MS PMincho" panose="02020600040205080304" pitchFamily="18" charset="-128"/>
                <a:ea typeface="MS PMincho" panose="02020600040205080304" pitchFamily="18" charset="-128"/>
              </a:rPr>
              <a:t>ЛЬЯ</a:t>
            </a:r>
          </a:p>
          <a:p>
            <a:r>
              <a:rPr lang="ru-RU" sz="3200" b="1" dirty="0">
                <a:latin typeface="MS PMincho" panose="02020600040205080304" pitchFamily="18" charset="-128"/>
                <a:ea typeface="MS PMincho" panose="02020600040205080304" pitchFamily="18" charset="-128"/>
              </a:rPr>
              <a:t>ВЮ – </a:t>
            </a:r>
            <a:r>
              <a:rPr lang="ru-RU" sz="3200" b="1" dirty="0">
                <a:solidFill>
                  <a:srgbClr val="FF0000"/>
                </a:solidFill>
                <a:latin typeface="MS PMincho" panose="02020600040205080304" pitchFamily="18" charset="-128"/>
                <a:ea typeface="MS PMincho" panose="02020600040205080304" pitchFamily="18" charset="-128"/>
              </a:rPr>
              <a:t>ВЬЮ</a:t>
            </a:r>
            <a:r>
              <a:rPr lang="ru-RU" sz="3200" b="1" dirty="0">
                <a:latin typeface="MS PMincho" panose="02020600040205080304" pitchFamily="18" charset="-128"/>
                <a:ea typeface="MS PMincho" panose="02020600040205080304" pitchFamily="18" charset="-128"/>
              </a:rPr>
              <a:t>    </a:t>
            </a:r>
            <a:r>
              <a:rPr lang="ru-RU" sz="3200" b="1" dirty="0" smtClean="0">
                <a:latin typeface="MS PMincho" panose="02020600040205080304" pitchFamily="18" charset="-128"/>
                <a:ea typeface="MS PMincho" panose="02020600040205080304" pitchFamily="18" charset="-128"/>
              </a:rPr>
              <a:t>     </a:t>
            </a:r>
            <a:r>
              <a:rPr lang="ru-RU" sz="3200" b="1" dirty="0" err="1" smtClean="0">
                <a:solidFill>
                  <a:srgbClr val="FF0000"/>
                </a:solidFill>
                <a:latin typeface="MS PMincho" panose="02020600040205080304" pitchFamily="18" charset="-128"/>
                <a:ea typeface="MS PMincho" panose="02020600040205080304" pitchFamily="18" charset="-128"/>
              </a:rPr>
              <a:t>ВЬЮ</a:t>
            </a:r>
            <a:r>
              <a:rPr lang="ru-RU" sz="3200" b="1" dirty="0" smtClean="0">
                <a:latin typeface="MS PMincho" panose="02020600040205080304" pitchFamily="18" charset="-128"/>
                <a:ea typeface="MS PMincho" panose="02020600040205080304" pitchFamily="18" charset="-128"/>
              </a:rPr>
              <a:t> </a:t>
            </a:r>
            <a:r>
              <a:rPr lang="ru-RU" sz="3200" b="1" dirty="0">
                <a:latin typeface="MS PMincho" panose="02020600040205080304" pitchFamily="18" charset="-128"/>
                <a:ea typeface="MS PMincho" panose="02020600040205080304" pitchFamily="18" charset="-128"/>
              </a:rPr>
              <a:t>-ГА</a:t>
            </a:r>
          </a:p>
          <a:p>
            <a:r>
              <a:rPr lang="ru-RU" sz="3200" b="1" dirty="0">
                <a:latin typeface="MS PMincho" panose="02020600040205080304" pitchFamily="18" charset="-128"/>
                <a:ea typeface="MS PMincho" panose="02020600040205080304" pitchFamily="18" charset="-128"/>
              </a:rPr>
              <a:t>ТЯ </a:t>
            </a:r>
            <a:r>
              <a:rPr lang="ru-RU" sz="3200" b="1" dirty="0" smtClean="0">
                <a:latin typeface="MS PMincho" panose="02020600040205080304" pitchFamily="18" charset="-128"/>
                <a:ea typeface="MS PMincho" panose="02020600040205080304" pitchFamily="18" charset="-128"/>
              </a:rPr>
              <a:t>– </a:t>
            </a:r>
            <a:r>
              <a:rPr lang="ru-RU" sz="3200" b="1" dirty="0" smtClean="0">
                <a:solidFill>
                  <a:srgbClr val="FF0000"/>
                </a:solidFill>
                <a:latin typeface="MS PMincho" panose="02020600040205080304" pitchFamily="18" charset="-128"/>
                <a:ea typeface="MS PMincho" panose="02020600040205080304" pitchFamily="18" charset="-128"/>
              </a:rPr>
              <a:t>ТЬЯ</a:t>
            </a:r>
            <a:r>
              <a:rPr lang="ru-RU" sz="3200" b="1" dirty="0" smtClean="0">
                <a:latin typeface="MS PMincho" panose="02020600040205080304" pitchFamily="18" charset="-128"/>
                <a:ea typeface="MS PMincho" panose="02020600040205080304" pitchFamily="18" charset="-128"/>
              </a:rPr>
              <a:t>         ЛИС-</a:t>
            </a:r>
            <a:r>
              <a:rPr lang="ru-RU" sz="3200" b="1" dirty="0" smtClean="0">
                <a:solidFill>
                  <a:srgbClr val="FF0000"/>
                </a:solidFill>
                <a:latin typeface="MS PMincho" panose="02020600040205080304" pitchFamily="18" charset="-128"/>
                <a:ea typeface="MS PMincho" panose="02020600040205080304" pitchFamily="18" charset="-128"/>
              </a:rPr>
              <a:t>ТЬЯ</a:t>
            </a:r>
            <a:endParaRPr lang="ru-RU" sz="3200" b="1" dirty="0">
              <a:solidFill>
                <a:srgbClr val="FF0000"/>
              </a:solidFill>
              <a:latin typeface="MS PMincho" panose="02020600040205080304" pitchFamily="18" charset="-128"/>
              <a:ea typeface="MS PMincho" panose="02020600040205080304" pitchFamily="18" charset="-128"/>
            </a:endParaRPr>
          </a:p>
          <a:p>
            <a:r>
              <a:rPr lang="ru-RU" sz="3200" b="1" dirty="0">
                <a:latin typeface="MS PMincho" panose="02020600040205080304" pitchFamily="18" charset="-128"/>
                <a:ea typeface="MS PMincho" panose="02020600040205080304" pitchFamily="18" charset="-128"/>
              </a:rPr>
              <a:t>ВИ – </a:t>
            </a:r>
            <a:r>
              <a:rPr lang="ru-RU" sz="3200" b="1" dirty="0">
                <a:solidFill>
                  <a:srgbClr val="FF0000"/>
                </a:solidFill>
                <a:latin typeface="MS PMincho" panose="02020600040205080304" pitchFamily="18" charset="-128"/>
                <a:ea typeface="MS PMincho" panose="02020600040205080304" pitchFamily="18" charset="-128"/>
              </a:rPr>
              <a:t>ВЬИ</a:t>
            </a:r>
            <a:r>
              <a:rPr lang="ru-RU" sz="3200" b="1" dirty="0">
                <a:latin typeface="MS PMincho" panose="02020600040205080304" pitchFamily="18" charset="-128"/>
                <a:ea typeface="MS PMincho" panose="02020600040205080304" pitchFamily="18" charset="-128"/>
              </a:rPr>
              <a:t>         </a:t>
            </a:r>
            <a:r>
              <a:rPr lang="ru-RU" sz="3200" b="1" dirty="0" smtClean="0">
                <a:latin typeface="MS PMincho" panose="02020600040205080304" pitchFamily="18" charset="-128"/>
                <a:ea typeface="MS PMincho" panose="02020600040205080304" pitchFamily="18" charset="-128"/>
              </a:rPr>
              <a:t>МУ-РА-</a:t>
            </a:r>
            <a:r>
              <a:rPr lang="ru-RU" sz="3200" b="1" dirty="0" smtClean="0">
                <a:solidFill>
                  <a:srgbClr val="FF0000"/>
                </a:solidFill>
                <a:latin typeface="MS PMincho" panose="02020600040205080304" pitchFamily="18" charset="-128"/>
                <a:ea typeface="MS PMincho" panose="02020600040205080304" pitchFamily="18" charset="-128"/>
              </a:rPr>
              <a:t>ВЬИ</a:t>
            </a:r>
            <a:endParaRPr lang="ru-RU" sz="3200" b="1" dirty="0">
              <a:solidFill>
                <a:srgbClr val="FF0000"/>
              </a:solidFill>
              <a:latin typeface="MS PMincho" panose="02020600040205080304" pitchFamily="18" charset="-128"/>
              <a:ea typeface="MS PMincho" panose="02020600040205080304" pitchFamily="18" charset="-128"/>
            </a:endParaRPr>
          </a:p>
          <a:p>
            <a:r>
              <a:rPr lang="ru-RU" sz="3200" b="1" dirty="0">
                <a:latin typeface="MS PMincho" panose="02020600040205080304" pitchFamily="18" charset="-128"/>
                <a:ea typeface="MS PMincho" panose="02020600040205080304" pitchFamily="18" charset="-128"/>
              </a:rPr>
              <a:t>БИ </a:t>
            </a:r>
            <a:r>
              <a:rPr lang="ru-RU" sz="3200" b="1" dirty="0" smtClean="0">
                <a:latin typeface="MS PMincho" panose="02020600040205080304" pitchFamily="18" charset="-128"/>
                <a:ea typeface="MS PMincho" panose="02020600040205080304" pitchFamily="18" charset="-128"/>
              </a:rPr>
              <a:t>– </a:t>
            </a:r>
            <a:r>
              <a:rPr lang="ru-RU" sz="3200" b="1" dirty="0" smtClean="0">
                <a:solidFill>
                  <a:srgbClr val="FF0000"/>
                </a:solidFill>
                <a:latin typeface="MS PMincho" panose="02020600040205080304" pitchFamily="18" charset="-128"/>
                <a:ea typeface="MS PMincho" panose="02020600040205080304" pitchFamily="18" charset="-128"/>
              </a:rPr>
              <a:t>БЬИ</a:t>
            </a:r>
            <a:r>
              <a:rPr lang="ru-RU" sz="3200" b="1" dirty="0" smtClean="0">
                <a:latin typeface="MS PMincho" panose="02020600040205080304" pitchFamily="18" charset="-128"/>
                <a:ea typeface="MS PMincho" panose="02020600040205080304" pitchFamily="18" charset="-128"/>
              </a:rPr>
              <a:t>         ВО-РО-</a:t>
            </a:r>
            <a:r>
              <a:rPr lang="ru-RU" sz="3200" b="1" dirty="0" smtClean="0">
                <a:solidFill>
                  <a:srgbClr val="FF0000"/>
                </a:solidFill>
                <a:latin typeface="MS PMincho" panose="02020600040205080304" pitchFamily="18" charset="-128"/>
                <a:ea typeface="MS PMincho" panose="02020600040205080304" pitchFamily="18" charset="-128"/>
              </a:rPr>
              <a:t>БЬИ</a:t>
            </a:r>
            <a:endParaRPr lang="en-US" sz="3200" b="1" dirty="0" smtClean="0">
              <a:solidFill>
                <a:srgbClr val="FF0000"/>
              </a:solidFill>
              <a:latin typeface="MS PMincho" panose="02020600040205080304" pitchFamily="18" charset="-128"/>
              <a:ea typeface="MS PMincho" panose="02020600040205080304" pitchFamily="18" charset="-128"/>
            </a:endParaRPr>
          </a:p>
          <a:p>
            <a:r>
              <a:rPr lang="ru-RU" sz="3200" b="1" dirty="0" smtClean="0">
                <a:latin typeface="MS PMincho" panose="02020600040205080304" pitchFamily="18" charset="-128"/>
                <a:ea typeface="MS PMincho" panose="02020600040205080304" pitchFamily="18" charset="-128"/>
              </a:rPr>
              <a:t>ЗЯ</a:t>
            </a:r>
            <a:r>
              <a:rPr lang="ru-RU" sz="3200" b="1" dirty="0" smtClean="0">
                <a:solidFill>
                  <a:srgbClr val="FF0000"/>
                </a:solidFill>
                <a:latin typeface="MS PMincho" panose="02020600040205080304" pitchFamily="18" charset="-128"/>
                <a:ea typeface="MS PMincho" panose="02020600040205080304" pitchFamily="18" charset="-128"/>
              </a:rPr>
              <a:t> – ЗЬЯ         </a:t>
            </a:r>
            <a:r>
              <a:rPr lang="ru-RU" sz="3200" b="1" dirty="0" smtClean="0">
                <a:latin typeface="MS PMincho" panose="02020600040205080304" pitchFamily="18" charset="-128"/>
                <a:ea typeface="MS PMincho" panose="02020600040205080304" pitchFamily="18" charset="-128"/>
              </a:rPr>
              <a:t>ДРУ</a:t>
            </a:r>
            <a:r>
              <a:rPr lang="ru-RU" sz="3200" b="1" dirty="0" smtClean="0">
                <a:solidFill>
                  <a:srgbClr val="FF0000"/>
                </a:solidFill>
                <a:latin typeface="MS PMincho" panose="02020600040205080304" pitchFamily="18" charset="-128"/>
                <a:ea typeface="MS PMincho" panose="02020600040205080304" pitchFamily="18" charset="-128"/>
              </a:rPr>
              <a:t>-ЗЬЯ  </a:t>
            </a:r>
            <a:endParaRPr lang="ru-RU" sz="3200" b="1" dirty="0">
              <a:solidFill>
                <a:srgbClr val="FF0000"/>
              </a:solidFill>
              <a:latin typeface="MS PMincho" panose="02020600040205080304" pitchFamily="18" charset="-128"/>
              <a:ea typeface="MS PMincho" panose="02020600040205080304" pitchFamily="18" charset="-128"/>
            </a:endParaRPr>
          </a:p>
          <a:p>
            <a:endParaRPr lang="ru-RU" sz="3200" b="1" dirty="0">
              <a:latin typeface="MS PMincho" panose="02020600040205080304" pitchFamily="18" charset="-128"/>
              <a:ea typeface="MS PMincho" panose="02020600040205080304" pitchFamily="18" charset="-128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699792" y="116632"/>
            <a:ext cx="3312368" cy="64807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Читай   и  СРАВНИВАЙ!</a:t>
            </a:r>
            <a:endParaRPr lang="ru-R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10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35696" y="836712"/>
            <a:ext cx="5040560" cy="255454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MS UI Gothic" panose="020B0600070205080204" pitchFamily="34" charset="-128"/>
                <a:ea typeface="MS UI Gothic" panose="020B0600070205080204" pitchFamily="34" charset="-128"/>
              </a:rPr>
              <a:t>   </a:t>
            </a:r>
            <a:r>
              <a:rPr lang="en-US" sz="3200" b="1" dirty="0" smtClean="0">
                <a:solidFill>
                  <a:srgbClr val="0070C0"/>
                </a:solidFill>
                <a:latin typeface="MS UI Gothic" panose="020B0600070205080204" pitchFamily="34" charset="-128"/>
                <a:ea typeface="MS UI Gothic" panose="020B0600070205080204" pitchFamily="34" charset="-128"/>
              </a:rPr>
              <a:t> </a:t>
            </a:r>
            <a:r>
              <a:rPr lang="ru-RU" sz="3200" b="1" dirty="0" smtClean="0">
                <a:solidFill>
                  <a:srgbClr val="0070C0"/>
                </a:solidFill>
                <a:latin typeface="MS UI Gothic" panose="020B0600070205080204" pitchFamily="34" charset="-128"/>
                <a:ea typeface="MS UI Gothic" panose="020B0600070205080204" pitchFamily="34" charset="-128"/>
              </a:rPr>
              <a:t>ВЬЮН       ВЬЁТ     </a:t>
            </a:r>
          </a:p>
          <a:p>
            <a:pPr algn="ctr"/>
            <a:r>
              <a:rPr lang="ru-RU" sz="3200" b="1" dirty="0">
                <a:solidFill>
                  <a:srgbClr val="0070C0"/>
                </a:solidFill>
                <a:latin typeface="MS UI Gothic" panose="020B0600070205080204" pitchFamily="34" charset="-128"/>
                <a:ea typeface="MS UI Gothic" panose="020B0600070205080204" pitchFamily="34" charset="-128"/>
              </a:rPr>
              <a:t> </a:t>
            </a:r>
            <a:r>
              <a:rPr lang="ru-RU" sz="3200" b="1" dirty="0" smtClean="0">
                <a:solidFill>
                  <a:srgbClr val="0070C0"/>
                </a:solidFill>
                <a:latin typeface="MS UI Gothic" panose="020B0600070205080204" pitchFamily="34" charset="-128"/>
                <a:ea typeface="MS UI Gothic" panose="020B0600070205080204" pitchFamily="34" charset="-128"/>
              </a:rPr>
              <a:t>   ПЬЮ          ПЬЮТ</a:t>
            </a:r>
          </a:p>
          <a:p>
            <a:pPr algn="ctr"/>
            <a:r>
              <a:rPr lang="ru-RU" sz="3200" b="1" dirty="0">
                <a:solidFill>
                  <a:srgbClr val="0070C0"/>
                </a:solidFill>
                <a:latin typeface="MS UI Gothic" panose="020B0600070205080204" pitchFamily="34" charset="-128"/>
                <a:ea typeface="MS UI Gothic" panose="020B0600070205080204" pitchFamily="34" charset="-128"/>
              </a:rPr>
              <a:t> </a:t>
            </a:r>
            <a:r>
              <a:rPr lang="ru-RU" sz="3200" b="1" dirty="0" smtClean="0">
                <a:solidFill>
                  <a:srgbClr val="0070C0"/>
                </a:solidFill>
                <a:latin typeface="MS UI Gothic" panose="020B0600070205080204" pitchFamily="34" charset="-128"/>
                <a:ea typeface="MS UI Gothic" panose="020B0600070205080204" pitchFamily="34" charset="-128"/>
              </a:rPr>
              <a:t>   ЛЬЮ          ЛЬЁТ</a:t>
            </a:r>
          </a:p>
          <a:p>
            <a:pPr algn="ctr"/>
            <a:r>
              <a:rPr lang="ru-RU" sz="3200" b="1" dirty="0">
                <a:solidFill>
                  <a:srgbClr val="0070C0"/>
                </a:solidFill>
                <a:latin typeface="MS UI Gothic" panose="020B0600070205080204" pitchFamily="34" charset="-128"/>
                <a:ea typeface="MS UI Gothic" panose="020B0600070205080204" pitchFamily="34" charset="-128"/>
              </a:rPr>
              <a:t> </a:t>
            </a:r>
            <a:r>
              <a:rPr lang="ru-RU" sz="3200" b="1" dirty="0" smtClean="0">
                <a:solidFill>
                  <a:srgbClr val="0070C0"/>
                </a:solidFill>
                <a:latin typeface="MS UI Gothic" panose="020B0600070205080204" pitchFamily="34" charset="-128"/>
                <a:ea typeface="MS UI Gothic" panose="020B0600070205080204" pitchFamily="34" charset="-128"/>
              </a:rPr>
              <a:t>   БЬЮ          БЬЁТ</a:t>
            </a:r>
          </a:p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MS UI Gothic" panose="020B0600070205080204" pitchFamily="34" charset="-128"/>
                <a:ea typeface="MS UI Gothic" panose="020B0600070205080204" pitchFamily="34" charset="-128"/>
              </a:rPr>
              <a:t>    ШЬЮ          ШЬЮТ </a:t>
            </a:r>
            <a:endParaRPr lang="ru-RU" sz="3200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827584" y="1340768"/>
            <a:ext cx="7200800" cy="28083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Ил</a:t>
            </a:r>
            <a:r>
              <a:rPr lang="ru-RU" sz="3200" b="1" dirty="0" smtClean="0">
                <a:solidFill>
                  <a:srgbClr val="FF0000"/>
                </a:solidFill>
              </a:rPr>
              <a:t>ья</a:t>
            </a:r>
            <a:r>
              <a:rPr lang="ru-RU" sz="3200" dirty="0" smtClean="0"/>
              <a:t>    Мар</a:t>
            </a:r>
            <a:r>
              <a:rPr lang="ru-RU" sz="3200" b="1" dirty="0" smtClean="0">
                <a:solidFill>
                  <a:srgbClr val="FF0000"/>
                </a:solidFill>
              </a:rPr>
              <a:t>ья</a:t>
            </a:r>
            <a:r>
              <a:rPr lang="ru-RU" sz="3200" dirty="0" smtClean="0"/>
              <a:t>    Соф</a:t>
            </a:r>
            <a:r>
              <a:rPr lang="ru-RU" sz="3200" b="1" dirty="0" smtClean="0">
                <a:solidFill>
                  <a:srgbClr val="FF0000"/>
                </a:solidFill>
              </a:rPr>
              <a:t>ья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smtClean="0"/>
              <a:t>   Натал</a:t>
            </a:r>
            <a:r>
              <a:rPr lang="ru-RU" sz="3200" b="1" dirty="0" smtClean="0">
                <a:solidFill>
                  <a:srgbClr val="FF0000"/>
                </a:solidFill>
              </a:rPr>
              <a:t>ья</a:t>
            </a:r>
          </a:p>
          <a:p>
            <a:pPr algn="ctr"/>
            <a:r>
              <a:rPr lang="ru-RU" sz="3200" dirty="0" smtClean="0"/>
              <a:t>Дар</a:t>
            </a:r>
            <a:r>
              <a:rPr lang="ru-RU" sz="3200" b="1" dirty="0" smtClean="0">
                <a:solidFill>
                  <a:srgbClr val="FF0000"/>
                </a:solidFill>
              </a:rPr>
              <a:t>ья</a:t>
            </a:r>
            <a:r>
              <a:rPr lang="ru-RU" sz="3200" dirty="0" smtClean="0"/>
              <a:t>    Тат</a:t>
            </a:r>
            <a:r>
              <a:rPr lang="ru-RU" sz="3200" b="1" dirty="0" smtClean="0">
                <a:solidFill>
                  <a:srgbClr val="FF0000"/>
                </a:solidFill>
              </a:rPr>
              <a:t>ья</a:t>
            </a:r>
            <a:r>
              <a:rPr lang="ru-RU" sz="3200" dirty="0" smtClean="0"/>
              <a:t>на  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45977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Скругленный прямоугольник 3"/>
          <p:cNvSpPr/>
          <p:nvPr/>
        </p:nvSpPr>
        <p:spPr>
          <a:xfrm>
            <a:off x="1835696" y="4077072"/>
            <a:ext cx="6408712" cy="115212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 С </a:t>
            </a:r>
            <a:r>
              <a:rPr lang="ru-RU" dirty="0" smtClean="0"/>
              <a:t>какими  буквами  гласных   дружит </a:t>
            </a:r>
          </a:p>
          <a:p>
            <a:pPr algn="ctr"/>
            <a:r>
              <a:rPr lang="ru-RU" dirty="0" smtClean="0"/>
              <a:t>разделительный </a:t>
            </a:r>
            <a:r>
              <a:rPr lang="ru-RU" b="1" i="1" dirty="0"/>
              <a:t>ь</a:t>
            </a:r>
            <a:r>
              <a:rPr lang="ru-RU" dirty="0"/>
              <a:t>? 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938404"/>
            <a:ext cx="1582572" cy="2052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2123728" y="836712"/>
            <a:ext cx="4536504" cy="26776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dirty="0" smtClean="0"/>
              <a:t>Перед Е,Ё, И,Ю,Я</a:t>
            </a:r>
          </a:p>
          <a:p>
            <a:r>
              <a:rPr lang="ru-RU" sz="2800" dirty="0" smtClean="0"/>
              <a:t>Я всегда стою, друз</a:t>
            </a:r>
            <a:r>
              <a:rPr lang="ru-RU" sz="2800" b="1" dirty="0" smtClean="0">
                <a:solidFill>
                  <a:srgbClr val="FF0000"/>
                </a:solidFill>
              </a:rPr>
              <a:t>ья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Вороб</a:t>
            </a:r>
            <a:r>
              <a:rPr lang="ru-RU" sz="2800" b="1" dirty="0" smtClean="0">
                <a:solidFill>
                  <a:srgbClr val="FF0000"/>
                </a:solidFill>
              </a:rPr>
              <a:t>ьи</a:t>
            </a:r>
            <a:r>
              <a:rPr lang="ru-RU" sz="2800" dirty="0" smtClean="0"/>
              <a:t>, </a:t>
            </a:r>
            <a:r>
              <a:rPr lang="ru-RU" sz="2800" dirty="0" err="1" smtClean="0"/>
              <a:t>сем</a:t>
            </a:r>
            <a:r>
              <a:rPr lang="ru-RU" sz="2800" b="1" dirty="0" err="1" smtClean="0">
                <a:solidFill>
                  <a:srgbClr val="FF0000"/>
                </a:solidFill>
              </a:rPr>
              <a:t>ья</a:t>
            </a:r>
            <a:r>
              <a:rPr lang="ru-RU" sz="2800" dirty="0" err="1" smtClean="0"/>
              <a:t>,жил</a:t>
            </a:r>
            <a:r>
              <a:rPr lang="ru-RU" sz="2800" b="1" dirty="0" err="1" smtClean="0">
                <a:solidFill>
                  <a:srgbClr val="FF0000"/>
                </a:solidFill>
              </a:rPr>
              <a:t>ьё</a:t>
            </a:r>
            <a:r>
              <a:rPr lang="ru-RU" sz="2800" dirty="0" smtClean="0"/>
              <a:t>-</a:t>
            </a:r>
          </a:p>
          <a:p>
            <a:r>
              <a:rPr lang="ru-RU" sz="2800" dirty="0" smtClean="0"/>
              <a:t>Перед </a:t>
            </a:r>
            <a:r>
              <a:rPr lang="ru-RU" sz="2800" b="1" dirty="0" smtClean="0">
                <a:solidFill>
                  <a:srgbClr val="FF0000"/>
                </a:solidFill>
              </a:rPr>
              <a:t>Я,Ю,И,Е,Ё.</a:t>
            </a:r>
            <a:r>
              <a:rPr lang="ru-RU" sz="2800" dirty="0" smtClean="0"/>
              <a:t> </a:t>
            </a:r>
          </a:p>
          <a:p>
            <a:endParaRPr lang="ru-RU" sz="2800" dirty="0"/>
          </a:p>
          <a:p>
            <a:endParaRPr lang="ru-RU" sz="2800" dirty="0"/>
          </a:p>
        </p:txBody>
      </p:sp>
      <p:sp>
        <p:nvSpPr>
          <p:cNvPr id="7" name="Блок-схема: память с посл. доступом 6"/>
          <p:cNvSpPr/>
          <p:nvPr/>
        </p:nvSpPr>
        <p:spPr>
          <a:xfrm>
            <a:off x="539552" y="1412776"/>
            <a:ext cx="2880320" cy="4032448"/>
          </a:xfrm>
          <a:prstGeom prst="flowChartMagneticTap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Ь</a:t>
            </a:r>
            <a:r>
              <a:rPr lang="ru-RU" sz="4000" b="1" dirty="0" smtClean="0">
                <a:solidFill>
                  <a:srgbClr val="FF0000"/>
                </a:solidFill>
              </a:rPr>
              <a:t>Е</a:t>
            </a:r>
          </a:p>
          <a:p>
            <a:pPr algn="ctr"/>
            <a:r>
              <a:rPr lang="ru-RU" sz="4000" b="1" dirty="0" smtClean="0"/>
              <a:t>Ь</a:t>
            </a:r>
            <a:r>
              <a:rPr lang="ru-RU" sz="4000" b="1" dirty="0" smtClean="0">
                <a:solidFill>
                  <a:srgbClr val="FF0000"/>
                </a:solidFill>
              </a:rPr>
              <a:t>Ё</a:t>
            </a:r>
          </a:p>
          <a:p>
            <a:pPr algn="ctr"/>
            <a:r>
              <a:rPr lang="ru-RU" sz="4000" b="1" dirty="0" smtClean="0"/>
              <a:t> Ь</a:t>
            </a:r>
            <a:r>
              <a:rPr lang="ru-RU" sz="4000" b="1" dirty="0" smtClean="0">
                <a:solidFill>
                  <a:srgbClr val="FF0000"/>
                </a:solidFill>
              </a:rPr>
              <a:t>Ю</a:t>
            </a:r>
          </a:p>
          <a:p>
            <a:pPr algn="ctr"/>
            <a:r>
              <a:rPr lang="ru-RU" sz="4000" b="1" dirty="0" smtClean="0"/>
              <a:t>Ь</a:t>
            </a:r>
            <a:r>
              <a:rPr lang="ru-RU" sz="4000" b="1" dirty="0" smtClean="0">
                <a:solidFill>
                  <a:srgbClr val="FF0000"/>
                </a:solidFill>
              </a:rPr>
              <a:t>Я</a:t>
            </a:r>
          </a:p>
          <a:p>
            <a:pPr algn="ctr"/>
            <a:r>
              <a:rPr lang="ru-RU" sz="4000" b="1" dirty="0" smtClean="0"/>
              <a:t> Ь</a:t>
            </a:r>
            <a:r>
              <a:rPr lang="ru-RU" sz="4000" b="1" dirty="0" smtClean="0">
                <a:solidFill>
                  <a:srgbClr val="FF0000"/>
                </a:solidFill>
              </a:rPr>
              <a:t>И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782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92696"/>
            <a:ext cx="2736304" cy="3548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лако 2"/>
          <p:cNvSpPr/>
          <p:nvPr/>
        </p:nvSpPr>
        <p:spPr>
          <a:xfrm>
            <a:off x="3310947" y="784486"/>
            <a:ext cx="5328592" cy="3456384"/>
          </a:xfrm>
          <a:prstGeom prst="cloud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РАЗДЕЛИТЕЛЬНЫЙ</a:t>
            </a:r>
          </a:p>
          <a:p>
            <a:pPr algn="ctr"/>
            <a:r>
              <a:rPr lang="ru-RU" dirty="0" smtClean="0"/>
              <a:t>МЯГКИЙ  ЗНАК.</a:t>
            </a:r>
          </a:p>
          <a:p>
            <a:r>
              <a:rPr lang="ru-RU" dirty="0" smtClean="0"/>
              <a:t>            Моя  </a:t>
            </a:r>
            <a:r>
              <a:rPr lang="ru-RU" dirty="0"/>
              <a:t>«работа»:</a:t>
            </a:r>
          </a:p>
          <a:p>
            <a:r>
              <a:rPr lang="ru-RU" i="1" dirty="0"/>
              <a:t>предупреждать</a:t>
            </a:r>
            <a:r>
              <a:rPr lang="ru-RU" dirty="0"/>
              <a:t>, что идущие дальше буквы </a:t>
            </a:r>
            <a:r>
              <a:rPr lang="ru-RU" i="1" dirty="0"/>
              <a:t>е, ё, ю, я </a:t>
            </a:r>
            <a:r>
              <a:rPr lang="ru-RU" dirty="0"/>
              <a:t>надо </a:t>
            </a:r>
            <a:r>
              <a:rPr lang="ru-RU" dirty="0" smtClean="0"/>
              <a:t>           читать  как </a:t>
            </a:r>
            <a:r>
              <a:rPr lang="ru-RU" dirty="0"/>
              <a:t>два звука.</a:t>
            </a:r>
          </a:p>
        </p:txBody>
      </p:sp>
    </p:spTree>
    <p:extLst>
      <p:ext uri="{BB962C8B-B14F-4D97-AF65-F5344CB8AC3E}">
        <p14:creationId xmlns:p14="http://schemas.microsoft.com/office/powerpoint/2010/main" val="385912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</TotalTime>
  <Words>375</Words>
  <Application>Microsoft Office PowerPoint</Application>
  <PresentationFormat>Экран (4:3)</PresentationFormat>
  <Paragraphs>87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 Буква ь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Буква ь</dc:title>
  <dc:creator>Silencer</dc:creator>
  <cp:lastModifiedBy>Silencer</cp:lastModifiedBy>
  <cp:revision>48</cp:revision>
  <dcterms:created xsi:type="dcterms:W3CDTF">2014-02-11T15:52:23Z</dcterms:created>
  <dcterms:modified xsi:type="dcterms:W3CDTF">2014-02-24T17:04:53Z</dcterms:modified>
</cp:coreProperties>
</file>