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B8FBB-5BAE-44F3-86D2-200537AAFF05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7BCA6-F3D9-4FD0-95A2-55078FC3D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BCA6-F3D9-4FD0-95A2-55078FC3D17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802E13-A121-4E58-A66E-42FAE4052821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9EB0A3-50BF-4EB5-906C-B44491EB4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736303"/>
          </a:xfrm>
        </p:spPr>
        <p:txBody>
          <a:bodyPr>
            <a:normAutofit/>
          </a:bodyPr>
          <a:lstStyle/>
          <a:p>
            <a:r>
              <a:rPr lang="ru-RU" dirty="0" smtClean="0"/>
              <a:t>Аттестация педагогических работников в Законе «Об образовании»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ru-RU" dirty="0" smtClean="0"/>
              <a:t>От 29 декабря 2012 г. № 273 - ФЗ «Об </a:t>
            </a:r>
            <a:r>
              <a:rPr lang="ru-RU" dirty="0" smtClean="0"/>
              <a:t>  образовании </a:t>
            </a:r>
            <a:r>
              <a:rPr lang="ru-RU" dirty="0" smtClean="0"/>
              <a:t>в Российской Федерации</a:t>
            </a:r>
            <a:r>
              <a:rPr lang="ru-RU" dirty="0" smtClean="0"/>
              <a:t>»</a:t>
            </a:r>
            <a:r>
              <a:rPr lang="ru-RU" dirty="0" smtClean="0"/>
              <a:t>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500042"/>
            <a:ext cx="750099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РФ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5 мая 2008 г. N 216н "Об утверждении профессиональных  квалификационных групп должностей работников образования"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86059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Приказ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здравоохранения </a:t>
            </a:r>
          </a:p>
          <a:p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социального развития РФ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23 декабря 2011 года № 1601- </a:t>
            </a:r>
            <a:r>
              <a:rPr lang="ru-RU" sz="2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«О внесении изменений в профессиональные квалификационные группы 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должностей работников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образования, утвержденные приказом Министерства здравоохранения  и социального развития РФ 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5 мая 2008 г. N 216н </a:t>
            </a: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Глава 5 Педагогические, руководящие и иные работники организаций, осуществляющих образовательную деятельность.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Ст.46 Право заниматься образовательной </a:t>
            </a:r>
            <a:r>
              <a:rPr lang="ru-RU" dirty="0" smtClean="0"/>
              <a:t>деятельностью</a:t>
            </a:r>
          </a:p>
          <a:p>
            <a:endParaRPr lang="ru-RU" dirty="0" smtClean="0"/>
          </a:p>
          <a:p>
            <a:r>
              <a:rPr lang="ru-RU" dirty="0" smtClean="0"/>
              <a:t>П.п.1 Право на занятие педагогической деятельностью имеют лица, имеющие среднее профессиональное или высшее образование и отвечающее квалификационным  требованиям, указанным в квалификационных справочниках или в профессиональных стандартах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Ст.48 Обязанность и ответственность педагогических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П.1.Педагогические работники обязаны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П.п.7.</a:t>
            </a:r>
            <a:r>
              <a:rPr lang="ru-RU" dirty="0" smtClean="0"/>
              <a:t> систематически повышать свой профессиональный уровень;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П.п.8. проходить аттестацию на соответствие занимаемой должности в порядке, установленном  законодательством об образовании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Ст.49 Аттестация педагогических работников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 Аттестация педагогических  работников проводится  с целью подтверждения соответствия педагогических работников занимаемым  ими должностям  на основе их профессиональной деятельности, и по желанию педагогических работников в целях установления квалификационной категории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 Проведение </a:t>
            </a:r>
            <a:r>
              <a:rPr lang="ru-RU" sz="3200" dirty="0" smtClean="0"/>
              <a:t>аттестации в целях соответствия занимаемым должностям проводится 1 раз в 5 лет аттестационными комиссиями, самостоятельно формируемым организациями   осуществляющими образовательную деятельность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7239000" cy="5907683"/>
          </a:xfrm>
        </p:spPr>
        <p:txBody>
          <a:bodyPr/>
          <a:lstStyle/>
          <a:p>
            <a:r>
              <a:rPr lang="ru-RU" dirty="0" smtClean="0"/>
              <a:t>п. 3 Проведение аттестации в целях установления квалификационной категории педагогическим работникам муниципальных и частных организаций осуществляется аттестационными </a:t>
            </a:r>
            <a:r>
              <a:rPr lang="ru-RU" smtClean="0"/>
              <a:t>комиссиями формируемыми уполномоченными </a:t>
            </a:r>
            <a:r>
              <a:rPr lang="ru-RU" dirty="0" smtClean="0"/>
              <a:t>органами государственной власти субъекта Российской Федерации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00108"/>
            <a:ext cx="750099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аттестации педагогических работников государственных  и муниципальных образовательных учреждений (утв.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приказом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Министерства образования и науки РФ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24 марта 2010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209)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357166"/>
            <a:ext cx="73581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I. Общие положения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I. Формирование аттестационных комиссий, их состав  и порядок работы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III. Порядок аттестации педагогических работников  с целью подтверждения соответствия занимаемой должности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IV. Порядок аттестации педагогических работников  для установления соответствия уровня их квалификации требованиям, предъявляемым к квалификационным категориям (первой или высшей)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14291"/>
            <a:ext cx="7500990" cy="335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Разъяснения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 применению порядка аттестации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педагогических работников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государственных и муниципальных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образовательных учреждений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от 18.08.2010 г.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214686"/>
            <a:ext cx="73581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Дополнения к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Разъяснениям по применению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Порядка аттестации педагогических работников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государственных и муниципальных образовательных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учреждений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/>
              <a:t>(Письмо Министерства  и образования и науки РФ от 15 августа 2011 г.)</a:t>
            </a:r>
            <a:endParaRPr lang="ru-RU" sz="2000" dirty="0" smtClean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307</TotalTime>
  <Words>352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Аттестация педагогических работников в Законе «Об образовании»</vt:lpstr>
      <vt:lpstr>Глава 5 Педагогические, руководящие и иные работники организаций, осуществляющих образовательную деятельность.</vt:lpstr>
      <vt:lpstr>Ст.48 Обязанность и ответственность педагогических работников</vt:lpstr>
      <vt:lpstr>Ст.49 Аттестация педагогических работников</vt:lpstr>
      <vt:lpstr>П.2</vt:lpstr>
      <vt:lpstr>Слайд 6</vt:lpstr>
      <vt:lpstr>Слайд 7</vt:lpstr>
      <vt:lpstr>Слайд 8</vt:lpstr>
      <vt:lpstr>Слайд 9</vt:lpstr>
      <vt:lpstr>Слайд 10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работников в Законе «Об образовании»</dc:title>
  <dc:creator>Your User Name</dc:creator>
  <cp:lastModifiedBy>Admin</cp:lastModifiedBy>
  <cp:revision>32</cp:revision>
  <dcterms:created xsi:type="dcterms:W3CDTF">2013-03-22T01:14:46Z</dcterms:created>
  <dcterms:modified xsi:type="dcterms:W3CDTF">2013-09-02T05:51:23Z</dcterms:modified>
</cp:coreProperties>
</file>