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C528-9012-4369-BADE-0E642C90F5C4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4EC6-C793-4EC5-8E9F-A627C3164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34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C528-9012-4369-BADE-0E642C90F5C4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4EC6-C793-4EC5-8E9F-A627C3164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97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C528-9012-4369-BADE-0E642C90F5C4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4EC6-C793-4EC5-8E9F-A627C3164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35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C528-9012-4369-BADE-0E642C90F5C4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4EC6-C793-4EC5-8E9F-A627C3164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08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C528-9012-4369-BADE-0E642C90F5C4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4EC6-C793-4EC5-8E9F-A627C3164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09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C528-9012-4369-BADE-0E642C90F5C4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4EC6-C793-4EC5-8E9F-A627C3164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4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C528-9012-4369-BADE-0E642C90F5C4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4EC6-C793-4EC5-8E9F-A627C3164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92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C528-9012-4369-BADE-0E642C90F5C4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4EC6-C793-4EC5-8E9F-A627C3164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02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C528-9012-4369-BADE-0E642C90F5C4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4EC6-C793-4EC5-8E9F-A627C3164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59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C528-9012-4369-BADE-0E642C90F5C4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4EC6-C793-4EC5-8E9F-A627C3164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98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C528-9012-4369-BADE-0E642C90F5C4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4EC6-C793-4EC5-8E9F-A627C3164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20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7C528-9012-4369-BADE-0E642C90F5C4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4EC6-C793-4EC5-8E9F-A627C3164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12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 урока по теме:</a:t>
            </a:r>
            <a:br>
              <a:rPr lang="ru-RU" dirty="0" smtClean="0"/>
            </a:br>
            <a:r>
              <a:rPr lang="ru-RU" dirty="0" smtClean="0"/>
              <a:t>Л. Н. Толстой «Прыжок»</a:t>
            </a:r>
            <a:br>
              <a:rPr lang="ru-RU" dirty="0" smtClean="0"/>
            </a:br>
            <a:r>
              <a:rPr lang="ru-RU" sz="3100" dirty="0" smtClean="0"/>
              <a:t>(2 класс, литературное чтение)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на основе технологии</a:t>
            </a:r>
            <a:br>
              <a:rPr lang="ru-RU" sz="3100" dirty="0" smtClean="0"/>
            </a:br>
            <a:r>
              <a:rPr lang="ru-RU" sz="3100" dirty="0" smtClean="0"/>
              <a:t>эмоционально – образного обучения</a:t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1176" y="4365104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Автор: учитель начальных классов Минакова И.В.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г. Шахты.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201</a:t>
            </a:r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ru-RU" dirty="0" smtClean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476672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Муниципальное бюджетное </a:t>
            </a:r>
            <a:r>
              <a:rPr lang="ru-RU" b="1" dirty="0"/>
              <a:t>общеобразовательное учреждение</a:t>
            </a:r>
            <a:endParaRPr lang="ru-RU" dirty="0"/>
          </a:p>
          <a:p>
            <a:pPr algn="ctr"/>
            <a:r>
              <a:rPr lang="ru-RU" b="1" dirty="0"/>
              <a:t>лицей №3 </a:t>
            </a:r>
            <a:r>
              <a:rPr lang="ru-RU" b="1" dirty="0" smtClean="0"/>
              <a:t>им. </a:t>
            </a:r>
            <a:r>
              <a:rPr lang="ru-RU" b="1" dirty="0"/>
              <a:t>академика </a:t>
            </a:r>
            <a:r>
              <a:rPr lang="ru-RU" b="1" dirty="0" smtClean="0"/>
              <a:t>В. М. Глушкова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8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376"/>
            <a:ext cx="8208912" cy="1470025"/>
          </a:xfrm>
        </p:spPr>
        <p:txBody>
          <a:bodyPr>
            <a:noAutofit/>
          </a:bodyPr>
          <a:lstStyle/>
          <a:p>
            <a:r>
              <a:rPr lang="ru-RU" sz="3200" dirty="0" smtClean="0"/>
              <a:t>Цель: создать условия для развития познавательных, </a:t>
            </a:r>
            <a:r>
              <a:rPr lang="ru-RU" sz="3200" dirty="0" err="1" smtClean="0"/>
              <a:t>общеучебных</a:t>
            </a:r>
            <a:r>
              <a:rPr lang="ru-RU" sz="3200" dirty="0" smtClean="0"/>
              <a:t> УУД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ru-RU" sz="2800" dirty="0" smtClean="0"/>
              <a:t>(</a:t>
            </a:r>
            <a:r>
              <a:rPr lang="ru-RU" sz="2800" dirty="0" err="1" smtClean="0"/>
              <a:t>структуирование</a:t>
            </a:r>
            <a:r>
              <a:rPr lang="ru-RU" sz="2800" dirty="0" smtClean="0"/>
              <a:t> информации, смыслового чтения).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8280920" cy="316835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 которых, ученик сможет: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Осмыслить психологический характер конфликта в рассказе « Прыжок»;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Проанализировать поступки литературных героев;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Выразить своё отношение к поступкам главных героев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Задуматься о необходимости любви и уважении к </a:t>
            </a:r>
          </a:p>
          <a:p>
            <a:pPr marL="457200" indent="-45720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45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> этап.</a:t>
            </a:r>
            <a:br>
              <a:rPr lang="ru-RU" dirty="0" smtClean="0"/>
            </a:br>
            <a:r>
              <a:rPr lang="ru-RU" sz="4000" dirty="0" smtClean="0"/>
              <a:t>Создание образно – эмоциональной ситуации.</a:t>
            </a:r>
            <a:endParaRPr lang="ru-RU" sz="4000" dirty="0"/>
          </a:p>
        </p:txBody>
      </p:sp>
      <p:pic>
        <p:nvPicPr>
          <p:cNvPr id="4" name="Picture 2" descr="C:\Documents and Settings\Admin\Рабочий стол\69297832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451250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Documents and Settings\Admin\Рабочий стол\1215944314_b6810a9b41cf35a3e75bbf79cb873c6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72816"/>
            <a:ext cx="451250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5229200"/>
            <a:ext cx="92525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Какие чувства и эмоции </a:t>
            </a:r>
          </a:p>
          <a:p>
            <a:pPr algn="ctr"/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вызывают у вас эти картины?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61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3931530"/>
            <a:ext cx="1464512" cy="57911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i="1" dirty="0" smtClean="0">
                <a:effectLst/>
                <a:latin typeface="Times New Roman"/>
                <a:ea typeface="Times New Roman"/>
              </a:rPr>
              <a:t>Вступление</a:t>
            </a:r>
          </a:p>
          <a:p>
            <a:r>
              <a:rPr lang="ru-RU" i="1" dirty="0"/>
              <a:t>На корабле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</a:t>
            </a:r>
            <a:r>
              <a:rPr lang="ru-RU" dirty="0" smtClean="0"/>
              <a:t> этап.</a:t>
            </a:r>
            <a:br>
              <a:rPr lang="ru-RU" dirty="0" smtClean="0"/>
            </a:br>
            <a:r>
              <a:rPr lang="ru-RU" dirty="0" err="1" smtClean="0"/>
              <a:t>Инфографика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бъект 3" descr="Billy051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84784"/>
            <a:ext cx="5976664" cy="22322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059832" y="3929689"/>
            <a:ext cx="2160240" cy="57911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i="1" dirty="0"/>
              <a:t>Завязка </a:t>
            </a:r>
            <a:endParaRPr lang="ru-RU" i="1" dirty="0" smtClean="0"/>
          </a:p>
          <a:p>
            <a:r>
              <a:rPr lang="ru-RU" i="1" dirty="0" smtClean="0"/>
              <a:t>Проказы обезьяны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08442" y="3931530"/>
            <a:ext cx="2563958" cy="57911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i="1" dirty="0" smtClean="0">
                <a:effectLst/>
                <a:latin typeface="Times New Roman"/>
                <a:ea typeface="Times New Roman"/>
              </a:rPr>
              <a:t>Развитее действия</a:t>
            </a:r>
          </a:p>
          <a:p>
            <a:r>
              <a:rPr lang="ru-RU" i="1" dirty="0" smtClean="0">
                <a:effectLst/>
                <a:latin typeface="Times New Roman"/>
                <a:ea typeface="Times New Roman"/>
              </a:rPr>
              <a:t>Погоня за обезьяной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591" y="4794100"/>
            <a:ext cx="2016225" cy="65722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i="1" dirty="0" smtClean="0"/>
              <a:t>Кульминация</a:t>
            </a:r>
          </a:p>
          <a:p>
            <a:r>
              <a:rPr lang="ru-RU" i="1" dirty="0" smtClean="0"/>
              <a:t> </a:t>
            </a:r>
            <a:r>
              <a:rPr lang="ru-RU" i="1" dirty="0"/>
              <a:t>На перекладине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76156" y="4783140"/>
            <a:ext cx="2231202" cy="115517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i="1" dirty="0"/>
              <a:t>Продолжение </a:t>
            </a:r>
            <a:r>
              <a:rPr lang="ru-RU" i="1" dirty="0" smtClean="0"/>
              <a:t>действия </a:t>
            </a:r>
          </a:p>
          <a:p>
            <a:r>
              <a:rPr lang="ru-RU" i="1" dirty="0" smtClean="0"/>
              <a:t>Решение </a:t>
            </a:r>
            <a:r>
              <a:rPr lang="ru-RU" i="1" dirty="0"/>
              <a:t>отца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3201" y="4793269"/>
            <a:ext cx="1843175" cy="76308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i="1" dirty="0" smtClean="0"/>
              <a:t>Развязка.</a:t>
            </a:r>
          </a:p>
          <a:p>
            <a:r>
              <a:rPr lang="ru-RU" i="1" dirty="0" smtClean="0">
                <a:effectLst/>
                <a:latin typeface="Times New Roman"/>
                <a:ea typeface="Times New Roman"/>
              </a:rPr>
              <a:t>Прыжок.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endCxn id="6" idx="1"/>
          </p:cNvCxnSpPr>
          <p:nvPr/>
        </p:nvCxnSpPr>
        <p:spPr>
          <a:xfrm flipV="1">
            <a:off x="2544341" y="4219246"/>
            <a:ext cx="515491" cy="247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5220072" y="4174569"/>
            <a:ext cx="371475" cy="9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8172399" y="4243993"/>
            <a:ext cx="371475" cy="9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513601" y="5112053"/>
            <a:ext cx="371475" cy="9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886786" y="5122712"/>
            <a:ext cx="371475" cy="9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0" idx="1"/>
          </p:cNvCxnSpPr>
          <p:nvPr/>
        </p:nvCxnSpPr>
        <p:spPr>
          <a:xfrm flipV="1">
            <a:off x="5507358" y="5174812"/>
            <a:ext cx="605843" cy="133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5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2542" y="188640"/>
            <a:ext cx="8229600" cy="1628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III</a:t>
            </a:r>
            <a:r>
              <a:rPr lang="ru-RU" sz="4000" dirty="0" smtClean="0"/>
              <a:t> этап.</a:t>
            </a:r>
            <a:br>
              <a:rPr lang="ru-RU" sz="4000" dirty="0" smtClean="0"/>
            </a:br>
            <a:r>
              <a:rPr lang="ru-RU" sz="4000" dirty="0" smtClean="0"/>
              <a:t>Организация исследовательской деятельности учащихся.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" y="1484783"/>
            <a:ext cx="317869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i="1" dirty="0" smtClean="0"/>
              <a:t>1 группа</a:t>
            </a:r>
          </a:p>
          <a:p>
            <a:r>
              <a:rPr lang="ru-RU" sz="1800" dirty="0" smtClean="0"/>
              <a:t>Расскажите о произошедшем от лица матроса, который был на палубе по плану: </a:t>
            </a:r>
          </a:p>
          <a:p>
            <a:r>
              <a:rPr lang="ru-RU" sz="1800" dirty="0" smtClean="0"/>
              <a:t>Что я увидел сначала и почему мне было смешно?</a:t>
            </a:r>
          </a:p>
          <a:p>
            <a:r>
              <a:rPr lang="ru-RU" sz="1800" dirty="0" smtClean="0"/>
              <a:t>Что произошло потом и почему мне стало страшно?</a:t>
            </a:r>
          </a:p>
          <a:p>
            <a:r>
              <a:rPr lang="ru-RU" sz="1800" dirty="0" smtClean="0"/>
              <a:t>Что сделал мой капитан?</a:t>
            </a:r>
          </a:p>
          <a:p>
            <a:r>
              <a:rPr lang="ru-RU" sz="1800" dirty="0" smtClean="0"/>
              <a:t>Что я об этом думаю?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1484783"/>
            <a:ext cx="2736304" cy="5299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b="1" i="1" dirty="0">
                <a:solidFill>
                  <a:prstClr val="black"/>
                </a:solidFill>
              </a:rPr>
              <a:t>2 группа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Расскажите о произошедшем от лица мальчика по плану: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Что произошло и почему мне было обидно?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Что я сделал и почему я не думал о последствиях?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Когда мне стало страшно?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Почему я прыгнул в воду?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Что я об этом думаю?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1484783"/>
            <a:ext cx="29523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b="1" i="1" dirty="0">
                <a:solidFill>
                  <a:prstClr val="black"/>
                </a:solidFill>
              </a:rPr>
              <a:t>3 группа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Расскажите о произошедшем от лица капитана по плану: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Что я увидел, когда вышел на палубу и почему мне стало страшно?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Что я предпринял?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Что я чувствовал, пока сын был под водой?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Почему я закричал и убежал в свою каюту?</a:t>
            </a:r>
          </a:p>
        </p:txBody>
      </p:sp>
    </p:spTree>
    <p:extLst>
      <p:ext uri="{BB962C8B-B14F-4D97-AF65-F5344CB8AC3E}">
        <p14:creationId xmlns:p14="http://schemas.microsoft.com/office/powerpoint/2010/main" val="63698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IV</a:t>
            </a:r>
            <a:r>
              <a:rPr lang="ru-RU" dirty="0" smtClean="0"/>
              <a:t> этап.</a:t>
            </a:r>
            <a:br>
              <a:rPr lang="ru-RU" dirty="0" smtClean="0"/>
            </a:br>
            <a:r>
              <a:rPr lang="ru-RU" dirty="0" smtClean="0"/>
              <a:t>Создание образа учащимися.</a:t>
            </a:r>
            <a:endParaRPr lang="ru-RU" dirty="0"/>
          </a:p>
        </p:txBody>
      </p:sp>
      <p:pic>
        <p:nvPicPr>
          <p:cNvPr id="3074" name="Picture 2" descr="C:\Documents and Settings\Admin\Рабочий стол\imgpreview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45180"/>
            <a:ext cx="6336704" cy="515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4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</a:t>
            </a:r>
            <a:r>
              <a:rPr lang="ru-RU" dirty="0" smtClean="0"/>
              <a:t> этап.</a:t>
            </a:r>
            <a:br>
              <a:rPr lang="ru-RU" dirty="0" smtClean="0"/>
            </a:br>
            <a:r>
              <a:rPr lang="ru-RU" dirty="0" smtClean="0"/>
              <a:t>Критерии оценки.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Внимательно ли я слушал и читал рассказ? Да – 1балл. Нет – 0 баллов.</a:t>
            </a:r>
          </a:p>
          <a:p>
            <a:r>
              <a:rPr lang="ru-RU" dirty="0"/>
              <a:t>Обдумывал ли я ответы на поставленные вопросы? Да – 1балл. Нет – 0 баллов.</a:t>
            </a:r>
          </a:p>
          <a:p>
            <a:r>
              <a:rPr lang="ru-RU" dirty="0"/>
              <a:t>Участвовал ли я в проектной работе? Да – 1балл. Нет – 0 баллов.</a:t>
            </a:r>
          </a:p>
          <a:p>
            <a:r>
              <a:rPr lang="ru-RU" dirty="0"/>
              <a:t>Сделал ли я правильные выводы, прочитав это произведение? Да – 1балл. Нет – 0 баллов.</a:t>
            </a:r>
          </a:p>
          <a:p>
            <a:r>
              <a:rPr lang="ru-RU" dirty="0"/>
              <a:t>Был ли я активным на уроке? Да – 1балл. Нет – 0 баллов.</a:t>
            </a:r>
          </a:p>
          <a:p>
            <a:r>
              <a:rPr lang="ru-RU" dirty="0"/>
              <a:t>Итого я заработал: ______ балла(</a:t>
            </a:r>
            <a:r>
              <a:rPr lang="ru-RU" dirty="0" err="1"/>
              <a:t>ов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49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368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Проект урока по теме: Л. Н. Толстой «Прыжок» (2 класс, литературное чтение) на основе технологии эмоционально – образного обучения </vt:lpstr>
      <vt:lpstr>Цель: создать условия для развития познавательных, общеучебных УУД (структуирование информации, смыслового чтения).</vt:lpstr>
      <vt:lpstr>I этап. Создание образно – эмоциональной ситуации.</vt:lpstr>
      <vt:lpstr>II этап. Инфографика. </vt:lpstr>
      <vt:lpstr>III этап. Организация исследовательской деятельности учащихся. </vt:lpstr>
      <vt:lpstr>IV этап. Создание образа учащимися.</vt:lpstr>
      <vt:lpstr>V этап. Критерии оценки.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13</cp:revision>
  <dcterms:created xsi:type="dcterms:W3CDTF">2012-11-28T14:42:53Z</dcterms:created>
  <dcterms:modified xsi:type="dcterms:W3CDTF">2005-12-31T21:56:38Z</dcterms:modified>
</cp:coreProperties>
</file>