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7" r:id="rId5"/>
    <p:sldId id="259" r:id="rId6"/>
    <p:sldId id="266" r:id="rId7"/>
    <p:sldId id="258" r:id="rId8"/>
    <p:sldId id="264" r:id="rId9"/>
    <p:sldId id="261" r:id="rId10"/>
    <p:sldId id="265" r:id="rId11"/>
    <p:sldId id="263" r:id="rId12"/>
    <p:sldId id="260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9966"/>
    <a:srgbClr val="6666FF"/>
    <a:srgbClr val="003399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9" autoAdjust="0"/>
  </p:normalViewPr>
  <p:slideViewPr>
    <p:cSldViewPr>
      <p:cViewPr>
        <p:scale>
          <a:sx n="100" d="100"/>
          <a:sy n="100" d="100"/>
        </p:scale>
        <p:origin x="-58" y="6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27E-61AD-45F6-846A-8928BD0A7D19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7B4E-CE85-4E74-94FB-DFA1F4EA6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1190-C074-4FEC-A736-F815574918FF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FF6D-3B46-48A6-93CB-E52CAFB5D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2737-8AB1-426C-9A78-5E6D1F107339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D42A-2CA7-46D8-A39E-9B8B89E74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46EA-7AA4-4318-BA9B-DE8CD2812C35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0130-2E0D-48C1-9E13-84D7674EF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85AD-DF3B-46D6-B28C-92BA50AD49CF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534D-F116-43F4-BD17-6D7ACF561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AA58-2EC9-4DAF-8CC0-B8BC2D6CB08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BD06-8603-4C99-811E-92EC6CCD8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8734-207A-49F4-BDD5-A026CFE0345F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2583-3877-4814-9DC9-07B3533CA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AFEC-6150-4799-AEA2-4D5A045685EE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0D3A-BF0B-45BA-827A-09682599F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836E-2870-419D-A312-000BF924B89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CECF-4378-425E-BF34-1F0228992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A73F-09C5-48CE-8BD4-233FA3BF4360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8CA1-FF32-4830-AD69-CCE5856FB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AF30-8C48-4766-9FCD-767D6616354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8F0D-45D0-4E38-A3F6-ED9B9D10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C37AF-7EAC-4595-B0DA-92C6F19D8152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2DAE86-9705-4FAB-B171-261E8853D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8"/>
          <p:cNvGrpSpPr>
            <a:grpSpLocks/>
          </p:cNvGrpSpPr>
          <p:nvPr/>
        </p:nvGrpSpPr>
        <p:grpSpPr bwMode="auto">
          <a:xfrm>
            <a:off x="6227763" y="4365625"/>
            <a:ext cx="985837" cy="1662113"/>
            <a:chOff x="6228184" y="4365104"/>
            <a:chExt cx="984684" cy="1662220"/>
          </a:xfrm>
        </p:grpSpPr>
        <p:sp>
          <p:nvSpPr>
            <p:cNvPr id="5" name="Овал 4"/>
            <p:cNvSpPr/>
            <p:nvPr/>
          </p:nvSpPr>
          <p:spPr>
            <a:xfrm>
              <a:off x="6228184" y="4365104"/>
              <a:ext cx="431295" cy="43182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6844999" y="5290677"/>
              <a:ext cx="367869" cy="3683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08842" y="5843162"/>
              <a:ext cx="183935" cy="18416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2843213" y="5516563"/>
            <a:ext cx="4465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i="1">
                <a:solidFill>
                  <a:srgbClr val="595959"/>
                </a:solidFill>
                <a:latin typeface="Calibri" pitchFamily="34" charset="0"/>
              </a:rPr>
              <a:t>Мартынова Марина Михайловна </a:t>
            </a:r>
          </a:p>
          <a:p>
            <a:r>
              <a:rPr lang="ru-RU" sz="1800" i="1">
                <a:solidFill>
                  <a:srgbClr val="595959"/>
                </a:solidFill>
                <a:latin typeface="Calibri" pitchFamily="34" charset="0"/>
              </a:rPr>
              <a:t>ГБДОУ №16 Московского района, </a:t>
            </a:r>
          </a:p>
          <a:p>
            <a:r>
              <a:rPr lang="ru-RU" sz="1800" i="1">
                <a:solidFill>
                  <a:srgbClr val="595959"/>
                </a:solidFill>
                <a:latin typeface="Calibri" pitchFamily="34" charset="0"/>
              </a:rPr>
              <a:t>СПб</a:t>
            </a:r>
          </a:p>
          <a:p>
            <a:r>
              <a:rPr lang="ru-RU" sz="1800" i="1">
                <a:solidFill>
                  <a:srgbClr val="595959"/>
                </a:solidFill>
                <a:latin typeface="Calibri" pitchFamily="34" charset="0"/>
              </a:rPr>
              <a:t>Март 2013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1042988" y="836613"/>
            <a:ext cx="7200900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Ростовая кукла – игрушка,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средство сохранения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и укрепления физического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 психического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здоровья детей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раннего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116013" y="1341438"/>
            <a:ext cx="3024187" cy="2449512"/>
          </a:xfrm>
          <a:prstGeom prst="roundRect">
            <a:avLst>
              <a:gd name="adj" fmla="val 4532"/>
            </a:avLst>
          </a:prstGeom>
          <a:solidFill>
            <a:srgbClr val="CCFFFF">
              <a:alpha val="4392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i="1">
                <a:solidFill>
                  <a:schemeClr val="hlink"/>
                </a:solidFill>
                <a:latin typeface="Bookman Old Style" pitchFamily="18" charset="0"/>
              </a:rPr>
              <a:t>Перышко – легче пуха.. 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  <a:latin typeface="Bookman Old Style" pitchFamily="18" charset="0"/>
              </a:rPr>
              <a:t>Дуем…дуем на него.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  <a:latin typeface="Bookman Old Style" pitchFamily="18" charset="0"/>
              </a:rPr>
              <a:t>Молодцы! – сказали Гуси.</a:t>
            </a:r>
          </a:p>
          <a:p>
            <a:pPr algn="ctr"/>
            <a:r>
              <a:rPr lang="ru-RU" sz="2000" i="1">
                <a:solidFill>
                  <a:schemeClr val="hlink"/>
                </a:solidFill>
                <a:latin typeface="Bookman Old Style" pitchFamily="18" charset="0"/>
              </a:rPr>
              <a:t>И подарили нам его!</a:t>
            </a:r>
          </a:p>
        </p:txBody>
      </p:sp>
      <p:pic>
        <p:nvPicPr>
          <p:cNvPr id="24583" name="Picture 7" descr="deti58_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149725"/>
            <a:ext cx="20859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095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Динамические паузы</a:t>
            </a:r>
          </a:p>
        </p:txBody>
      </p:sp>
      <p:pic>
        <p:nvPicPr>
          <p:cNvPr id="22534" name="Picture 6" descr="DSC094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981075"/>
            <a:ext cx="34480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DSC094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860800"/>
            <a:ext cx="36718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SC092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196975"/>
            <a:ext cx="3403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476375" y="981075"/>
            <a:ext cx="2951163" cy="4248150"/>
          </a:xfrm>
          <a:prstGeom prst="roundRect">
            <a:avLst>
              <a:gd name="adj" fmla="val 4532"/>
            </a:avLst>
          </a:prstGeom>
          <a:solidFill>
            <a:srgbClr val="CCFFFF">
              <a:alpha val="4392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Не растаешь, не промокнешь!</a:t>
            </a:r>
          </a:p>
          <a:p>
            <a:pPr algn="ctr"/>
            <a:r>
              <a:rPr lang="ru-RU"/>
              <a:t>И прическу не испортишь!</a:t>
            </a:r>
          </a:p>
          <a:p>
            <a:pPr algn="ctr"/>
            <a:r>
              <a:rPr lang="ru-RU"/>
              <a:t>В дождик выйдешь – повезет,</a:t>
            </a:r>
          </a:p>
          <a:p>
            <a:pPr algn="ctr"/>
            <a:r>
              <a:rPr lang="ru-RU"/>
              <a:t>Если есть нарядный зонт!</a:t>
            </a:r>
          </a:p>
          <a:p>
            <a:pPr algn="ctr"/>
            <a:endParaRPr lang="ru-RU"/>
          </a:p>
          <a:p>
            <a:pPr algn="ctr"/>
            <a:r>
              <a:rPr lang="ru-RU"/>
              <a:t>В небе тучка! Ой! Ой!Ой! </a:t>
            </a:r>
          </a:p>
          <a:p>
            <a:pPr algn="ctr"/>
            <a:r>
              <a:rPr lang="ru-RU"/>
              <a:t>Все бегут, спешат домой!</a:t>
            </a:r>
          </a:p>
          <a:p>
            <a:pPr algn="ctr"/>
            <a:r>
              <a:rPr lang="ru-RU"/>
              <a:t>Только наш веселый гусь</a:t>
            </a:r>
          </a:p>
          <a:p>
            <a:pPr algn="ctr"/>
            <a:r>
              <a:rPr lang="ru-RU"/>
              <a:t>В прятки с дождиком играет</a:t>
            </a:r>
          </a:p>
          <a:p>
            <a:pPr algn="ctr"/>
            <a:r>
              <a:rPr lang="ru-RU"/>
              <a:t>И дождинки все считает!</a:t>
            </a:r>
          </a:p>
          <a:p>
            <a:pPr algn="ctr"/>
            <a:endParaRPr lang="ru-RU"/>
          </a:p>
          <a:p>
            <a:pPr algn="ctr"/>
            <a:r>
              <a:rPr lang="ru-RU"/>
              <a:t>Раз, два,три,четыре, пять –</a:t>
            </a:r>
          </a:p>
          <a:p>
            <a:pPr algn="ctr"/>
            <a:r>
              <a:rPr lang="ru-RU"/>
              <a:t>Трудно капельки считать!</a:t>
            </a:r>
          </a:p>
          <a:p>
            <a:pPr algn="ctr"/>
            <a:r>
              <a:rPr lang="ru-RU"/>
              <a:t>Раз, два,три,четыре, пять –</a:t>
            </a:r>
          </a:p>
          <a:p>
            <a:pPr algn="ctr"/>
            <a:r>
              <a:rPr lang="ru-RU"/>
              <a:t>Вместе весело играть!</a:t>
            </a:r>
            <a:endParaRPr lang="ru-RU" sz="1800" i="1">
              <a:latin typeface="Bookman Old Style" pitchFamily="18" charset="0"/>
            </a:endParaRPr>
          </a:p>
        </p:txBody>
      </p:sp>
      <p:pic>
        <p:nvPicPr>
          <p:cNvPr id="22536" name="Picture 8" descr="058030e4389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3850" y="4076700"/>
            <a:ext cx="24780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348038" y="333375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Релаксация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4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DSC09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2919412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DSC0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819525"/>
            <a:ext cx="34559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219700" y="1052513"/>
            <a:ext cx="3311525" cy="2952750"/>
          </a:xfrm>
          <a:prstGeom prst="roundRect">
            <a:avLst>
              <a:gd name="adj" fmla="val 4532"/>
            </a:avLst>
          </a:prstGeom>
          <a:solidFill>
            <a:srgbClr val="CCFFFF">
              <a:alpha val="4392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i="1">
                <a:solidFill>
                  <a:srgbClr val="339966"/>
                </a:solidFill>
              </a:rPr>
              <a:t>Говорят, что нет чудес на свете.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Теперь бывают чудеса!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Гусь открывает свои секреты,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Ведь с  мамочкой они – Друзья!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Вслух читают, мяч катают, 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Сказки про гусей слагают!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И песенки поют: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«Как у бабушки Маруси жили два веселых гуся»…</a:t>
            </a:r>
            <a:endParaRPr lang="ru-RU" sz="2000" b="1" i="1">
              <a:solidFill>
                <a:srgbClr val="339966"/>
              </a:solidFill>
              <a:latin typeface="Bradley Hand ITC" pitchFamily="66" charset="0"/>
            </a:endParaRPr>
          </a:p>
        </p:txBody>
      </p:sp>
      <p:pic>
        <p:nvPicPr>
          <p:cNvPr id="18447" name="Picture 15" descr="BFLY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7850" y="0"/>
            <a:ext cx="100647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700338" y="404813"/>
            <a:ext cx="4029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Работа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-0.03519 L -0.33055 -0.035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4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5"/>
          <p:cNvSpPr>
            <a:spLocks noChangeArrowheads="1" noChangeShapeType="1" noTextEdit="1"/>
          </p:cNvSpPr>
          <p:nvPr/>
        </p:nvSpPr>
        <p:spPr bwMode="auto">
          <a:xfrm>
            <a:off x="2051050" y="3644900"/>
            <a:ext cx="512921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внимание!!!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2843213" y="333375"/>
            <a:ext cx="3673475" cy="2879725"/>
          </a:xfrm>
          <a:prstGeom prst="roundRect">
            <a:avLst>
              <a:gd name="adj" fmla="val 4532"/>
            </a:avLst>
          </a:prstGeom>
          <a:solidFill>
            <a:srgbClr val="CCFFFF">
              <a:alpha val="4392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i="1">
                <a:solidFill>
                  <a:srgbClr val="006699"/>
                </a:solidFill>
              </a:rPr>
              <a:t>Из чего же? Из чего же? </a:t>
            </a:r>
          </a:p>
          <a:p>
            <a:pPr algn="ctr"/>
            <a:r>
              <a:rPr lang="ru-RU" sz="2000" i="1">
                <a:solidFill>
                  <a:srgbClr val="006699"/>
                </a:solidFill>
              </a:rPr>
              <a:t>Сделаны наши гуси?</a:t>
            </a:r>
          </a:p>
          <a:p>
            <a:pPr algn="ctr"/>
            <a:r>
              <a:rPr lang="ru-RU" sz="2000" i="1">
                <a:solidFill>
                  <a:srgbClr val="006699"/>
                </a:solidFill>
              </a:rPr>
              <a:t>Из газеты и веревок,</a:t>
            </a:r>
          </a:p>
          <a:p>
            <a:pPr algn="ctr"/>
            <a:r>
              <a:rPr lang="ru-RU" sz="2000" i="1">
                <a:solidFill>
                  <a:srgbClr val="006699"/>
                </a:solidFill>
              </a:rPr>
              <a:t>Клея и тесемок.</a:t>
            </a:r>
          </a:p>
          <a:p>
            <a:pPr algn="ctr"/>
            <a:r>
              <a:rPr lang="ru-RU" sz="2000" i="1">
                <a:solidFill>
                  <a:srgbClr val="006699"/>
                </a:solidFill>
              </a:rPr>
              <a:t>Из платочков и клубочков,</a:t>
            </a:r>
          </a:p>
          <a:p>
            <a:pPr algn="ctr"/>
            <a:r>
              <a:rPr lang="ru-RU" sz="2000" i="1">
                <a:solidFill>
                  <a:srgbClr val="006699"/>
                </a:solidFill>
              </a:rPr>
              <a:t>Из загадок и из сказок!</a:t>
            </a:r>
          </a:p>
          <a:p>
            <a:pPr algn="ctr"/>
            <a:r>
              <a:rPr lang="ru-RU" sz="2000" i="1">
                <a:solidFill>
                  <a:srgbClr val="006699"/>
                </a:solidFill>
              </a:rPr>
              <a:t>Вот из чего! Вот из чего! </a:t>
            </a:r>
            <a:endParaRPr lang="ru-RU" sz="1800" i="1">
              <a:solidFill>
                <a:srgbClr val="006699"/>
              </a:solidFill>
              <a:latin typeface="Bookman Old Style" pitchFamily="18" charset="0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3924300" y="6165850"/>
            <a:ext cx="4591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Продолжение следует...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11" grpId="0" animBg="1"/>
      <p:bldP spid="256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SC09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125538"/>
            <a:ext cx="418306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64163" y="1412875"/>
            <a:ext cx="2951162" cy="4392613"/>
          </a:xfrm>
          <a:prstGeom prst="roundRect">
            <a:avLst>
              <a:gd name="adj" fmla="val 4532"/>
            </a:avLst>
          </a:prstGeom>
          <a:solidFill>
            <a:srgbClr val="CCFFFF">
              <a:alpha val="4392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Мы немного подросли, в ясли мы сюда пришли! </a:t>
            </a:r>
          </a:p>
          <a:p>
            <a:pPr algn="ctr"/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Никого мы здесь не знали, но гусей мы увидали!</a:t>
            </a:r>
          </a:p>
          <a:p>
            <a:pPr algn="ctr"/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Гуси группу показали. </a:t>
            </a:r>
          </a:p>
          <a:p>
            <a:pPr algn="ctr"/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Гуси сказку рассказали!</a:t>
            </a:r>
          </a:p>
          <a:p>
            <a:pPr algn="ctr"/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Помогали умываться, одеваться, улыбаться, рисовать и поиграть!</a:t>
            </a:r>
          </a:p>
          <a:p>
            <a:pPr algn="ctr"/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С ними мы Друзьями стали! </a:t>
            </a:r>
          </a:p>
          <a:p>
            <a:pPr algn="ctr"/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Без гусей мы НИКУДА! </a:t>
            </a:r>
          </a:p>
          <a:p>
            <a:pPr algn="ctr"/>
            <a:r>
              <a:rPr lang="ru-RU" sz="1800" i="1">
                <a:solidFill>
                  <a:schemeClr val="accent1"/>
                </a:solidFill>
                <a:latin typeface="Bookman Old Style" pitchFamily="18" charset="0"/>
              </a:rPr>
              <a:t>Это правда, Да,Да,Да!</a:t>
            </a:r>
          </a:p>
        </p:txBody>
      </p:sp>
      <p:pic>
        <p:nvPicPr>
          <p:cNvPr id="20492" name="Picture 12" descr="Deti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292600"/>
            <a:ext cx="17224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419475" y="333375"/>
            <a:ext cx="2105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Адаптация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4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5"/>
          <p:cNvGrpSpPr>
            <a:grpSpLocks/>
          </p:cNvGrpSpPr>
          <p:nvPr/>
        </p:nvGrpSpPr>
        <p:grpSpPr bwMode="auto">
          <a:xfrm rot="4737650">
            <a:off x="7535863" y="109537"/>
            <a:ext cx="1062038" cy="1795463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4394" y="4358906"/>
              <a:ext cx="432731" cy="432089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16" y="5290348"/>
              <a:ext cx="367968" cy="367423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9" name="Овал 8"/>
            <p:cNvSpPr/>
            <p:nvPr/>
          </p:nvSpPr>
          <p:spPr>
            <a:xfrm>
              <a:off x="6500409" y="5844570"/>
              <a:ext cx="183984" cy="1837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10" name="Прямоугольник 9"/>
          <p:cNvSpPr/>
          <p:nvPr/>
        </p:nvSpPr>
        <p:spPr>
          <a:xfrm rot="2235220">
            <a:off x="1674471" y="15257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187450" y="3933825"/>
            <a:ext cx="3168650" cy="2447925"/>
          </a:xfrm>
          <a:prstGeom prst="roundRect">
            <a:avLst>
              <a:gd name="adj" fmla="val 4532"/>
            </a:avLst>
          </a:prstGeom>
          <a:solidFill>
            <a:srgbClr val="CCFFFF">
              <a:alpha val="48000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>
                <a:solidFill>
                  <a:schemeClr val="tx2"/>
                </a:solidFill>
                <a:latin typeface="Script MT Bold" pitchFamily="66" charset="0"/>
                <a:cs typeface="+mn-cs"/>
              </a:rPr>
              <a:t>Мы шагаем по дорожке, укрепляем наши ножки!</a:t>
            </a:r>
          </a:p>
          <a:p>
            <a:pPr algn="ctr">
              <a:defRPr/>
            </a:pPr>
            <a:endParaRPr lang="ru-RU" sz="2000" b="1" i="1">
              <a:solidFill>
                <a:schemeClr val="tx2"/>
              </a:solidFill>
              <a:latin typeface="Script MT Bold" pitchFamily="66" charset="0"/>
              <a:cs typeface="+mn-cs"/>
            </a:endParaRPr>
          </a:p>
          <a:p>
            <a:pPr algn="ctr">
              <a:defRPr/>
            </a:pPr>
            <a:r>
              <a:rPr lang="ru-RU" sz="2000" b="1" i="1">
                <a:solidFill>
                  <a:schemeClr val="tx2"/>
                </a:solidFill>
                <a:latin typeface="Script MT Bold" pitchFamily="66" charset="0"/>
                <a:cs typeface="+mn-cs"/>
              </a:rPr>
              <a:t>Гусь шагает вместе с нами, будем мы теперь друзьями!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20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cript MT Bold" pitchFamily="66" charset="0"/>
              <a:cs typeface="+mn-cs"/>
            </a:endParaRPr>
          </a:p>
        </p:txBody>
      </p:sp>
      <p:pic>
        <p:nvPicPr>
          <p:cNvPr id="14347" name="Picture 11" descr="DSC09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1969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DSC091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196975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DSC091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149725"/>
            <a:ext cx="313531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5346193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0"/>
            <a:ext cx="942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6815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Бодрящая гимнастика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" presetClass="entr" presetSubtype="1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3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116013" y="692150"/>
            <a:ext cx="3024187" cy="3384550"/>
          </a:xfrm>
          <a:prstGeom prst="roundRect">
            <a:avLst>
              <a:gd name="adj" fmla="val 4532"/>
            </a:avLst>
          </a:prstGeom>
          <a:solidFill>
            <a:srgbClr val="CCFFFF">
              <a:alpha val="4392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i="1">
                <a:solidFill>
                  <a:srgbClr val="006699"/>
                </a:solidFill>
              </a:rPr>
              <a:t>Дети любят все зарядку! </a:t>
            </a:r>
          </a:p>
          <a:p>
            <a:pPr algn="ctr"/>
            <a:r>
              <a:rPr lang="ru-RU" sz="1800" i="1">
                <a:solidFill>
                  <a:srgbClr val="006699"/>
                </a:solidFill>
              </a:rPr>
              <a:t>Рассчитайся по порядку!</a:t>
            </a:r>
          </a:p>
          <a:p>
            <a:pPr algn="ctr"/>
            <a:r>
              <a:rPr lang="ru-RU" sz="1800" i="1">
                <a:solidFill>
                  <a:srgbClr val="006699"/>
                </a:solidFill>
              </a:rPr>
              <a:t>Мы – спортивные ребята, и друзья у нас – Гусята!!!</a:t>
            </a:r>
          </a:p>
          <a:p>
            <a:pPr algn="ctr"/>
            <a:r>
              <a:rPr lang="ru-RU" sz="1800" i="1">
                <a:solidFill>
                  <a:srgbClr val="006699"/>
                </a:solidFill>
              </a:rPr>
              <a:t>Гуси в гости к нам пришли! Гуси мячик принесли. </a:t>
            </a:r>
          </a:p>
          <a:p>
            <a:pPr algn="ctr"/>
            <a:r>
              <a:rPr lang="ru-RU" sz="1800" i="1">
                <a:solidFill>
                  <a:srgbClr val="006699"/>
                </a:solidFill>
              </a:rPr>
              <a:t>Мячик будем мы катать и с гусятами играть!</a:t>
            </a:r>
            <a:endParaRPr lang="ru-RU" sz="1800" i="1">
              <a:solidFill>
                <a:srgbClr val="006699"/>
              </a:solidFill>
              <a:latin typeface="Bookman Old Style" pitchFamily="18" charset="0"/>
            </a:endParaRPr>
          </a:p>
        </p:txBody>
      </p:sp>
      <p:pic>
        <p:nvPicPr>
          <p:cNvPr id="26631" name="Picture 7" descr="post-1544576-12965014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394325"/>
            <a:ext cx="21955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555875" y="188913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Физическая культура</a:t>
            </a:r>
          </a:p>
        </p:txBody>
      </p:sp>
      <p:pic>
        <p:nvPicPr>
          <p:cNvPr id="24582" name="Picture 6" descr="DSC09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765175"/>
            <a:ext cx="29083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SC09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636838"/>
            <a:ext cx="28765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DSC094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14972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SC094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724400"/>
            <a:ext cx="2663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5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SC09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341438"/>
            <a:ext cx="34226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SC09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149725"/>
            <a:ext cx="3063875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258888" y="1268413"/>
            <a:ext cx="3168650" cy="2592387"/>
          </a:xfrm>
          <a:prstGeom prst="roundRect">
            <a:avLst>
              <a:gd name="adj" fmla="val 4532"/>
            </a:avLst>
          </a:prstGeom>
          <a:solidFill>
            <a:srgbClr val="CCFFFF">
              <a:alpha val="47842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1">
                <a:solidFill>
                  <a:srgbClr val="6666FF"/>
                </a:solidFill>
                <a:latin typeface="Comic Sans MS" pitchFamily="66" charset="0"/>
              </a:rPr>
              <a:t>Раз, два, три, четыре, пять… Будем шапку одевать! </a:t>
            </a:r>
          </a:p>
          <a:p>
            <a:pPr algn="ctr"/>
            <a:r>
              <a:rPr lang="ru-RU" sz="2000" b="1" i="1">
                <a:solidFill>
                  <a:srgbClr val="6666FF"/>
                </a:solidFill>
                <a:latin typeface="Comic Sans MS" pitchFamily="66" charset="0"/>
              </a:rPr>
              <a:t>Гусь одел! А ты, Малыш? </a:t>
            </a:r>
          </a:p>
          <a:p>
            <a:pPr algn="ctr"/>
            <a:r>
              <a:rPr lang="ru-RU" sz="2000" b="1" i="1">
                <a:solidFill>
                  <a:srgbClr val="6666FF"/>
                </a:solidFill>
                <a:latin typeface="Comic Sans MS" pitchFamily="66" charset="0"/>
              </a:rPr>
              <a:t>Ручки вверх и ручки вниз!</a:t>
            </a:r>
          </a:p>
        </p:txBody>
      </p:sp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4643438" y="4437063"/>
            <a:ext cx="3457575" cy="1584325"/>
          </a:xfrm>
          <a:prstGeom prst="roundRect">
            <a:avLst>
              <a:gd name="adj" fmla="val 4532"/>
            </a:avLst>
          </a:prstGeom>
          <a:solidFill>
            <a:srgbClr val="CCFFFF">
              <a:alpha val="34117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i="1">
                <a:solidFill>
                  <a:srgbClr val="003399"/>
                </a:solidFill>
                <a:latin typeface="Bradley Hand ITC" pitchFamily="66" charset="0"/>
              </a:rPr>
              <a:t>Мы сапожки обували и гуся к себе позвали! </a:t>
            </a:r>
          </a:p>
          <a:p>
            <a:pPr algn="ctr"/>
            <a:r>
              <a:rPr lang="ru-RU" sz="1800" b="1" i="1">
                <a:solidFill>
                  <a:srgbClr val="003399"/>
                </a:solidFill>
                <a:latin typeface="Bradley Hand ITC" pitchFamily="66" charset="0"/>
              </a:rPr>
              <a:t>Гусь гогочет – Га, Га, Га!</a:t>
            </a:r>
          </a:p>
          <a:p>
            <a:pPr algn="ctr"/>
            <a:r>
              <a:rPr lang="ru-RU" sz="1800" b="1" i="1">
                <a:solidFill>
                  <a:srgbClr val="003399"/>
                </a:solidFill>
                <a:latin typeface="Bradley Hand ITC" pitchFamily="66" charset="0"/>
              </a:rPr>
              <a:t> </a:t>
            </a:r>
          </a:p>
          <a:p>
            <a:pPr algn="ctr"/>
            <a:r>
              <a:rPr lang="ru-RU" sz="1800" b="1" i="1">
                <a:solidFill>
                  <a:srgbClr val="003399"/>
                </a:solidFill>
                <a:latin typeface="Bradley Hand ITC" pitchFamily="66" charset="0"/>
              </a:rPr>
              <a:t>Нам гулять давно пора</a:t>
            </a:r>
            <a:r>
              <a:rPr lang="ru-RU" sz="2000" b="1" i="1">
                <a:solidFill>
                  <a:srgbClr val="003399"/>
                </a:solidFill>
                <a:latin typeface="Bradley Hand ITC" pitchFamily="66" charset="0"/>
              </a:rPr>
              <a:t>!</a:t>
            </a:r>
          </a:p>
        </p:txBody>
      </p:sp>
      <p:pic>
        <p:nvPicPr>
          <p:cNvPr id="17417" name="Picture 9" descr="BUTTER2SM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312952">
            <a:off x="7667625" y="692150"/>
            <a:ext cx="9445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4467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Бережем свое здоровье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63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755650" y="3933825"/>
            <a:ext cx="2447925" cy="1943100"/>
          </a:xfrm>
          <a:prstGeom prst="roundRect">
            <a:avLst>
              <a:gd name="adj" fmla="val 4532"/>
            </a:avLst>
          </a:prstGeom>
          <a:solidFill>
            <a:srgbClr val="CCFFFF">
              <a:alpha val="54117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2000" i="1"/>
          </a:p>
          <a:p>
            <a:pPr algn="ctr"/>
            <a:r>
              <a:rPr lang="ru-RU" i="1">
                <a:solidFill>
                  <a:srgbClr val="339966"/>
                </a:solidFill>
              </a:rPr>
              <a:t>Каша вкусная дымиться.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Леша кашу есть садиться.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Очень каша хороша!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Ели кашу неспеша!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Ложка за ложкой,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Ели понемножку!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 i="1">
              <a:solidFill>
                <a:srgbClr val="339966"/>
              </a:solidFill>
              <a:latin typeface="Bookman Old Style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058025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Воспитание культурно-гигиенических навыков</a:t>
            </a:r>
          </a:p>
        </p:txBody>
      </p:sp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5651500" y="3500438"/>
            <a:ext cx="2987675" cy="2232025"/>
          </a:xfrm>
          <a:prstGeom prst="roundRect">
            <a:avLst>
              <a:gd name="adj" fmla="val 4532"/>
            </a:avLst>
          </a:prstGeom>
          <a:solidFill>
            <a:srgbClr val="CCFFFF">
              <a:alpha val="54117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2000" i="1"/>
          </a:p>
          <a:p>
            <a:pPr algn="ctr"/>
            <a:r>
              <a:rPr lang="ru-RU" i="1">
                <a:solidFill>
                  <a:srgbClr val="339966"/>
                </a:solidFill>
              </a:rPr>
              <a:t>Ай лады, лады, лады!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Гусь нам мыло подарил.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Не боимся мы воды!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Чисто умываемся –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Гусю улыбаемся.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Вода текучая, 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Дитя ростучее!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С Гуся – вода,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С дитя – худоба!</a:t>
            </a:r>
          </a:p>
          <a:p>
            <a:pPr algn="ctr"/>
            <a:endParaRPr lang="ru-RU" i="1">
              <a:solidFill>
                <a:srgbClr val="339966"/>
              </a:solidFill>
            </a:endParaRPr>
          </a:p>
        </p:txBody>
      </p:sp>
      <p:sp>
        <p:nvSpPr>
          <p:cNvPr id="3" name="Скругленный прямоугольник 10"/>
          <p:cNvSpPr>
            <a:spLocks noChangeArrowheads="1"/>
          </p:cNvSpPr>
          <p:nvPr/>
        </p:nvSpPr>
        <p:spPr bwMode="auto">
          <a:xfrm>
            <a:off x="1042988" y="692150"/>
            <a:ext cx="3095625" cy="2662238"/>
          </a:xfrm>
          <a:prstGeom prst="roundRect">
            <a:avLst>
              <a:gd name="adj" fmla="val 4532"/>
            </a:avLst>
          </a:prstGeom>
          <a:solidFill>
            <a:srgbClr val="CCFFFF">
              <a:alpha val="54117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2000" i="1"/>
          </a:p>
          <a:p>
            <a:pPr algn="ctr"/>
            <a:endParaRPr lang="ru-RU" sz="2000" i="1">
              <a:solidFill>
                <a:srgbClr val="339966"/>
              </a:solidFill>
            </a:endParaRPr>
          </a:p>
          <a:p>
            <a:pPr algn="ctr"/>
            <a:r>
              <a:rPr lang="ru-RU" i="1">
                <a:solidFill>
                  <a:srgbClr val="339966"/>
                </a:solidFill>
              </a:rPr>
              <a:t>Гуси плохо лапки мыли, 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Лишь водичкою смочили. 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Мылить мылом не старались 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И на лапках грязь осталась!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Полотенце в черных пятнах.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Как же это неприятно!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Попадут микробы в рот!</a:t>
            </a:r>
          </a:p>
          <a:p>
            <a:pPr algn="ctr"/>
            <a:r>
              <a:rPr lang="ru-RU" i="1">
                <a:solidFill>
                  <a:srgbClr val="339966"/>
                </a:solidFill>
              </a:rPr>
              <a:t>Может заболеть живот!</a:t>
            </a:r>
          </a:p>
          <a:p>
            <a:pPr algn="ctr"/>
            <a:endParaRPr lang="ru-RU" i="1">
              <a:solidFill>
                <a:srgbClr val="339966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 sz="1800" i="1">
              <a:solidFill>
                <a:srgbClr val="339966"/>
              </a:solidFill>
              <a:latin typeface="Bookman Old Style" pitchFamily="18" charset="0"/>
            </a:endParaRPr>
          </a:p>
        </p:txBody>
      </p:sp>
      <p:pic>
        <p:nvPicPr>
          <p:cNvPr id="23560" name="Picture 8" descr="DSC09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20713"/>
            <a:ext cx="3168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DSC09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284538"/>
            <a:ext cx="24114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DSC094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941888"/>
            <a:ext cx="23034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animacii_6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700213"/>
            <a:ext cx="19446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3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557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SC092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DSC09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78936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DSC091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221163"/>
            <a:ext cx="291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4859338" y="1412875"/>
            <a:ext cx="3386137" cy="2447925"/>
          </a:xfrm>
          <a:prstGeom prst="roundRect">
            <a:avLst>
              <a:gd name="adj" fmla="val 4532"/>
            </a:avLst>
          </a:prstGeom>
          <a:solidFill>
            <a:srgbClr val="CCFFFF">
              <a:alpha val="6588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i="1">
                <a:solidFill>
                  <a:srgbClr val="003399"/>
                </a:solidFill>
                <a:latin typeface="Bookman Old Style" pitchFamily="18" charset="0"/>
              </a:rPr>
              <a:t>Мы друзей гусям слепили – маленьких гусяток!</a:t>
            </a:r>
          </a:p>
          <a:p>
            <a:pPr algn="ctr"/>
            <a:r>
              <a:rPr lang="ru-RU" sz="2000" i="1">
                <a:solidFill>
                  <a:srgbClr val="003399"/>
                </a:solidFill>
                <a:latin typeface="Bookman Old Style" pitchFamily="18" charset="0"/>
              </a:rPr>
              <a:t>Гуси, Гуси? – Га!Га!</a:t>
            </a:r>
          </a:p>
          <a:p>
            <a:pPr algn="ctr"/>
            <a:r>
              <a:rPr lang="ru-RU" sz="2000" i="1">
                <a:solidFill>
                  <a:srgbClr val="003399"/>
                </a:solidFill>
                <a:latin typeface="Bookman Old Style" pitchFamily="18" charset="0"/>
              </a:rPr>
              <a:t>Вы довольны? – Да,Да,Да</a:t>
            </a:r>
            <a:r>
              <a:rPr lang="ru-RU" sz="2000" i="1">
                <a:solidFill>
                  <a:schemeClr val="tx2"/>
                </a:solidFill>
                <a:latin typeface="Bradley Hand ITC" pitchFamily="66" charset="0"/>
              </a:rPr>
              <a:t>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i="1">
              <a:solidFill>
                <a:schemeClr val="tx2"/>
              </a:solidFill>
              <a:latin typeface="Bradley Hand ITC" pitchFamily="66" charset="0"/>
            </a:endParaRPr>
          </a:p>
        </p:txBody>
      </p:sp>
      <p:pic>
        <p:nvPicPr>
          <p:cNvPr id="16396" name="Picture 12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260350"/>
            <a:ext cx="14398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486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Художественное 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64163" y="692150"/>
            <a:ext cx="3240087" cy="3457575"/>
          </a:xfrm>
          <a:prstGeom prst="roundRect">
            <a:avLst>
              <a:gd name="adj" fmla="val 4532"/>
            </a:avLst>
          </a:prstGeom>
          <a:solidFill>
            <a:srgbClr val="CCFFFF">
              <a:alpha val="44000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Жили в нашей группе два веселых гуся, один – серый, другой – белый! </a:t>
            </a:r>
          </a:p>
          <a:p>
            <a:pPr algn="ctr">
              <a:defRPr/>
            </a:pPr>
            <a:r>
              <a:rPr lang="ru-RU" sz="20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Два веселых гуся!</a:t>
            </a:r>
          </a:p>
          <a:p>
            <a:pPr algn="ctr">
              <a:defRPr/>
            </a:pPr>
            <a:endParaRPr lang="ru-RU" sz="2000" i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0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 ними сказку рассказали. Сказка славная была!</a:t>
            </a:r>
          </a:p>
          <a:p>
            <a:pPr algn="ctr">
              <a:defRPr/>
            </a:pPr>
            <a:r>
              <a:rPr lang="ru-RU" sz="20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Гости крикнули – УРАААА!!!</a:t>
            </a:r>
            <a:endParaRPr lang="ru-RU" sz="1800" i="1">
              <a:solidFill>
                <a:srgbClr val="003399"/>
              </a:solidFill>
              <a:latin typeface="Bookman Old Style" pitchFamily="18" charset="0"/>
              <a:cs typeface="+mn-cs"/>
            </a:endParaRPr>
          </a:p>
        </p:txBody>
      </p:sp>
      <p:pic>
        <p:nvPicPr>
          <p:cNvPr id="23557" name="Picture 5" descr="DSC09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31838"/>
            <a:ext cx="424973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DSC09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284538"/>
            <a:ext cx="34575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DSC09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4508500"/>
            <a:ext cx="38877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tskoiukjydk tmsj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57238" y="3917950"/>
            <a:ext cx="3025776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916238" y="188913"/>
            <a:ext cx="2705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Танцетерапия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5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DSC09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052513"/>
            <a:ext cx="44656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900113" y="1412875"/>
            <a:ext cx="2808287" cy="1008063"/>
          </a:xfrm>
          <a:prstGeom prst="roundRect">
            <a:avLst>
              <a:gd name="adj" fmla="val 4532"/>
            </a:avLst>
          </a:prstGeom>
          <a:solidFill>
            <a:srgbClr val="CCFFFF">
              <a:alpha val="43921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 sz="2000" b="1" i="1">
              <a:solidFill>
                <a:schemeClr val="tx2"/>
              </a:solidFill>
              <a:latin typeface="Lucida Handwriting" pitchFamily="66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000" b="1" i="1">
                <a:solidFill>
                  <a:schemeClr val="tx2"/>
                </a:solidFill>
                <a:latin typeface="Lucida Handwriting" pitchFamily="66" charset="0"/>
              </a:rPr>
              <a:t>Масленица</a:t>
            </a:r>
            <a:r>
              <a:rPr lang="ru-RU" sz="2000" i="1">
                <a:solidFill>
                  <a:schemeClr val="tx2"/>
                </a:solidFill>
                <a:latin typeface="Lucida Handwriting" pitchFamily="66" charset="0"/>
              </a:rPr>
              <a:t> </a:t>
            </a:r>
            <a:r>
              <a:rPr lang="ru-RU" sz="2000" b="1" i="1">
                <a:solidFill>
                  <a:schemeClr val="tx2"/>
                </a:solidFill>
                <a:latin typeface="Lucida Handwriting" pitchFamily="66" charset="0"/>
              </a:rPr>
              <a:t>пришла</a:t>
            </a:r>
            <a:r>
              <a:rPr lang="ru-RU" sz="2000" i="1">
                <a:solidFill>
                  <a:schemeClr val="tx2"/>
                </a:solidFill>
                <a:latin typeface="Lucida Handwriting" pitchFamily="66" charset="0"/>
              </a:rPr>
              <a:t>! </a:t>
            </a:r>
            <a:r>
              <a:rPr lang="ru-RU" sz="2000" b="1" i="1">
                <a:solidFill>
                  <a:schemeClr val="tx2"/>
                </a:solidFill>
                <a:latin typeface="Lucida Handwriting" pitchFamily="66" charset="0"/>
              </a:rPr>
              <a:t>Блины принесла!</a:t>
            </a:r>
            <a:r>
              <a:rPr lang="ru-RU" sz="1800" b="1" i="1">
                <a:solidFill>
                  <a:schemeClr val="tx2"/>
                </a:solidFill>
                <a:latin typeface="Lucida Handwriting" pitchFamily="66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i="1">
              <a:solidFill>
                <a:schemeClr val="tx2"/>
              </a:solidFill>
              <a:latin typeface="Lucida Handwriting" pitchFamily="66" charset="0"/>
            </a:endParaRPr>
          </a:p>
        </p:txBody>
      </p:sp>
      <p:sp>
        <p:nvSpPr>
          <p:cNvPr id="2" name="Скругленный прямоугольник 10"/>
          <p:cNvSpPr>
            <a:spLocks noChangeArrowheads="1"/>
          </p:cNvSpPr>
          <p:nvPr/>
        </p:nvSpPr>
        <p:spPr bwMode="auto">
          <a:xfrm>
            <a:off x="2987675" y="4868863"/>
            <a:ext cx="4105275" cy="1511300"/>
          </a:xfrm>
          <a:prstGeom prst="roundRect">
            <a:avLst>
              <a:gd name="adj" fmla="val 4532"/>
            </a:avLst>
          </a:prstGeom>
          <a:solidFill>
            <a:srgbClr val="CCFFFF">
              <a:alpha val="44000"/>
            </a:srgbClr>
          </a:solidFill>
          <a:ln w="25400" algn="ctr">
            <a:solidFill>
              <a:srgbClr val="33CCCC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000" i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0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Блинами гусей угощаем, </a:t>
            </a:r>
          </a:p>
          <a:p>
            <a:pPr algn="ctr">
              <a:defRPr/>
            </a:pPr>
            <a:r>
              <a:rPr lang="ru-RU" sz="20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Весну – красну встречаем!</a:t>
            </a:r>
          </a:p>
          <a:p>
            <a:pPr algn="ctr">
              <a:defRPr/>
            </a:pPr>
            <a:r>
              <a:rPr lang="ru-RU" sz="2000" i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Масленица блинная, Жизнь будет длинная!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2000" b="1" i="1">
              <a:solidFill>
                <a:srgbClr val="003399"/>
              </a:solidFill>
              <a:latin typeface="Lucida Handwriting" pitchFamily="66" charset="0"/>
            </a:endParaRPr>
          </a:p>
        </p:txBody>
      </p:sp>
      <p:pic>
        <p:nvPicPr>
          <p:cNvPr id="19465" name="Picture 9" descr="7264205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36838"/>
            <a:ext cx="24495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258888" y="115888"/>
            <a:ext cx="71421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Максимальное прибывание детей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 свежем воздухе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3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84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392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Bookman Old Style</vt:lpstr>
      <vt:lpstr>Wingdings</vt:lpstr>
      <vt:lpstr>Script MT Bold</vt:lpstr>
      <vt:lpstr>Comic Sans MS</vt:lpstr>
      <vt:lpstr>Bradley Hand ITC</vt:lpstr>
      <vt:lpstr>Lucida Handwriting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Мартынова</cp:lastModifiedBy>
  <cp:revision>9</cp:revision>
  <dcterms:created xsi:type="dcterms:W3CDTF">2012-08-02T12:17:38Z</dcterms:created>
  <dcterms:modified xsi:type="dcterms:W3CDTF">2013-11-19T19:25:18Z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