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56" r:id="rId3"/>
    <p:sldId id="257" r:id="rId4"/>
    <p:sldId id="258" r:id="rId5"/>
    <p:sldId id="261" r:id="rId6"/>
    <p:sldId id="262" r:id="rId7"/>
    <p:sldId id="263" r:id="rId8"/>
    <p:sldId id="264" r:id="rId9"/>
    <p:sldId id="268" r:id="rId10"/>
    <p:sldId id="270" r:id="rId11"/>
    <p:sldId id="272" r:id="rId12"/>
    <p:sldId id="275" r:id="rId13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92" d="100"/>
          <a:sy n="92" d="100"/>
        </p:scale>
        <p:origin x="-1138" y="-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FE74BBDB-5F10-4460-8D2C-558F402A0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8064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893581-DE75-4D2D-B4B7-915E3017E88E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006847-58F2-4E2E-8A61-0213AA01BDD2}" type="slidenum">
              <a:rPr lang="ru-RU"/>
              <a:pPr/>
              <a:t>2</a:t>
            </a:fld>
            <a:endParaRPr lang="ru-RU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42513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>
              <a:lnSpc>
                <a:spcPct val="100000"/>
              </a:lnSpc>
            </a:pPr>
            <a:fld id="{7CCD26C3-E188-48E6-8673-0C95ADC8BAD4}" type="slidenum">
              <a:rPr lang="ru-RU" sz="1400">
                <a:solidFill>
                  <a:srgbClr val="000000"/>
                </a:solidFill>
                <a:ea typeface="+mn-ea" charset="0"/>
                <a:cs typeface="+mn-ea" charset="0"/>
              </a:rPr>
              <a:pPr>
                <a:lnSpc>
                  <a:spcPct val="100000"/>
                </a:lnSpc>
              </a:pPr>
              <a:t>2</a:t>
            </a:fld>
            <a:endParaRPr lang="ru-RU" sz="1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C0A8AB-5E46-4B37-8B41-A4B3EA65BD63}" type="slidenum">
              <a:rPr lang="ru-RU"/>
              <a:pPr/>
              <a:t>3</a:t>
            </a:fld>
            <a:endParaRPr lang="ru-RU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42513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>
              <a:lnSpc>
                <a:spcPct val="100000"/>
              </a:lnSpc>
            </a:pPr>
            <a:fld id="{6DDE173A-BB54-41C6-8A92-B701E4009002}" type="slidenum">
              <a:rPr lang="ru-RU" sz="1400">
                <a:solidFill>
                  <a:srgbClr val="000000"/>
                </a:solidFill>
                <a:ea typeface="+mn-ea" charset="0"/>
                <a:cs typeface="+mn-ea" charset="0"/>
              </a:rPr>
              <a:pPr>
                <a:lnSpc>
                  <a:spcPct val="100000"/>
                </a:lnSpc>
              </a:pPr>
              <a:t>3</a:t>
            </a:fld>
            <a:endParaRPr lang="ru-RU" sz="1400">
              <a:solidFill>
                <a:srgbClr val="000000"/>
              </a:solidFill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EB3709-4F38-4AEB-910A-9A7858F3C954}" type="slidenum">
              <a:rPr lang="ru-RU"/>
              <a:pPr/>
              <a:t>4</a:t>
            </a:fld>
            <a:endParaRPr lang="ru-RU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A4902E-FAE7-45B2-B4A3-C3A7B5AEF5B3}" type="slidenum">
              <a:rPr lang="ru-RU"/>
              <a:pPr/>
              <a:t>5</a:t>
            </a:fld>
            <a:endParaRPr lang="ru-RU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548408-3090-4DF1-A671-F7BF39B327E6}" type="slidenum">
              <a:rPr lang="ru-RU"/>
              <a:pPr/>
              <a:t>6</a:t>
            </a:fld>
            <a:endParaRPr lang="ru-RU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14EFB9-79E8-4EBB-A887-2653AB169DC1}" type="slidenum">
              <a:rPr lang="ru-RU"/>
              <a:pPr/>
              <a:t>7</a:t>
            </a:fld>
            <a:endParaRPr lang="ru-RU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9D1F30-395B-4EFD-8CF5-B29578CDA6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780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5027BB-B1B3-4CA8-B974-0F1C584115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772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490CD9-ED50-43A1-A0F7-FC484A9B5F5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4191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91A89806-0431-410C-93A0-7D1F0C3643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6543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DC5311-EDCA-4894-9647-3E45EC68C6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988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85C811-99DB-4F65-9B4F-CAABED8F06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66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94DF43-C08F-4BD3-8C42-93787A189D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3899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990840-6BA5-4DA2-9943-056AFCE8CB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6527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6F9320-679C-4FBC-85F2-78E547B03C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47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1914E7-A191-4761-8829-F0424DC896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7720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F7EA30-DAAA-49EF-A442-5F38F6B032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69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CEB148-597C-4483-9F8A-2026691D5C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1159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27108E-B5CA-4FB0-A8CF-59F950B0BA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234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33A62E-E8B5-4997-B3E8-E72CAFC2C7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1752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FDAF37E-AC9A-46F0-B91E-28CA8D2CDD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9495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3BC610-50CD-44D2-986F-F63E66D221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60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995DDB-FF9D-404A-94DC-8F2F00F84A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506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EC9A8E-BA2D-425D-9214-7797FC9332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42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084861-531C-425F-98C9-92DE541A68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2840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557885-F281-4784-9799-5C98B8E71A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337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EA3BB3-40F7-45F3-9859-C3AFFF8B02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50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6BD1EE-BF5D-4490-88A4-641C57197F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016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0D3DD1-E3BB-47F0-BA93-2292945B82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553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DCC54AF1-40B6-4ACC-9070-4A73BD1D3A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структуры щелкните мышью</a:t>
            </a:r>
          </a:p>
          <a:p>
            <a:pPr lvl="1"/>
            <a:r>
              <a:rPr lang="ru-RU" smtClean="0"/>
              <a:t>Второй уровень структуры</a:t>
            </a:r>
          </a:p>
          <a:p>
            <a:pPr lvl="2"/>
            <a:r>
              <a:rPr lang="ru-RU" smtClean="0"/>
              <a:t>Третий уровень структуры</a:t>
            </a:r>
          </a:p>
          <a:p>
            <a:pPr lvl="3"/>
            <a:r>
              <a:rPr lang="ru-RU" smtClean="0"/>
              <a:t>Четвертый уровень структуры</a:t>
            </a:r>
          </a:p>
          <a:p>
            <a:pPr lvl="4"/>
            <a:r>
              <a:rPr lang="ru-RU" smtClean="0"/>
              <a:t>Пятый уровень структуры</a:t>
            </a:r>
          </a:p>
          <a:p>
            <a:pPr lvl="4"/>
            <a:r>
              <a:rPr lang="ru-RU" smtClean="0"/>
              <a:t>Шестой уровень структуры</a:t>
            </a:r>
          </a:p>
          <a:p>
            <a:pPr lvl="4"/>
            <a:r>
              <a:rPr lang="ru-RU" smtClean="0"/>
              <a:t>Седьмой уровень структуры</a:t>
            </a:r>
          </a:p>
          <a:p>
            <a:pPr lvl="4"/>
            <a:r>
              <a:rPr lang="ru-RU" smtClean="0"/>
              <a:t>Восьмой уровень структуры</a:t>
            </a:r>
          </a:p>
          <a:p>
            <a:pPr lvl="4"/>
            <a:r>
              <a:rPr 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0"/>
            <a:r>
              <a:rPr lang="en-GB" smtClean="0"/>
              <a:t>Девятый уровень структурыОбразец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7338A756-2948-4E48-A356-41E3650BB1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42900" indent="-342900" algn="l" defTabSz="449263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28688" y="0"/>
            <a:ext cx="7772400" cy="5929313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000" dirty="0">
                <a:solidFill>
                  <a:srgbClr val="7030A0"/>
                </a:solidFill>
              </a:rPr>
              <a:t>  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Образовательная область «Здоровье»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                                                                        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                                                            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                                                          Здоровье свыше нам дано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                                                          Учись, малыш, беречь его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Реализация  образовательной области «Здоровье» 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через  систему работы по формированию здорового образа жизни детей старшего  дошкольного возраста.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>  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43438" y="4929188"/>
            <a:ext cx="42862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b="1" dirty="0">
                <a:solidFill>
                  <a:srgbClr val="7030A0"/>
                </a:solidFill>
                <a:ea typeface="SimSun" charset="0"/>
                <a:cs typeface="SimSun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1412"/>
          </a:xfrm>
        </p:spPr>
        <p:txBody>
          <a:bodyPr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  <a:t>Профилактика плоскостопия,</a:t>
            </a:r>
            <a:br>
              <a:rPr lang="ru-RU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</a:br>
            <a:r>
              <a:rPr lang="ru-RU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  <a:t>коррекция осанки, </a:t>
            </a:r>
            <a:r>
              <a:rPr lang="ru-RU" b="1" dirty="0" err="1" smtClean="0">
                <a:solidFill>
                  <a:srgbClr val="7030A0"/>
                </a:solidFill>
                <a:ea typeface="SimSun" charset="0"/>
                <a:cs typeface="SimSun" charset="0"/>
              </a:rPr>
              <a:t>самомассаж</a:t>
            </a:r>
            <a:r>
              <a:rPr lang="ru-RU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</a:br>
            <a:endParaRPr lang="ru-RU" dirty="0"/>
          </a:p>
        </p:txBody>
      </p:sp>
      <p:pic>
        <p:nvPicPr>
          <p:cNvPr id="7170" name="Picture 2" descr="H:\DCIM\102HPAIO\IMG_48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73016"/>
            <a:ext cx="4691435" cy="3127623"/>
          </a:xfrm>
          <a:prstGeom prst="rect">
            <a:avLst/>
          </a:prstGeom>
          <a:noFill/>
        </p:spPr>
      </p:pic>
      <p:pic>
        <p:nvPicPr>
          <p:cNvPr id="7171" name="Picture 3" descr="I:\СТАРЫЙ КОМП\Олечка диск С\Фото - физо в ср группе\DSC05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644008" cy="3483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93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  <a:t>Работа семейно- спортивного клуба «Тигрята»</a:t>
            </a:r>
            <a:br>
              <a:rPr lang="ru-RU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924944"/>
            <a:ext cx="3672407" cy="2751565"/>
          </a:xfrm>
          <a:prstGeom prst="rect">
            <a:avLst/>
          </a:prstGeom>
          <a:noFill/>
          <a:ln w="76200" cap="flat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033"/>
          <a:stretch>
            <a:fillRect/>
          </a:stretch>
        </p:blipFill>
        <p:spPr bwMode="auto">
          <a:xfrm>
            <a:off x="4211960" y="2852936"/>
            <a:ext cx="4746546" cy="3024336"/>
          </a:xfrm>
          <a:prstGeom prst="rect">
            <a:avLst/>
          </a:prstGeom>
          <a:noFill/>
          <a:ln w="76200" cap="flat">
            <a:solidFill>
              <a:schemeClr val="accent2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b="15033"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00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642938" y="357188"/>
            <a:ext cx="7929562" cy="10001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b="1" dirty="0">
                <a:solidFill>
                  <a:srgbClr val="7030A0"/>
                </a:solidFill>
                <a:ea typeface="SimSun" charset="0"/>
                <a:cs typeface="SimSun" charset="0"/>
              </a:rPr>
              <a:t>Цель</a:t>
            </a:r>
            <a:r>
              <a:rPr lang="ru-RU" b="1" dirty="0">
                <a:solidFill>
                  <a:srgbClr val="7030A0"/>
                </a:solidFill>
                <a:ea typeface="SimSun" charset="0"/>
                <a:cs typeface="SimSun" charset="0"/>
              </a:rPr>
              <a:t>: создание устойчивой мотивации  потребности  в сохранении своего собственного здоровья и  окружающих.</a:t>
            </a: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 rot="5400000">
            <a:off x="4141948" y="420229"/>
            <a:ext cx="500062" cy="2520280"/>
          </a:xfrm>
          <a:prstGeom prst="homePlate">
            <a:avLst>
              <a:gd name="adj" fmla="val 25000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</a:pPr>
            <a:r>
              <a:rPr lang="ru-RU" sz="2400" b="1" dirty="0">
                <a:solidFill>
                  <a:srgbClr val="7030A0"/>
                </a:solidFill>
                <a:ea typeface="SimSun" charset="0"/>
                <a:cs typeface="SimSun" charset="0"/>
              </a:rPr>
              <a:t>Задачи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28625" y="2000250"/>
            <a:ext cx="8572500" cy="47148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marL="342900" indent="-341313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b="1" dirty="0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marL="342900" indent="-341313" hangingPunct="1">
              <a:lnSpc>
                <a:spcPct val="100000"/>
              </a:lnSpc>
              <a:buSzPct val="45000"/>
              <a:buFont typeface="Wingdings" charset="0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Сформировать навыки здорового образа жизни.</a:t>
            </a:r>
          </a:p>
          <a:p>
            <a:pPr marL="342900" indent="-341313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b="1" dirty="0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marL="342900" indent="-341313" hangingPunct="1">
              <a:lnSpc>
                <a:spcPct val="100000"/>
              </a:lnSpc>
              <a:buSzPct val="45000"/>
              <a:buFont typeface="Wingdings" charset="0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Разработать и апробировать систему педагогических воздействий, направленных на формирование у дошкольников понимания здоровья  как важнейшей ценности, становления уже с детских лет позиции созидателя в отношении своего здоровья и здоровья окружающих.</a:t>
            </a:r>
          </a:p>
          <a:p>
            <a:pPr marL="342900" indent="-341313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b="1" dirty="0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marL="342900" indent="-341313" hangingPunct="1">
              <a:lnSpc>
                <a:spcPct val="100000"/>
              </a:lnSpc>
              <a:buSzPct val="45000"/>
              <a:buFont typeface="Wingdings" charset="0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Изучить и внедрить в практику работы ДОУ современные технологии обучения  здоровому образу жизни, способствующие сохранению и укреплению здоровья детей  путем развития </a:t>
            </a:r>
            <a:r>
              <a:rPr lang="ru-RU" sz="1600" b="1" dirty="0" err="1">
                <a:solidFill>
                  <a:srgbClr val="7030A0"/>
                </a:solidFill>
                <a:ea typeface="SimSun" charset="0"/>
                <a:cs typeface="SimSun" charset="0"/>
              </a:rPr>
              <a:t>здоровьесберегающих</a:t>
            </a:r>
            <a:r>
              <a:rPr lang="ru-RU" sz="1600" b="1">
                <a:solidFill>
                  <a:srgbClr val="7030A0"/>
                </a:solidFill>
                <a:ea typeface="SimSun" charset="0"/>
                <a:cs typeface="SimSun" charset="0"/>
              </a:rPr>
              <a:t> навыков  и умений, формирования привычки думать и заботиться  о своем здоровье.</a:t>
            </a:r>
          </a:p>
          <a:p>
            <a:pPr marL="342900" indent="-341313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b="1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marL="342900" indent="-341313" hangingPunct="1">
              <a:lnSpc>
                <a:spcPct val="100000"/>
              </a:lnSpc>
              <a:buSzPct val="45000"/>
              <a:buFont typeface="Wingdings" charset="0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 b="1">
                <a:solidFill>
                  <a:srgbClr val="7030A0"/>
                </a:solidFill>
                <a:ea typeface="SimSun" charset="0"/>
                <a:cs typeface="SimSun" charset="0"/>
              </a:rPr>
              <a:t>Активизировать педагогический потенциал семьи в вопросах формирования ценностей здоровья через разработку и использование инновационных форм работы с родителями по пропаганде здорового образа жизни.</a:t>
            </a:r>
          </a:p>
          <a:p>
            <a:pPr marL="342900" indent="-341313" hangingPunct="1">
              <a:lnSpc>
                <a:spcPct val="100000"/>
              </a:lnSpc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1600" b="1">
              <a:solidFill>
                <a:srgbClr val="7030A0"/>
              </a:solidFill>
              <a:ea typeface="SimSun" charset="0"/>
              <a:cs typeface="SimSu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2928938" y="5500688"/>
            <a:ext cx="714375" cy="214312"/>
          </a:xfrm>
          <a:prstGeom prst="rightArrow">
            <a:avLst>
              <a:gd name="adj1" fmla="val 50000"/>
              <a:gd name="adj2" fmla="val 83334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2857500" y="3429000"/>
            <a:ext cx="714375" cy="214313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857500" y="2357438"/>
            <a:ext cx="714375" cy="214312"/>
          </a:xfrm>
          <a:prstGeom prst="rightArrow">
            <a:avLst>
              <a:gd name="adj1" fmla="val 50000"/>
              <a:gd name="adj2" fmla="val 83334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071563" y="142875"/>
            <a:ext cx="7072312" cy="7143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000" b="1">
                <a:solidFill>
                  <a:srgbClr val="7030A0"/>
                </a:solidFill>
                <a:ea typeface="SimSun" charset="0"/>
                <a:cs typeface="SimSun" charset="0"/>
              </a:rPr>
              <a:t>Основные принципы, на которых строится  система «обучения здоровью»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571875" y="1000125"/>
            <a:ext cx="5572125" cy="8572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600" b="1">
                <a:solidFill>
                  <a:srgbClr val="7030A0"/>
                </a:solidFill>
                <a:ea typeface="SimSun" charset="0"/>
                <a:cs typeface="SimSun" charset="0"/>
              </a:rPr>
              <a:t>Содержание соответствует  современному представлению об анатомо-физиологическом строении организма человека.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571875" y="1928813"/>
            <a:ext cx="5572125" cy="10001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1600" b="1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600" b="1">
                <a:solidFill>
                  <a:srgbClr val="7030A0"/>
                </a:solidFill>
                <a:ea typeface="SimSun" charset="0"/>
                <a:cs typeface="SimSun" charset="0"/>
              </a:rPr>
              <a:t>Весь материал доводит до сознания детей,      что жизнь и здоровье – это огромные ценности, что здоровый образ жизни – необходимое условие человеческого существования.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1600" b="1">
              <a:solidFill>
                <a:srgbClr val="7030A0"/>
              </a:solidFill>
              <a:ea typeface="SimSun" charset="0"/>
              <a:cs typeface="SimSun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643313" y="4214813"/>
            <a:ext cx="5500687" cy="10001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600" b="1">
                <a:solidFill>
                  <a:srgbClr val="7030A0"/>
                </a:solidFill>
                <a:ea typeface="SimSun" charset="0"/>
                <a:cs typeface="SimSun" charset="0"/>
              </a:rPr>
              <a:t> 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600" b="1">
                <a:solidFill>
                  <a:srgbClr val="7030A0"/>
                </a:solidFill>
                <a:ea typeface="SimSun" charset="0"/>
                <a:cs typeface="SimSun" charset="0"/>
              </a:rPr>
              <a:t>Основное внимание уделяется личностному развитию воспитанника, воспитанию направленности на  сохранение долгой, здоровой, полноценной жизни.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600" b="1">
                <a:solidFill>
                  <a:srgbClr val="7030A0"/>
                </a:solidFill>
                <a:ea typeface="SimSun" charset="0"/>
                <a:cs typeface="SimSun" charset="0"/>
              </a:rPr>
              <a:t>    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643313" y="5286375"/>
            <a:ext cx="5500687" cy="78581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600" b="1">
                <a:solidFill>
                  <a:srgbClr val="7030A0"/>
                </a:solidFill>
                <a:ea typeface="SimSun" charset="0"/>
                <a:cs typeface="SimSun" charset="0"/>
              </a:rPr>
              <a:t> Развивать личность творца собственной жизни.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3643313" y="6143625"/>
            <a:ext cx="5500687" cy="7143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600" b="1">
                <a:solidFill>
                  <a:srgbClr val="7030A0"/>
                </a:solidFill>
                <a:ea typeface="SimSun" charset="0"/>
                <a:cs typeface="SimSun" charset="0"/>
              </a:rPr>
              <a:t>Постановка ребенка в активную  позицию исследователя.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3571875" y="3000375"/>
            <a:ext cx="5572125" cy="1143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1600" b="1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1600" b="1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600" b="1">
                <a:solidFill>
                  <a:srgbClr val="7030A0"/>
                </a:solidFill>
                <a:ea typeface="SimSun" charset="0"/>
                <a:cs typeface="SimSun" charset="0"/>
              </a:rPr>
              <a:t>Материал несет занимательное начало,   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600" b="1">
                <a:solidFill>
                  <a:srgbClr val="7030A0"/>
                </a:solidFill>
                <a:ea typeface="SimSun" charset="0"/>
                <a:cs typeface="SimSun" charset="0"/>
              </a:rPr>
              <a:t>игровой или с элементами игры, сюрприза;     несет в себе деловую информацию,  вызывает потребность в практической деятельности.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1600" b="1">
                <a:solidFill>
                  <a:srgbClr val="7030A0"/>
                </a:solidFill>
                <a:ea typeface="SimSun" charset="0"/>
                <a:cs typeface="SimSun" charset="0"/>
              </a:rPr>
              <a:t>  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1600" b="1">
              <a:solidFill>
                <a:srgbClr val="7030A0"/>
              </a:solidFill>
              <a:ea typeface="SimSun" charset="0"/>
              <a:cs typeface="SimSun" charset="0"/>
            </a:endParaRP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357188" y="1143000"/>
            <a:ext cx="2571750" cy="64293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b="1">
                <a:solidFill>
                  <a:srgbClr val="7030A0"/>
                </a:solidFill>
                <a:ea typeface="SimSun" charset="0"/>
                <a:cs typeface="SimSun" charset="0"/>
              </a:rPr>
              <a:t>Научность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357188" y="2000250"/>
            <a:ext cx="2571750" cy="8572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b="1">
                <a:solidFill>
                  <a:srgbClr val="7030A0"/>
                </a:solidFill>
                <a:ea typeface="SimSun" charset="0"/>
                <a:cs typeface="SimSun" charset="0"/>
              </a:rPr>
              <a:t>Ценностное отношение к жизни и здоровью 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357188" y="3071813"/>
            <a:ext cx="2571750" cy="8572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b="1">
                <a:solidFill>
                  <a:srgbClr val="7030A0"/>
                </a:solidFill>
                <a:ea typeface="SimSun" charset="0"/>
                <a:cs typeface="SimSun" charset="0"/>
              </a:rPr>
              <a:t>Деловитость и занимательность</a:t>
            </a: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357188" y="4143375"/>
            <a:ext cx="2571750" cy="8572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b="1">
                <a:solidFill>
                  <a:srgbClr val="7030A0"/>
                </a:solidFill>
                <a:ea typeface="SimSun" charset="0"/>
                <a:cs typeface="SimSun" charset="0"/>
              </a:rPr>
              <a:t>Личностно-ориентированная направленность 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357188" y="5214938"/>
            <a:ext cx="257175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b="1">
                <a:solidFill>
                  <a:srgbClr val="7030A0"/>
                </a:solidFill>
                <a:ea typeface="SimSun" charset="0"/>
                <a:cs typeface="SimSun" charset="0"/>
              </a:rPr>
              <a:t>Развивающее обучение </a:t>
            </a: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357188" y="6000750"/>
            <a:ext cx="2571750" cy="64293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b="1">
                <a:solidFill>
                  <a:srgbClr val="7030A0"/>
                </a:solidFill>
                <a:ea typeface="SimSun" charset="0"/>
                <a:cs typeface="SimSun" charset="0"/>
              </a:rPr>
              <a:t>Исследовательское познание</a:t>
            </a:r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2928938" y="6286500"/>
            <a:ext cx="714375" cy="214313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2928938" y="1357313"/>
            <a:ext cx="642937" cy="214312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2928938" y="4572000"/>
            <a:ext cx="714375" cy="214313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857250" y="285750"/>
            <a:ext cx="7572375" cy="2571750"/>
          </a:xfrm>
          <a:prstGeom prst="horizontalScroll">
            <a:avLst>
              <a:gd name="adj" fmla="val 12500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b="1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b="1">
                <a:solidFill>
                  <a:srgbClr val="7030A0"/>
                </a:solidFill>
                <a:ea typeface="SimSun" charset="0"/>
                <a:cs typeface="SimSun" charset="0"/>
              </a:rPr>
              <a:t>В каждой группе оборудованы физкультурные уголки и «уголки здоровья». Дети самостоятельно и в совместной деятельности с воспитателем получают  элементарные знания и навыки по формированию своего здоровья.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b="1">
              <a:solidFill>
                <a:srgbClr val="7030A0"/>
              </a:solidFill>
              <a:ea typeface="SimSun" charset="0"/>
              <a:cs typeface="SimSun" charset="0"/>
            </a:endParaRPr>
          </a:p>
        </p:txBody>
      </p:sp>
      <p:pic>
        <p:nvPicPr>
          <p:cNvPr id="8194" name="Picture 2" descr="I:\СТАРЫЙ КОМП\Олечка диск С\Фото - физо в ср группе\DSC05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3744416" cy="2808312"/>
          </a:xfrm>
          <a:prstGeom prst="rect">
            <a:avLst/>
          </a:prstGeom>
          <a:noFill/>
        </p:spPr>
      </p:pic>
      <p:pic>
        <p:nvPicPr>
          <p:cNvPr id="8195" name="Picture 3" descr="I:\СТАРЫЙ КОМП\Олечка диск С\Фото - физо в ср группе\DSC05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875923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4355976" y="4077072"/>
            <a:ext cx="285750" cy="571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395536" y="4725144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Формы организации обучения:  непосредственная образовательная деятельность по физкультуре, «уроки здоровья», Дни здоровья, гимнастика.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419872" y="2060848"/>
            <a:ext cx="2232248" cy="192881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Обучение здоровому образу жизни проходит  через все виды образовательной  деятельности детей.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67544" y="1052736"/>
            <a:ext cx="8001000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В систему работы с детьми входит активное использование технологий обучения здоровому образу жизни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4427984" y="1772816"/>
            <a:ext cx="285750" cy="214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reeform 1"/>
          <p:cNvSpPr>
            <a:spLocks noChangeArrowheads="1"/>
          </p:cNvSpPr>
          <p:nvPr/>
        </p:nvSpPr>
        <p:spPr bwMode="auto">
          <a:xfrm rot="16200000">
            <a:off x="7493124" y="2164060"/>
            <a:ext cx="1720850" cy="252253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99CC"/>
          </a:solidFill>
          <a:ln w="1908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          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        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             Встречи с            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        медицинскими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          работниками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 sz="1600" b="1" dirty="0">
              <a:solidFill>
                <a:srgbClr val="7030A0"/>
              </a:solidFill>
              <a:ea typeface="SimSun" charset="0"/>
              <a:cs typeface="SimSun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2438" y="-4160838"/>
            <a:ext cx="8239125" cy="832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  <a:t>Структура внедрения здоровьесберегающих </a:t>
            </a:r>
            <a:b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</a:br>
            <a: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  <a:t>методик, технологий в учебно-воспитательный процесс детского сада № 22</a:t>
            </a:r>
            <a:b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</a:br>
            <a: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  <a:t>  </a:t>
            </a:r>
            <a:r>
              <a:rPr lang="ru-RU" sz="50400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5575" y="-3565525"/>
            <a:ext cx="6057900" cy="8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2438" y="-4160838"/>
            <a:ext cx="8239125" cy="832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  <a:t>Структура внедрения здоровьесберегающих </a:t>
            </a:r>
            <a:b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</a:br>
            <a: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  <a:t>методик, технологий в учебно-воспитательный процесс детского сада № 22</a:t>
            </a:r>
            <a:b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</a:br>
            <a: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  <a:t>  </a:t>
            </a:r>
            <a:r>
              <a:rPr lang="ru-RU" sz="50400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5575" y="-3565525"/>
            <a:ext cx="6057900" cy="8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52438" y="-4160838"/>
            <a:ext cx="8239125" cy="832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  <a:t>Структура внедрения здоровьесберегающих </a:t>
            </a:r>
            <a:b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</a:br>
            <a: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  <a:t>методик, технологий в учебно-воспитательный процесс детского сада № 22</a:t>
            </a:r>
            <a:b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</a:br>
            <a: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  <a:t>  </a:t>
            </a:r>
            <a:r>
              <a:rPr lang="ru-RU" sz="50400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55575" y="-3565525"/>
            <a:ext cx="6057900" cy="8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2438" y="-4160838"/>
            <a:ext cx="8239125" cy="832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  <a:t>Структура внедрения здоровьесберегающих </a:t>
            </a:r>
            <a:b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</a:br>
            <a: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  <a:t>методик, технологий в учебно-воспитательный процесс детского сада № 22</a:t>
            </a:r>
            <a:b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</a:br>
            <a: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  <a:t>  </a:t>
            </a:r>
            <a:r>
              <a:rPr lang="ru-RU" sz="50400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55575" y="-3565525"/>
            <a:ext cx="6057900" cy="8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52438" y="-4160838"/>
            <a:ext cx="8239125" cy="832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  <a:t>Структура внедрения здоровьесберегающих </a:t>
            </a:r>
            <a:b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</a:br>
            <a: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  <a:t>методик, технологий в учебно-воспитательный процесс детского сада № 22</a:t>
            </a:r>
            <a:b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</a:br>
            <a:r>
              <a:rPr lang="ru-RU">
                <a:solidFill>
                  <a:srgbClr val="000000"/>
                </a:solidFill>
                <a:ea typeface="SimSun" charset="0"/>
                <a:cs typeface="SimSun" charset="0"/>
              </a:rPr>
              <a:t>  </a:t>
            </a:r>
            <a:r>
              <a:rPr lang="ru-RU" sz="50400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55575" y="-3565525"/>
            <a:ext cx="6057900" cy="8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52438" y="-4160838"/>
            <a:ext cx="8239125" cy="8321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dirty="0">
                <a:solidFill>
                  <a:srgbClr val="000000"/>
                </a:solidFill>
                <a:ea typeface="SimSun" charset="0"/>
                <a:cs typeface="SimSun" charset="0"/>
              </a:rPr>
              <a:t>Структура внедрения </a:t>
            </a:r>
            <a:r>
              <a:rPr lang="ru-RU" dirty="0" err="1">
                <a:solidFill>
                  <a:srgbClr val="000000"/>
                </a:solidFill>
                <a:ea typeface="SimSun" charset="0"/>
                <a:cs typeface="SimSun" charset="0"/>
              </a:rPr>
              <a:t>здоровьесберегающих</a:t>
            </a:r>
            <a:r>
              <a:rPr lang="ru-RU" dirty="0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  <a:br>
              <a:rPr lang="ru-RU" dirty="0">
                <a:solidFill>
                  <a:srgbClr val="000000"/>
                </a:solidFill>
                <a:ea typeface="SimSun" charset="0"/>
                <a:cs typeface="SimSun" charset="0"/>
              </a:rPr>
            </a:br>
            <a:r>
              <a:rPr lang="ru-RU" dirty="0">
                <a:solidFill>
                  <a:srgbClr val="000000"/>
                </a:solidFill>
                <a:ea typeface="SimSun" charset="0"/>
                <a:cs typeface="SimSun" charset="0"/>
              </a:rPr>
              <a:t>методик, технологий в учебно-воспитательный процесс детского сада № 22</a:t>
            </a:r>
            <a:br>
              <a:rPr lang="ru-RU" dirty="0">
                <a:solidFill>
                  <a:srgbClr val="000000"/>
                </a:solidFill>
                <a:ea typeface="SimSun" charset="0"/>
                <a:cs typeface="SimSun" charset="0"/>
              </a:rPr>
            </a:br>
            <a:r>
              <a:rPr lang="ru-RU" dirty="0">
                <a:solidFill>
                  <a:srgbClr val="000000"/>
                </a:solidFill>
                <a:ea typeface="SimSun" charset="0"/>
                <a:cs typeface="SimSun" charset="0"/>
              </a:rPr>
              <a:t>  </a:t>
            </a:r>
            <a:r>
              <a:rPr lang="ru-RU" sz="50400" dirty="0">
                <a:solidFill>
                  <a:srgbClr val="000000"/>
                </a:solidFill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55575" y="-3565525"/>
            <a:ext cx="6057900" cy="8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Freeform 14"/>
          <p:cNvSpPr>
            <a:spLocks noChangeArrowheads="1"/>
          </p:cNvSpPr>
          <p:nvPr/>
        </p:nvSpPr>
        <p:spPr bwMode="auto">
          <a:xfrm rot="2336013">
            <a:off x="5489329" y="372682"/>
            <a:ext cx="2257004" cy="3029743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99CC"/>
          </a:solidFill>
          <a:ln w="1908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 sz="1600" b="1" dirty="0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 sz="1600" b="1" dirty="0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           Круглый стол</a:t>
            </a:r>
          </a:p>
        </p:txBody>
      </p:sp>
      <p:sp>
        <p:nvSpPr>
          <p:cNvPr id="11279" name="Freeform 15"/>
          <p:cNvSpPr>
            <a:spLocks noChangeArrowheads="1"/>
          </p:cNvSpPr>
          <p:nvPr/>
        </p:nvSpPr>
        <p:spPr bwMode="auto">
          <a:xfrm rot="16200000">
            <a:off x="580356" y="2020044"/>
            <a:ext cx="1720850" cy="25225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99CC"/>
          </a:solidFill>
          <a:ln w="1908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  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 sz="1600" b="1" dirty="0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     Семейный клуб   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        «Здоровье»</a:t>
            </a:r>
          </a:p>
        </p:txBody>
      </p:sp>
      <p:sp>
        <p:nvSpPr>
          <p:cNvPr id="11280" name="Freeform 16"/>
          <p:cNvSpPr>
            <a:spLocks noChangeArrowheads="1"/>
          </p:cNvSpPr>
          <p:nvPr/>
        </p:nvSpPr>
        <p:spPr bwMode="auto">
          <a:xfrm>
            <a:off x="3929063" y="0"/>
            <a:ext cx="1722437" cy="252253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99CC"/>
          </a:solidFill>
          <a:ln w="1908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>
                <a:solidFill>
                  <a:srgbClr val="7030A0"/>
                </a:solidFill>
                <a:ea typeface="SimSun" charset="0"/>
                <a:cs typeface="SimSun" charset="0"/>
              </a:rPr>
              <a:t>Тематические выставки</a:t>
            </a:r>
          </a:p>
        </p:txBody>
      </p:sp>
      <p:sp>
        <p:nvSpPr>
          <p:cNvPr id="11281" name="Freeform 17"/>
          <p:cNvSpPr>
            <a:spLocks noChangeArrowheads="1"/>
          </p:cNvSpPr>
          <p:nvPr/>
        </p:nvSpPr>
        <p:spPr bwMode="auto">
          <a:xfrm>
            <a:off x="4355976" y="4653136"/>
            <a:ext cx="1722437" cy="25225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99CC"/>
          </a:solidFill>
          <a:ln w="1908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 dirty="0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 dirty="0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 dirty="0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 dirty="0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Стендовая информация</a:t>
            </a:r>
          </a:p>
        </p:txBody>
      </p:sp>
      <p:sp>
        <p:nvSpPr>
          <p:cNvPr id="11282" name="Freeform 18"/>
          <p:cNvSpPr>
            <a:spLocks noChangeArrowheads="1"/>
          </p:cNvSpPr>
          <p:nvPr/>
        </p:nvSpPr>
        <p:spPr bwMode="auto">
          <a:xfrm rot="18215728">
            <a:off x="704305" y="417143"/>
            <a:ext cx="2354287" cy="2522538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99CC"/>
          </a:solidFill>
          <a:ln w="1908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 dirty="0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 dirty="0">
              <a:solidFill>
                <a:srgbClr val="00000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         Совместные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           занятия</a:t>
            </a:r>
          </a:p>
        </p:txBody>
      </p:sp>
      <p:sp>
        <p:nvSpPr>
          <p:cNvPr id="11283" name="Freeform 19"/>
          <p:cNvSpPr>
            <a:spLocks noChangeArrowheads="1"/>
          </p:cNvSpPr>
          <p:nvPr/>
        </p:nvSpPr>
        <p:spPr bwMode="auto">
          <a:xfrm rot="18420000">
            <a:off x="6888157" y="3912662"/>
            <a:ext cx="2829568" cy="25225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99CC"/>
          </a:solidFill>
          <a:ln w="1908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 sz="1400" b="1" dirty="0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 sz="1400" b="1" dirty="0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 sz="1400" b="1" dirty="0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400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  <a:t>                                Беседы</a:t>
            </a:r>
            <a:endParaRPr lang="ru-RU" sz="1400" b="1" dirty="0">
              <a:solidFill>
                <a:srgbClr val="7030A0"/>
              </a:solidFill>
              <a:ea typeface="SimSun" charset="0"/>
              <a:cs typeface="SimSun" charset="0"/>
            </a:endParaRPr>
          </a:p>
        </p:txBody>
      </p:sp>
      <p:sp>
        <p:nvSpPr>
          <p:cNvPr id="11284" name="Freeform 20"/>
          <p:cNvSpPr>
            <a:spLocks noChangeArrowheads="1"/>
          </p:cNvSpPr>
          <p:nvPr/>
        </p:nvSpPr>
        <p:spPr bwMode="auto">
          <a:xfrm rot="2915959">
            <a:off x="-455396" y="4239703"/>
            <a:ext cx="2532550" cy="2522537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99CC"/>
          </a:solidFill>
          <a:ln w="1908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 sz="1600" b="1" dirty="0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ru-RU" sz="1600" b="1" dirty="0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       </a:t>
            </a:r>
            <a:r>
              <a:rPr lang="ru-RU" sz="1600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  <a:t>       </a:t>
            </a: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Мастер-классы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755576" y="116632"/>
            <a:ext cx="7786687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b="1" dirty="0">
                <a:solidFill>
                  <a:srgbClr val="7030A0"/>
                </a:solidFill>
                <a:ea typeface="SimSun" charset="0"/>
                <a:cs typeface="SimSun" charset="0"/>
              </a:rPr>
              <a:t>Взаимодействие  педагогов и родителей </a:t>
            </a:r>
            <a:br>
              <a:rPr lang="ru-RU" sz="2400" b="1" dirty="0">
                <a:solidFill>
                  <a:srgbClr val="7030A0"/>
                </a:solidFill>
                <a:ea typeface="SimSun" charset="0"/>
                <a:cs typeface="SimSun" charset="0"/>
              </a:rPr>
            </a:br>
            <a:endParaRPr lang="ru-RU" sz="2400" b="1" dirty="0">
              <a:solidFill>
                <a:srgbClr val="7030A0"/>
              </a:solidFill>
              <a:ea typeface="SimSun" charset="0"/>
              <a:cs typeface="SimSun" charset="0"/>
            </a:endParaRPr>
          </a:p>
        </p:txBody>
      </p:sp>
      <p:pic>
        <p:nvPicPr>
          <p:cNvPr id="1027" name="Picture 3" descr="C:\Users\Asus\Pictures\МАМОЧКЕ\физкультурный праздник\IMG_0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5076056" cy="338403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7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5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285875" y="214313"/>
            <a:ext cx="7000875" cy="64293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ru-RU" sz="2400" b="1">
                <a:solidFill>
                  <a:srgbClr val="7030A0"/>
                </a:solidFill>
                <a:ea typeface="SimSun" charset="0"/>
                <a:cs typeface="SimSun" charset="0"/>
              </a:rPr>
              <a:t>Здоровьесберегающие   технологии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285750" y="1285875"/>
            <a:ext cx="2286000" cy="142304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Технологии сохранения и стимулирования здоровь</a:t>
            </a:r>
            <a:r>
              <a:rPr lang="ru-RU" b="1" dirty="0">
                <a:solidFill>
                  <a:srgbClr val="7030A0"/>
                </a:solidFill>
                <a:ea typeface="SimSun" charset="0"/>
                <a:cs typeface="SimSun" charset="0"/>
              </a:rPr>
              <a:t>я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500438" y="1357313"/>
            <a:ext cx="2357437" cy="135160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90000"/>
              </a:lnSpc>
              <a:spcAft>
                <a:spcPts val="638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Технологии обучения здоровому образу жизни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6572250" y="1357313"/>
            <a:ext cx="2357438" cy="135160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90000"/>
              </a:lnSpc>
              <a:spcAft>
                <a:spcPts val="638"/>
              </a:spcAft>
              <a:tabLst>
                <a:tab pos="723900" algn="l"/>
                <a:tab pos="1447800" algn="l"/>
                <a:tab pos="2171700" algn="l"/>
              </a:tabLst>
            </a:pPr>
            <a:r>
              <a:rPr lang="ru-RU" sz="1600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  <a:t>Дыхательная гимнастика , снятия напряжения с глаз</a:t>
            </a:r>
            <a:endParaRPr lang="ru-RU" sz="1600" b="1" dirty="0">
              <a:solidFill>
                <a:srgbClr val="7030A0"/>
              </a:solidFill>
              <a:ea typeface="SimSun" charset="0"/>
              <a:cs typeface="SimSun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3857625" y="3713163"/>
            <a:ext cx="1588" cy="4762"/>
          </a:xfrm>
          <a:prstGeom prst="line">
            <a:avLst/>
          </a:prstGeom>
          <a:noFill/>
          <a:ln w="9360">
            <a:solidFill>
              <a:srgbClr val="B5DCDE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572000" y="857250"/>
            <a:ext cx="1588" cy="500063"/>
          </a:xfrm>
          <a:prstGeom prst="line">
            <a:avLst/>
          </a:prstGeom>
          <a:noFill/>
          <a:ln w="38160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286125" y="2928938"/>
            <a:ext cx="34290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1600" b="1">
              <a:solidFill>
                <a:srgbClr val="7030A0"/>
              </a:solidFill>
              <a:ea typeface="SimSun" charset="0"/>
              <a:cs typeface="SimSun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sz="1400" b="1">
              <a:solidFill>
                <a:srgbClr val="7030A0"/>
              </a:solidFill>
              <a:ea typeface="SimSun" charset="0"/>
              <a:cs typeface="SimSun" charset="0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357187" y="3175260"/>
            <a:ext cx="2143125" cy="15921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  <a:t>Беседы, открытые занятия, мастер-классы, консультации</a:t>
            </a:r>
            <a:endParaRPr lang="ru-RU" sz="1600" b="1" dirty="0">
              <a:solidFill>
                <a:srgbClr val="7030A0"/>
              </a:solidFill>
              <a:ea typeface="SimSun" charset="0"/>
              <a:cs typeface="SimSun" charset="0"/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340388" y="5085184"/>
            <a:ext cx="2143125" cy="115212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>
                <a:solidFill>
                  <a:srgbClr val="7030A0"/>
                </a:solidFill>
                <a:ea typeface="SimSun" charset="0"/>
                <a:cs typeface="SimSun" charset="0"/>
              </a:rPr>
              <a:t>Гимнастика бодрящая</a:t>
            </a: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3500438" y="3175260"/>
            <a:ext cx="2357437" cy="15921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  <a:t>Оздоровительные ,сюжетные, подвижные, спортивные игры</a:t>
            </a:r>
            <a:endParaRPr lang="ru-RU" sz="1600" b="1" dirty="0">
              <a:solidFill>
                <a:srgbClr val="7030A0"/>
              </a:solidFill>
              <a:ea typeface="SimSun" charset="0"/>
              <a:cs typeface="SimSun" charset="0"/>
            </a:endParaRP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6606020" y="3031801"/>
            <a:ext cx="2221459" cy="159216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  <a:t>Профилактика плоскостопия ,</a:t>
            </a: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  <a:t>коррекция осанки. </a:t>
            </a:r>
            <a:r>
              <a:rPr lang="ru-RU" sz="1600" b="1" dirty="0" err="1" smtClean="0">
                <a:solidFill>
                  <a:srgbClr val="7030A0"/>
                </a:solidFill>
                <a:ea typeface="SimSun" charset="0"/>
                <a:cs typeface="SimSun" charset="0"/>
              </a:rPr>
              <a:t>самомассаж</a:t>
            </a:r>
            <a:endParaRPr lang="ru-RU" sz="1600" b="1" dirty="0">
              <a:solidFill>
                <a:srgbClr val="7030A0"/>
              </a:solidFill>
              <a:ea typeface="SimSun" charset="0"/>
              <a:cs typeface="SimSun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3491880" y="5085184"/>
            <a:ext cx="2357437" cy="1109266"/>
          </a:xfrm>
          <a:prstGeom prst="roundRect">
            <a:avLst/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 smtClean="0">
                <a:solidFill>
                  <a:srgbClr val="7030A0"/>
                </a:solidFill>
                <a:latin typeface="Arial" charset="0"/>
                <a:ea typeface="SimSun" charset="0"/>
                <a:cs typeface="SimSun" charset="0"/>
              </a:rPr>
              <a:t>Взаимодействие с семьями воспитанников</a:t>
            </a:r>
            <a:endParaRPr lang="ru-RU" sz="1600" b="1" dirty="0">
              <a:solidFill>
                <a:srgbClr val="7030A0"/>
              </a:solidFill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6660232" y="5085184"/>
            <a:ext cx="2269455" cy="1584176"/>
          </a:xfrm>
          <a:prstGeom prst="roundRect">
            <a:avLst/>
          </a:prstGeom>
          <a:solidFill>
            <a:srgbClr val="00B0F0"/>
          </a:solidFill>
          <a:ln w="2556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ru-RU" sz="1600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  <a:t>Работа семейно- спортивного клуба «Тигрята»</a:t>
            </a:r>
            <a:endParaRPr lang="ru-RU" sz="1600" b="1" dirty="0">
              <a:solidFill>
                <a:srgbClr val="7030A0"/>
              </a:solidFill>
              <a:ea typeface="SimSun" charset="0"/>
              <a:cs typeface="SimSun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  <a:t>Технологии обучения здоровому образу жизни</a:t>
            </a:r>
            <a:br>
              <a:rPr lang="ru-RU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</a:br>
            <a:endParaRPr lang="ru-RU" dirty="0"/>
          </a:p>
        </p:txBody>
      </p:sp>
      <p:pic>
        <p:nvPicPr>
          <p:cNvPr id="3074" name="Picture 2" descr="C:\Users\Asus\Pictures\МАМОЧКЕ\утренник осени 2013\IMG_37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3789"/>
            <a:ext cx="4040188" cy="2693459"/>
          </a:xfrm>
          <a:prstGeom prst="rect">
            <a:avLst/>
          </a:prstGeom>
          <a:noFill/>
        </p:spPr>
      </p:pic>
      <p:pic>
        <p:nvPicPr>
          <p:cNvPr id="3076" name="Picture 4" descr="C:\Users\Asus\Pictures\МАМОЧКЕ\утренник осени 2013\IMG_3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316835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53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  <a:t>Беседы, открытые занятия, мастер-классы, консультации</a:t>
            </a:r>
            <a:br>
              <a:rPr lang="ru-RU" b="1" dirty="0" smtClean="0">
                <a:solidFill>
                  <a:srgbClr val="7030A0"/>
                </a:solidFill>
                <a:ea typeface="SimSun" charset="0"/>
                <a:cs typeface="SimSun" charset="0"/>
              </a:rPr>
            </a:br>
            <a:endParaRPr lang="ru-RU" dirty="0"/>
          </a:p>
        </p:txBody>
      </p:sp>
      <p:pic>
        <p:nvPicPr>
          <p:cNvPr id="5123" name="Picture 3" descr="H:\DCIM\102HPAIO\IMG_5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5705" y="2420888"/>
            <a:ext cx="4644515" cy="3096344"/>
          </a:xfrm>
          <a:prstGeom prst="rect">
            <a:avLst/>
          </a:prstGeom>
          <a:noFill/>
        </p:spPr>
      </p:pic>
      <p:pic>
        <p:nvPicPr>
          <p:cNvPr id="5124" name="Picture 4" descr="H:\DCIM\102HPAIO\IMG_4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77072"/>
            <a:ext cx="4355976" cy="2780928"/>
          </a:xfrm>
          <a:prstGeom prst="rect">
            <a:avLst/>
          </a:prstGeom>
          <a:noFill/>
        </p:spPr>
      </p:pic>
      <p:pic>
        <p:nvPicPr>
          <p:cNvPr id="5122" name="Picture 2" descr="H:\DCIM\102HPAIO\IMG_50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4394993" cy="2929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380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dorove1pptx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zdorove1pptx</Template>
  <TotalTime>139</TotalTime>
  <Words>453</Words>
  <Application>Microsoft Office PowerPoint</Application>
  <PresentationFormat>Экран (4:3)</PresentationFormat>
  <Paragraphs>100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zdorove1pptx</vt:lpstr>
      <vt:lpstr>Тема Office</vt:lpstr>
      <vt:lpstr>    Образовательная область «Здоровье»                                                                                                                                                                                                 Здоровье свыше нам дано                                                           Учись, малыш, беречь его.  Реализация  образовательной области «Здоровье»  через  систему работы по формированию здорового образа жизни детей старшего  дошкольного возраста.      </vt:lpstr>
      <vt:lpstr>Слайд 2</vt:lpstr>
      <vt:lpstr>Слайд 3</vt:lpstr>
      <vt:lpstr>Слайд 4</vt:lpstr>
      <vt:lpstr>Слайд 5</vt:lpstr>
      <vt:lpstr>Слайд 6</vt:lpstr>
      <vt:lpstr>Слайд 7</vt:lpstr>
      <vt:lpstr>Технологии обучения здоровому образу жизни </vt:lpstr>
      <vt:lpstr>Беседы, открытые занятия, мастер-классы, консультации </vt:lpstr>
      <vt:lpstr>Профилактика плоскостопия, коррекция осанки, самомассаж </vt:lpstr>
      <vt:lpstr>Работа семейно- спортивного клуба «Тигрята» 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Образовательная область «Здоровье»                                                                                                                                                                                                 Здоровье свыше нам дано                                                           Учись, малыш, беречь его.  Реализация  образовательной области «Здоровье»  через  систему работы по формированию здорового образа жизни детей старшего  дошкольного возраста.      </dc:title>
  <dc:creator>User</dc:creator>
  <cp:lastModifiedBy>Asus</cp:lastModifiedBy>
  <cp:revision>18</cp:revision>
  <cp:lastPrinted>1601-01-01T00:00:00Z</cp:lastPrinted>
  <dcterms:created xsi:type="dcterms:W3CDTF">2010-11-27T11:57:22Z</dcterms:created>
  <dcterms:modified xsi:type="dcterms:W3CDTF">2013-11-28T17:00:26Z</dcterms:modified>
</cp:coreProperties>
</file>