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2A2B5D4-77F0-44BA-8E1C-B17397034A9E}" type="datetimeFigureOut">
              <a:rPr lang="ru-RU" smtClean="0"/>
              <a:pPr/>
              <a:t>10.10.2014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F09ED447-0B78-408F-B01A-C843A8827CE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2A2B5D4-77F0-44BA-8E1C-B17397034A9E}" type="datetimeFigureOut">
              <a:rPr lang="ru-RU" smtClean="0"/>
              <a:pPr/>
              <a:t>10.10.2014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09ED447-0B78-408F-B01A-C843A8827CE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2A2B5D4-77F0-44BA-8E1C-B17397034A9E}" type="datetimeFigureOut">
              <a:rPr lang="ru-RU" smtClean="0"/>
              <a:pPr/>
              <a:t>10.10.2014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09ED447-0B78-408F-B01A-C843A8827CE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02A2B5D4-77F0-44BA-8E1C-B17397034A9E}" type="datetimeFigureOut">
              <a:rPr lang="ru-RU" smtClean="0"/>
              <a:pPr/>
              <a:t>10.10.2014</a:t>
            </a:fld>
            <a:endParaRPr lang="ru-RU"/>
          </a:p>
        </p:txBody>
      </p:sp>
      <p:sp>
        <p:nvSpPr>
          <p:cNvPr id="9" name="Номер слайда 8"/>
          <p:cNvSpPr>
            <a:spLocks noGrp="1"/>
          </p:cNvSpPr>
          <p:nvPr>
            <p:ph type="sldNum" sz="quarter" idx="15"/>
          </p:nvPr>
        </p:nvSpPr>
        <p:spPr/>
        <p:txBody>
          <a:bodyPr rtlCol="0"/>
          <a:lstStyle/>
          <a:p>
            <a:fld id="{F09ED447-0B78-408F-B01A-C843A8827CE2}"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02A2B5D4-77F0-44BA-8E1C-B17397034A9E}" type="datetimeFigureOut">
              <a:rPr lang="ru-RU" smtClean="0"/>
              <a:pPr/>
              <a:t>10.10.2014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F09ED447-0B78-408F-B01A-C843A8827CE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2A2B5D4-77F0-44BA-8E1C-B17397034A9E}" type="datetimeFigureOut">
              <a:rPr lang="ru-RU" smtClean="0"/>
              <a:pPr/>
              <a:t>10.10.2014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09ED447-0B78-408F-B01A-C843A8827CE2}"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2A2B5D4-77F0-44BA-8E1C-B17397034A9E}" type="datetimeFigureOut">
              <a:rPr lang="ru-RU" smtClean="0"/>
              <a:pPr/>
              <a:t>10.10.2014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09ED447-0B78-408F-B01A-C843A8827CE2}"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02A2B5D4-77F0-44BA-8E1C-B17397034A9E}" type="datetimeFigureOut">
              <a:rPr lang="ru-RU" smtClean="0"/>
              <a:pPr/>
              <a:t>10.10.2014</a:t>
            </a:fld>
            <a:endParaRPr lang="ru-RU"/>
          </a:p>
        </p:txBody>
      </p:sp>
      <p:sp>
        <p:nvSpPr>
          <p:cNvPr id="7" name="Номер слайда 6"/>
          <p:cNvSpPr>
            <a:spLocks noGrp="1"/>
          </p:cNvSpPr>
          <p:nvPr>
            <p:ph type="sldNum" sz="quarter" idx="11"/>
          </p:nvPr>
        </p:nvSpPr>
        <p:spPr/>
        <p:txBody>
          <a:bodyPr rtlCol="0"/>
          <a:lstStyle/>
          <a:p>
            <a:fld id="{F09ED447-0B78-408F-B01A-C843A8827CE2}"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A2B5D4-77F0-44BA-8E1C-B17397034A9E}" type="datetimeFigureOut">
              <a:rPr lang="ru-RU" smtClean="0"/>
              <a:pPr/>
              <a:t>10.10.2014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09ED447-0B78-408F-B01A-C843A8827CE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02A2B5D4-77F0-44BA-8E1C-B17397034A9E}" type="datetimeFigureOut">
              <a:rPr lang="ru-RU" smtClean="0"/>
              <a:pPr/>
              <a:t>10.10.2014</a:t>
            </a:fld>
            <a:endParaRPr lang="ru-RU"/>
          </a:p>
        </p:txBody>
      </p:sp>
      <p:sp>
        <p:nvSpPr>
          <p:cNvPr id="22" name="Номер слайда 21"/>
          <p:cNvSpPr>
            <a:spLocks noGrp="1"/>
          </p:cNvSpPr>
          <p:nvPr>
            <p:ph type="sldNum" sz="quarter" idx="15"/>
          </p:nvPr>
        </p:nvSpPr>
        <p:spPr/>
        <p:txBody>
          <a:bodyPr rtlCol="0"/>
          <a:lstStyle/>
          <a:p>
            <a:fld id="{F09ED447-0B78-408F-B01A-C843A8827CE2}"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02A2B5D4-77F0-44BA-8E1C-B17397034A9E}" type="datetimeFigureOut">
              <a:rPr lang="ru-RU" smtClean="0"/>
              <a:pPr/>
              <a:t>10.10.2014</a:t>
            </a:fld>
            <a:endParaRPr lang="ru-RU"/>
          </a:p>
        </p:txBody>
      </p:sp>
      <p:sp>
        <p:nvSpPr>
          <p:cNvPr id="18" name="Номер слайда 17"/>
          <p:cNvSpPr>
            <a:spLocks noGrp="1"/>
          </p:cNvSpPr>
          <p:nvPr>
            <p:ph type="sldNum" sz="quarter" idx="11"/>
          </p:nvPr>
        </p:nvSpPr>
        <p:spPr/>
        <p:txBody>
          <a:bodyPr rtlCol="0"/>
          <a:lstStyle/>
          <a:p>
            <a:fld id="{F09ED447-0B78-408F-B01A-C843A8827CE2}"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2A2B5D4-77F0-44BA-8E1C-B17397034A9E}" type="datetimeFigureOut">
              <a:rPr lang="ru-RU" smtClean="0"/>
              <a:pPr/>
              <a:t>10.10.2014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09ED447-0B78-408F-B01A-C843A8827CE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428604"/>
            <a:ext cx="7886728" cy="1785950"/>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ru-RU" dirty="0" smtClean="0">
                <a:ln>
                  <a:solidFill>
                    <a:schemeClr val="accent2">
                      <a:lumMod val="50000"/>
                    </a:schemeClr>
                  </a:solidFill>
                </a:ln>
                <a:solidFill>
                  <a:srgbClr val="002060"/>
                </a:solidFill>
                <a:latin typeface="Arial Narrow" pitchFamily="34" charset="0"/>
              </a:rPr>
              <a:t>ПРОЕКТ </a:t>
            </a:r>
            <a:br>
              <a:rPr lang="ru-RU" dirty="0" smtClean="0">
                <a:ln>
                  <a:solidFill>
                    <a:schemeClr val="accent2">
                      <a:lumMod val="50000"/>
                    </a:schemeClr>
                  </a:solidFill>
                </a:ln>
                <a:solidFill>
                  <a:srgbClr val="002060"/>
                </a:solidFill>
                <a:latin typeface="Arial Narrow" pitchFamily="34" charset="0"/>
              </a:rPr>
            </a:br>
            <a:r>
              <a:rPr lang="ru-RU" dirty="0" smtClean="0">
                <a:ln>
                  <a:solidFill>
                    <a:schemeClr val="accent2">
                      <a:lumMod val="50000"/>
                    </a:schemeClr>
                  </a:solidFill>
                </a:ln>
                <a:solidFill>
                  <a:srgbClr val="002060"/>
                </a:solidFill>
                <a:latin typeface="Arial Narrow" pitchFamily="34" charset="0"/>
              </a:rPr>
              <a:t>ПАРЦИАЛЬНОЙ ОБРАЗОВАТЕЛЬНОЙ ПРОГРАММЫ </a:t>
            </a:r>
            <a:br>
              <a:rPr lang="ru-RU" dirty="0" smtClean="0">
                <a:ln>
                  <a:solidFill>
                    <a:schemeClr val="accent2">
                      <a:lumMod val="50000"/>
                    </a:schemeClr>
                  </a:solidFill>
                </a:ln>
                <a:solidFill>
                  <a:srgbClr val="002060"/>
                </a:solidFill>
                <a:latin typeface="Arial Narrow" pitchFamily="34" charset="0"/>
              </a:rPr>
            </a:br>
            <a:r>
              <a:rPr lang="ru-RU" cap="all" dirty="0" smtClean="0">
                <a:ln>
                  <a:solidFill>
                    <a:schemeClr val="accent2">
                      <a:lumMod val="50000"/>
                    </a:schemeClr>
                  </a:solidFill>
                </a:ln>
                <a:solidFill>
                  <a:srgbClr val="002060"/>
                </a:solidFill>
                <a:latin typeface="Arial Narrow" pitchFamily="34" charset="0"/>
              </a:rPr>
              <a:t>«Волшебная кисточка</a:t>
            </a:r>
            <a:r>
              <a:rPr lang="ru-RU" dirty="0" smtClean="0">
                <a:ln>
                  <a:solidFill>
                    <a:schemeClr val="accent2">
                      <a:lumMod val="50000"/>
                    </a:schemeClr>
                  </a:solidFill>
                </a:ln>
                <a:solidFill>
                  <a:srgbClr val="002060"/>
                </a:solidFill>
                <a:latin typeface="Arial Narrow" pitchFamily="34" charset="0"/>
              </a:rPr>
              <a:t>» </a:t>
            </a:r>
            <a:br>
              <a:rPr lang="ru-RU" dirty="0" smtClean="0">
                <a:ln>
                  <a:solidFill>
                    <a:schemeClr val="accent2">
                      <a:lumMod val="50000"/>
                    </a:schemeClr>
                  </a:solidFill>
                </a:ln>
                <a:solidFill>
                  <a:srgbClr val="002060"/>
                </a:solidFill>
                <a:latin typeface="Arial Narrow" pitchFamily="34" charset="0"/>
              </a:rPr>
            </a:br>
            <a:endParaRPr lang="ru-RU" dirty="0">
              <a:ln>
                <a:solidFill>
                  <a:schemeClr val="accent2">
                    <a:lumMod val="50000"/>
                  </a:schemeClr>
                </a:solidFill>
              </a:ln>
              <a:solidFill>
                <a:srgbClr val="002060"/>
              </a:solidFill>
              <a:latin typeface="Arial Narrow" pitchFamily="34" charset="0"/>
            </a:endParaRPr>
          </a:p>
        </p:txBody>
      </p:sp>
      <p:sp>
        <p:nvSpPr>
          <p:cNvPr id="3" name="Подзаголовок 2"/>
          <p:cNvSpPr>
            <a:spLocks noGrp="1"/>
          </p:cNvSpPr>
          <p:nvPr>
            <p:ph type="subTitle" idx="1"/>
          </p:nvPr>
        </p:nvSpPr>
        <p:spPr>
          <a:xfrm>
            <a:off x="4071934" y="3000372"/>
            <a:ext cx="4386266" cy="3374550"/>
          </a:xfrm>
        </p:spPr>
        <p:style>
          <a:lnRef idx="0">
            <a:schemeClr val="accent1"/>
          </a:lnRef>
          <a:fillRef idx="3">
            <a:schemeClr val="accent1"/>
          </a:fillRef>
          <a:effectRef idx="3">
            <a:schemeClr val="accent1"/>
          </a:effectRef>
          <a:fontRef idx="minor">
            <a:schemeClr val="lt1"/>
          </a:fontRef>
        </p:style>
        <p:txBody>
          <a:bodyPr/>
          <a:lstStyle/>
          <a:p>
            <a:r>
              <a:rPr lang="ru-RU" i="1" u="sng" dirty="0" smtClean="0">
                <a:ln>
                  <a:solidFill>
                    <a:schemeClr val="accent2">
                      <a:lumMod val="50000"/>
                    </a:schemeClr>
                  </a:solidFill>
                </a:ln>
                <a:solidFill>
                  <a:srgbClr val="002060"/>
                </a:solidFill>
              </a:rPr>
              <a:t>Выполнила:</a:t>
            </a:r>
          </a:p>
          <a:p>
            <a:r>
              <a:rPr lang="ru-RU" i="1" dirty="0" smtClean="0">
                <a:ln>
                  <a:solidFill>
                    <a:schemeClr val="accent2">
                      <a:lumMod val="50000"/>
                    </a:schemeClr>
                  </a:solidFill>
                </a:ln>
                <a:solidFill>
                  <a:srgbClr val="002060"/>
                </a:solidFill>
              </a:rPr>
              <a:t>Карпова Анастасия Александровна,</a:t>
            </a:r>
          </a:p>
          <a:p>
            <a:r>
              <a:rPr lang="ru-RU" i="1" dirty="0" smtClean="0">
                <a:ln>
                  <a:solidFill>
                    <a:schemeClr val="accent2">
                      <a:lumMod val="50000"/>
                    </a:schemeClr>
                  </a:solidFill>
                </a:ln>
                <a:solidFill>
                  <a:srgbClr val="002060"/>
                </a:solidFill>
              </a:rPr>
              <a:t>воспитатель МБДОУ №6 «Малышка» ЗАТО </a:t>
            </a:r>
            <a:r>
              <a:rPr lang="ru-RU" i="1" dirty="0" err="1" smtClean="0">
                <a:ln>
                  <a:solidFill>
                    <a:schemeClr val="accent2">
                      <a:lumMod val="50000"/>
                    </a:schemeClr>
                  </a:solidFill>
                </a:ln>
                <a:solidFill>
                  <a:srgbClr val="002060"/>
                </a:solidFill>
              </a:rPr>
              <a:t>Комаровский</a:t>
            </a:r>
            <a:endParaRPr lang="ru-RU" i="1" dirty="0" smtClean="0">
              <a:ln>
                <a:solidFill>
                  <a:schemeClr val="accent2">
                    <a:lumMod val="50000"/>
                  </a:schemeClr>
                </a:solidFill>
              </a:ln>
              <a:solidFill>
                <a:srgbClr val="002060"/>
              </a:solidFill>
            </a:endParaRPr>
          </a:p>
          <a:p>
            <a:r>
              <a:rPr lang="ru-RU" i="1" u="sng" dirty="0" smtClean="0">
                <a:ln>
                  <a:solidFill>
                    <a:schemeClr val="accent2">
                      <a:lumMod val="50000"/>
                    </a:schemeClr>
                  </a:solidFill>
                </a:ln>
                <a:solidFill>
                  <a:srgbClr val="002060"/>
                </a:solidFill>
              </a:rPr>
              <a:t>Руководитель:</a:t>
            </a:r>
          </a:p>
          <a:p>
            <a:r>
              <a:rPr lang="ru-RU" i="1" dirty="0" smtClean="0">
                <a:ln>
                  <a:solidFill>
                    <a:schemeClr val="accent2">
                      <a:lumMod val="50000"/>
                    </a:schemeClr>
                  </a:solidFill>
                </a:ln>
                <a:solidFill>
                  <a:srgbClr val="002060"/>
                </a:solidFill>
              </a:rPr>
              <a:t>Моисеева Алёна </a:t>
            </a:r>
            <a:r>
              <a:rPr lang="ru-RU" i="1" dirty="0" err="1" smtClean="0">
                <a:ln>
                  <a:solidFill>
                    <a:schemeClr val="accent2">
                      <a:lumMod val="50000"/>
                    </a:schemeClr>
                  </a:solidFill>
                </a:ln>
                <a:solidFill>
                  <a:srgbClr val="002060"/>
                </a:solidFill>
              </a:rPr>
              <a:t>николаевна</a:t>
            </a:r>
            <a:r>
              <a:rPr lang="ru-RU" i="1" dirty="0" smtClean="0">
                <a:ln>
                  <a:solidFill>
                    <a:schemeClr val="accent2">
                      <a:lumMod val="50000"/>
                    </a:schemeClr>
                  </a:solidFill>
                </a:ln>
                <a:solidFill>
                  <a:srgbClr val="002060"/>
                </a:solidFill>
              </a:rPr>
              <a:t>,</a:t>
            </a:r>
          </a:p>
          <a:p>
            <a:r>
              <a:rPr lang="ru-RU" i="1" dirty="0" smtClean="0">
                <a:ln>
                  <a:solidFill>
                    <a:schemeClr val="accent2">
                      <a:lumMod val="50000"/>
                    </a:schemeClr>
                  </a:solidFill>
                </a:ln>
                <a:solidFill>
                  <a:srgbClr val="002060"/>
                </a:solidFill>
              </a:rPr>
              <a:t>д.п.н., доцент кафедры педагогики и психологии ИПК ППРО ОГПУ</a:t>
            </a:r>
          </a:p>
          <a:p>
            <a:r>
              <a:rPr lang="ru-RU" dirty="0" smtClean="0"/>
              <a:t> </a:t>
            </a:r>
          </a:p>
          <a:p>
            <a:endParaRPr lang="ru-RU"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p:cTn id="17" dur="5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bg/>
                                          </p:spTgt>
                                        </p:tgtEl>
                                        <p:attrNameLst>
                                          <p:attrName>ppt_w</p:attrName>
                                        </p:attrNameLst>
                                      </p:cBhvr>
                                      <p:tavLst>
                                        <p:tav tm="0">
                                          <p:val>
                                            <p:strVal val="#ppt_w*.05"/>
                                          </p:val>
                                        </p:tav>
                                        <p:tav tm="100000">
                                          <p:val>
                                            <p:strVal val="#ppt_w"/>
                                          </p:val>
                                        </p:tav>
                                      </p:tavLst>
                                    </p:anim>
                                    <p:anim calcmode="lin" valueType="num">
                                      <p:cBhvr>
                                        <p:cTn id="20" dur="1000" fill="hold"/>
                                        <p:tgtEl>
                                          <p:spTgt spid="3">
                                            <p:bg/>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bg/>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bg/>
                                          </p:spTgt>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0" end="0"/>
                                            </p:txEl>
                                          </p:spTgt>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p:cTn id="3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1" end="1"/>
                                            </p:txEl>
                                          </p:spTgt>
                                        </p:tgtEl>
                                      </p:cBhvr>
                                    </p:animEffect>
                                  </p:childTnLst>
                                </p:cTn>
                              </p:par>
                              <p:par>
                                <p:cTn id="45" presetID="25" presetClass="entr" presetSubtype="0" fill="hold" grpId="0"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 calcmode="lin" valueType="num">
                                      <p:cBhvr>
                                        <p:cTn id="4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2" end="2"/>
                                            </p:txEl>
                                          </p:spTgt>
                                        </p:tgtEl>
                                      </p:cBhvr>
                                    </p:animEffect>
                                  </p:childTnLst>
                                </p:cTn>
                              </p:par>
                              <p:par>
                                <p:cTn id="55" presetID="25" presetClass="entr" presetSubtype="0" fill="hold" grpId="0" nodeType="with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 calcmode="lin" valueType="num">
                                      <p:cBhvr>
                                        <p:cTn id="5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6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3">
                                            <p:txEl>
                                              <p:pRg st="3" end="3"/>
                                            </p:txEl>
                                          </p:spTgt>
                                        </p:tgtEl>
                                      </p:cBhvr>
                                    </p:animEffect>
                                  </p:childTnLst>
                                </p:cTn>
                              </p:par>
                              <p:par>
                                <p:cTn id="65" presetID="25" presetClass="entr" presetSubtype="0" fill="hold" grpId="0" nodeType="with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 calcmode="lin" valueType="num">
                                      <p:cBhvr>
                                        <p:cTn id="6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4" end="4"/>
                                            </p:txEl>
                                          </p:spTgt>
                                        </p:tgtEl>
                                      </p:cBhvr>
                                    </p:animEffect>
                                  </p:childTnLst>
                                </p:cTn>
                              </p:par>
                              <p:par>
                                <p:cTn id="75" presetID="25" presetClass="entr" presetSubtype="0" fill="hold" grpId="0" nodeType="withEffect">
                                  <p:stCondLst>
                                    <p:cond delay="0"/>
                                  </p:stCondLst>
                                  <p:childTnLst>
                                    <p:set>
                                      <p:cBhvr>
                                        <p:cTn id="76" dur="1" fill="hold">
                                          <p:stCondLst>
                                            <p:cond delay="0"/>
                                          </p:stCondLst>
                                        </p:cTn>
                                        <p:tgtEl>
                                          <p:spTgt spid="3">
                                            <p:txEl>
                                              <p:pRg st="5" end="5"/>
                                            </p:txEl>
                                          </p:spTgt>
                                        </p:tgtEl>
                                        <p:attrNameLst>
                                          <p:attrName>style.visibility</p:attrName>
                                        </p:attrNameLst>
                                      </p:cBhvr>
                                      <p:to>
                                        <p:strVal val="visible"/>
                                      </p:to>
                                    </p:set>
                                    <p:anim calcmode="lin" valueType="num">
                                      <p:cBhvr>
                                        <p:cTn id="7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8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3">
                                            <p:txEl>
                                              <p:pRg st="5" end="5"/>
                                            </p:txEl>
                                          </p:spTgt>
                                        </p:tgtEl>
                                      </p:cBhvr>
                                    </p:animEffect>
                                  </p:childTnLst>
                                </p:cTn>
                              </p:par>
                              <p:par>
                                <p:cTn id="85" presetID="25" presetClass="entr" presetSubtype="0" fill="hold" grpId="0" nodeType="withEffect">
                                  <p:stCondLst>
                                    <p:cond delay="0"/>
                                  </p:stCondLst>
                                  <p:childTnLst>
                                    <p:set>
                                      <p:cBhvr>
                                        <p:cTn id="86" dur="1" fill="hold">
                                          <p:stCondLst>
                                            <p:cond delay="0"/>
                                          </p:stCondLst>
                                        </p:cTn>
                                        <p:tgtEl>
                                          <p:spTgt spid="3">
                                            <p:txEl>
                                              <p:pRg st="6" end="6"/>
                                            </p:txEl>
                                          </p:spTgt>
                                        </p:tgtEl>
                                        <p:attrNameLst>
                                          <p:attrName>style.visibility</p:attrName>
                                        </p:attrNameLst>
                                      </p:cBhvr>
                                      <p:to>
                                        <p:strVal val="visible"/>
                                      </p:to>
                                    </p:set>
                                    <p:anim calcmode="lin" valueType="num">
                                      <p:cBhvr>
                                        <p:cTn id="8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9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Необычные картинки! &quot; WWW.OPEN.AZ - ОТКРОЙ ДЛЯ СЕБЯ АЗЕРБАЙДЖАН!"/>
          <p:cNvPicPr>
            <a:picLocks noChangeAspect="1" noChangeArrowheads="1"/>
          </p:cNvPicPr>
          <p:nvPr/>
        </p:nvPicPr>
        <p:blipFill>
          <a:blip r:embed="rId2"/>
          <a:srcRect/>
          <a:stretch>
            <a:fillRect/>
          </a:stretch>
        </p:blipFill>
        <p:spPr bwMode="auto">
          <a:xfrm>
            <a:off x="5500694" y="4071942"/>
            <a:ext cx="2816388" cy="2786058"/>
          </a:xfrm>
          <a:prstGeom prst="rect">
            <a:avLst/>
          </a:prstGeom>
          <a:noFill/>
        </p:spPr>
      </p:pic>
      <p:sp>
        <p:nvSpPr>
          <p:cNvPr id="2" name="Заголовок 1"/>
          <p:cNvSpPr>
            <a:spLocks noGrp="1"/>
          </p:cNvSpPr>
          <p:nvPr>
            <p:ph type="title"/>
          </p:nvPr>
        </p:nvSpPr>
        <p:spPr>
          <a:xfrm>
            <a:off x="457200" y="274638"/>
            <a:ext cx="8043890" cy="1143000"/>
          </a:xfrm>
        </p:spPr>
        <p:style>
          <a:lnRef idx="0">
            <a:schemeClr val="accent1"/>
          </a:lnRef>
          <a:fillRef idx="3">
            <a:schemeClr val="accent1"/>
          </a:fillRef>
          <a:effectRef idx="3">
            <a:schemeClr val="accent1"/>
          </a:effectRef>
          <a:fontRef idx="minor">
            <a:schemeClr val="lt1"/>
          </a:fontRef>
        </p:style>
        <p:txBody>
          <a:bodyPr>
            <a:normAutofit/>
          </a:bodyPr>
          <a:lstStyle/>
          <a:p>
            <a:r>
              <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        Время и сроки реализации Программы</a:t>
            </a:r>
            <a:br>
              <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br>
            <a:endPar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endParaRPr>
          </a:p>
        </p:txBody>
      </p:sp>
      <p:sp>
        <p:nvSpPr>
          <p:cNvPr id="3" name="Содержимое 2"/>
          <p:cNvSpPr>
            <a:spLocks noGrp="1"/>
          </p:cNvSpPr>
          <p:nvPr>
            <p:ph sz="quarter" idx="1"/>
          </p:nvPr>
        </p:nvSpPr>
        <p:spPr/>
        <p:txBody>
          <a:bodyPr/>
          <a:lstStyle/>
          <a:p>
            <a:pPr>
              <a:buNone/>
            </a:pPr>
            <a:r>
              <a:rPr lang="ru-RU" dirty="0" smtClean="0"/>
              <a:t>   </a:t>
            </a:r>
            <a:r>
              <a:rPr lang="ru-RU" dirty="0" smtClean="0">
                <a:ln>
                  <a:solidFill>
                    <a:schemeClr val="bg2">
                      <a:lumMod val="50000"/>
                    </a:schemeClr>
                  </a:solidFill>
                </a:ln>
              </a:rPr>
              <a:t>Организационно-образовательная деятельность по освоению содержания программы организуется 1 раз в неделю, во второй половине дня, продолжительность не превышает – 20-25 минут. Важным условием является наличие интереса каждого ребёнка к деятельности, в которую педагог вовлекает, самостоятельность выбора и самореализации в художественно – творческой деятельности.</a:t>
            </a:r>
          </a:p>
          <a:p>
            <a:endParaRPr lang="ru-RU" dirty="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par>
                                <p:cTn id="10" presetID="26" presetClass="entr" presetSubtype="0"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ipe(down)">
                                      <p:cBhvr>
                                        <p:cTn id="12" dur="580">
                                          <p:stCondLst>
                                            <p:cond delay="0"/>
                                          </p:stCondLst>
                                        </p:cTn>
                                        <p:tgtEl>
                                          <p:spTgt spid="2050"/>
                                        </p:tgtEl>
                                      </p:cBhvr>
                                    </p:animEffect>
                                    <p:anim calcmode="lin" valueType="num">
                                      <p:cBhvr>
                                        <p:cTn id="13"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8" dur="26">
                                          <p:stCondLst>
                                            <p:cond delay="650"/>
                                          </p:stCondLst>
                                        </p:cTn>
                                        <p:tgtEl>
                                          <p:spTgt spid="2050"/>
                                        </p:tgtEl>
                                      </p:cBhvr>
                                      <p:to x="100000" y="60000"/>
                                    </p:animScale>
                                    <p:animScale>
                                      <p:cBhvr>
                                        <p:cTn id="19" dur="166" decel="50000">
                                          <p:stCondLst>
                                            <p:cond delay="676"/>
                                          </p:stCondLst>
                                        </p:cTn>
                                        <p:tgtEl>
                                          <p:spTgt spid="2050"/>
                                        </p:tgtEl>
                                      </p:cBhvr>
                                      <p:to x="100000" y="100000"/>
                                    </p:animScale>
                                    <p:animScale>
                                      <p:cBhvr>
                                        <p:cTn id="20" dur="26">
                                          <p:stCondLst>
                                            <p:cond delay="1312"/>
                                          </p:stCondLst>
                                        </p:cTn>
                                        <p:tgtEl>
                                          <p:spTgt spid="2050"/>
                                        </p:tgtEl>
                                      </p:cBhvr>
                                      <p:to x="100000" y="80000"/>
                                    </p:animScale>
                                    <p:animScale>
                                      <p:cBhvr>
                                        <p:cTn id="21" dur="166" decel="50000">
                                          <p:stCondLst>
                                            <p:cond delay="1338"/>
                                          </p:stCondLst>
                                        </p:cTn>
                                        <p:tgtEl>
                                          <p:spTgt spid="2050"/>
                                        </p:tgtEl>
                                      </p:cBhvr>
                                      <p:to x="100000" y="100000"/>
                                    </p:animScale>
                                    <p:animScale>
                                      <p:cBhvr>
                                        <p:cTn id="22" dur="26">
                                          <p:stCondLst>
                                            <p:cond delay="1642"/>
                                          </p:stCondLst>
                                        </p:cTn>
                                        <p:tgtEl>
                                          <p:spTgt spid="2050"/>
                                        </p:tgtEl>
                                      </p:cBhvr>
                                      <p:to x="100000" y="90000"/>
                                    </p:animScale>
                                    <p:animScale>
                                      <p:cBhvr>
                                        <p:cTn id="23" dur="166" decel="50000">
                                          <p:stCondLst>
                                            <p:cond delay="1668"/>
                                          </p:stCondLst>
                                        </p:cTn>
                                        <p:tgtEl>
                                          <p:spTgt spid="2050"/>
                                        </p:tgtEl>
                                      </p:cBhvr>
                                      <p:to x="100000" y="100000"/>
                                    </p:animScale>
                                    <p:animScale>
                                      <p:cBhvr>
                                        <p:cTn id="24" dur="26">
                                          <p:stCondLst>
                                            <p:cond delay="1808"/>
                                          </p:stCondLst>
                                        </p:cTn>
                                        <p:tgtEl>
                                          <p:spTgt spid="2050"/>
                                        </p:tgtEl>
                                      </p:cBhvr>
                                      <p:to x="100000" y="95000"/>
                                    </p:animScale>
                                    <p:animScale>
                                      <p:cBhvr>
                                        <p:cTn id="25" dur="166" decel="50000">
                                          <p:stCondLst>
                                            <p:cond delay="1834"/>
                                          </p:stCondLst>
                                        </p:cTn>
                                        <p:tgtEl>
                                          <p:spTgt spid="2050"/>
                                        </p:tgtEl>
                                      </p:cBhvr>
                                      <p:to x="100000" y="100000"/>
                                    </p:animScale>
                                  </p:childTnLst>
                                </p:cTn>
                              </p:par>
                              <p:par>
                                <p:cTn id="26" presetID="58" presetClass="entr" presetSubtype="0" accel="100000" fill="hold" grpId="0" nodeType="with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20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29" dur="20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30"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3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Анимированные Картинки Спасибо За Внимание Для Презентаций"/>
          <p:cNvPicPr>
            <a:picLocks noChangeAspect="1" noChangeArrowheads="1" noCrop="1"/>
          </p:cNvPicPr>
          <p:nvPr/>
        </p:nvPicPr>
        <p:blipFill>
          <a:blip r:embed="rId2"/>
          <a:srcRect/>
          <a:stretch>
            <a:fillRect/>
          </a:stretch>
        </p:blipFill>
        <p:spPr bwMode="auto">
          <a:xfrm>
            <a:off x="1357290" y="214290"/>
            <a:ext cx="6286544" cy="6286544"/>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3000"/>
                                        <p:tgtEl>
                                          <p:spTgt spid="1026"/>
                                        </p:tgtEl>
                                      </p:cBhvr>
                                    </p:animEffect>
                                    <p:anim calcmode="lin" valueType="num">
                                      <p:cBhvr>
                                        <p:cTn id="8" dur="3000" fill="hold"/>
                                        <p:tgtEl>
                                          <p:spTgt spid="1026"/>
                                        </p:tgtEl>
                                        <p:attrNameLst>
                                          <p:attrName>style.rotation</p:attrName>
                                        </p:attrNameLst>
                                      </p:cBhvr>
                                      <p:tavLst>
                                        <p:tav tm="0">
                                          <p:val>
                                            <p:fltVal val="720"/>
                                          </p:val>
                                        </p:tav>
                                        <p:tav tm="100000">
                                          <p:val>
                                            <p:fltVal val="0"/>
                                          </p:val>
                                        </p:tav>
                                      </p:tavLst>
                                    </p:anim>
                                    <p:anim calcmode="lin" valueType="num">
                                      <p:cBhvr>
                                        <p:cTn id="9" dur="3000" fill="hold"/>
                                        <p:tgtEl>
                                          <p:spTgt spid="1026"/>
                                        </p:tgtEl>
                                        <p:attrNameLst>
                                          <p:attrName>ppt_h</p:attrName>
                                        </p:attrNameLst>
                                      </p:cBhvr>
                                      <p:tavLst>
                                        <p:tav tm="0">
                                          <p:val>
                                            <p:fltVal val="0"/>
                                          </p:val>
                                        </p:tav>
                                        <p:tav tm="100000">
                                          <p:val>
                                            <p:strVal val="#ppt_h"/>
                                          </p:val>
                                        </p:tav>
                                      </p:tavLst>
                                    </p:anim>
                                    <p:anim calcmode="lin" valueType="num">
                                      <p:cBhvr>
                                        <p:cTn id="10" dur="3000" fill="hold"/>
                                        <p:tgtEl>
                                          <p:spTgt spid="102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85776"/>
            <a:ext cx="7467600" cy="5357850"/>
          </a:xfrm>
        </p:spPr>
        <p:txBody>
          <a:bodyPr>
            <a:normAutofit/>
          </a:bodyPr>
          <a:lstStyle/>
          <a:p>
            <a:pPr algn="ctr" fontAlgn="base"/>
            <a:r>
              <a:rPr lang="ru-RU" sz="2000" b="1" u="sng" dirty="0" smtClean="0">
                <a:solidFill>
                  <a:srgbClr val="002060"/>
                </a:solidFill>
                <a:latin typeface="Arial Narrow" pitchFamily="34" charset="0"/>
              </a:rPr>
              <a:t>Актуальность парциальной образовательной программы</a:t>
            </a:r>
            <a:r>
              <a:rPr lang="ru-RU" sz="2000" b="1" dirty="0" smtClean="0">
                <a:solidFill>
                  <a:srgbClr val="002060"/>
                </a:solidFill>
                <a:latin typeface="Arial Narrow" pitchFamily="34" charset="0"/>
              </a:rPr>
              <a:t/>
            </a:r>
            <a:br>
              <a:rPr lang="ru-RU" sz="2000" b="1" dirty="0" smtClean="0">
                <a:solidFill>
                  <a:srgbClr val="002060"/>
                </a:solidFill>
                <a:latin typeface="Arial Narrow" pitchFamily="34" charset="0"/>
              </a:rPr>
            </a:br>
            <a:r>
              <a:rPr lang="ru-RU" sz="2000" b="1" dirty="0" smtClean="0">
                <a:solidFill>
                  <a:srgbClr val="002060"/>
                </a:solidFill>
                <a:latin typeface="Arial Narrow" pitchFamily="34" charset="0"/>
              </a:rPr>
              <a:t>Основной целью современного дошкольного образования является воспитание и развитие личности. Ребенок, не умея еще читать и писать, с помощью рисунка может выразить свое настроение, мечты. Рисование – один из методов общения ребенка.</a:t>
            </a:r>
            <a:br>
              <a:rPr lang="ru-RU" sz="2000" b="1" dirty="0" smtClean="0">
                <a:solidFill>
                  <a:srgbClr val="002060"/>
                </a:solidFill>
                <a:latin typeface="Arial Narrow" pitchFamily="34" charset="0"/>
              </a:rPr>
            </a:br>
            <a:r>
              <a:rPr lang="ru-RU" sz="2000" b="1" dirty="0" smtClean="0">
                <a:solidFill>
                  <a:srgbClr val="002060"/>
                </a:solidFill>
                <a:latin typeface="Arial Narrow" pitchFamily="34" charset="0"/>
              </a:rPr>
              <a:t>Все дети любят рисовать. Рисование необычными материалами, оригинальными техниками позволяет детям ощутить незабываемые положительные эмоции. Нетрадиционное рисование доставляет детям множество положительных эмоций, раскрывает новые возможности использования хорошо знакомых им предметов в качестве художественных материалов, удивляет своей непредсказуемостью. Оригинальное рисование без кисточки и карандаша расковывает ребенка, позволяет почувствовать краски, их характер, настроение. Незаметно для себя дети учатся наблюдать, думать, фантазировать.</a:t>
            </a:r>
            <a:br>
              <a:rPr lang="ru-RU" sz="2000" b="1" dirty="0" smtClean="0">
                <a:solidFill>
                  <a:srgbClr val="002060"/>
                </a:solidFill>
                <a:latin typeface="Arial Narrow" pitchFamily="34" charset="0"/>
              </a:rPr>
            </a:br>
            <a:endParaRPr lang="ru-RU" sz="2000" b="1" dirty="0">
              <a:solidFill>
                <a:srgbClr val="002060"/>
              </a:solidFill>
              <a:latin typeface="Arial Narrow" pitchFamily="34" charset="0"/>
            </a:endParaRPr>
          </a:p>
        </p:txBody>
      </p:sp>
      <p:pic>
        <p:nvPicPr>
          <p:cNvPr id="6" name="Picture 2" descr="Нетрадиционные методы рисования в дошкольном возрасте"/>
          <p:cNvPicPr>
            <a:picLocks noChangeAspect="1" noChangeArrowheads="1"/>
          </p:cNvPicPr>
          <p:nvPr/>
        </p:nvPicPr>
        <p:blipFill>
          <a:blip r:embed="rId2"/>
          <a:srcRect/>
          <a:stretch>
            <a:fillRect/>
          </a:stretch>
        </p:blipFill>
        <p:spPr bwMode="auto">
          <a:xfrm>
            <a:off x="5857884" y="4776792"/>
            <a:ext cx="3286116" cy="2081207"/>
          </a:xfrm>
          <a:prstGeom prst="rect">
            <a:avLst/>
          </a:prstGeom>
          <a:noFill/>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186634" cy="6011882"/>
          </a:xfrm>
        </p:spPr>
        <p:txBody>
          <a:bodyPr>
            <a:normAutofit/>
          </a:bodyPr>
          <a:lstStyle/>
          <a:p>
            <a:pPr algn="ctr"/>
            <a:r>
              <a:rPr lang="ru-RU" sz="1800" b="1" dirty="0" smtClean="0">
                <a:solidFill>
                  <a:srgbClr val="002060"/>
                </a:solidFill>
                <a:latin typeface="Arial Narrow" pitchFamily="34" charset="0"/>
              </a:rPr>
              <a:t>В соответствии с требованиями к содержанию дошкольного образования на основе Конституции Российской Федерации и законодательства Российской Федерации и с учетом Конвенции ООН о правах ребенка, учитывая возрастные  особенности детей,  была создана парциальная программа дополнительного образования «</a:t>
            </a:r>
            <a:r>
              <a:rPr lang="ru-RU" sz="1800" b="1" dirty="0" smtClean="0">
                <a:solidFill>
                  <a:srgbClr val="FF0000"/>
                </a:solidFill>
                <a:latin typeface="Arial Narrow" pitchFamily="34" charset="0"/>
              </a:rPr>
              <a:t>Волшебная кисточка</a:t>
            </a:r>
            <a:r>
              <a:rPr lang="ru-RU" sz="1800" b="1" dirty="0" smtClean="0">
                <a:solidFill>
                  <a:srgbClr val="002060"/>
                </a:solidFill>
                <a:latin typeface="Arial Narrow" pitchFamily="34" charset="0"/>
              </a:rPr>
              <a:t>» по нетрадиционным техникам рисования. Программа реализуется в рамках образовательной области. Она воплощает  новый подход к художественно – творческому развитию дошкольников через обучения нетрадиционным техникам рисования. Программа обеспечивает учёт потребностей и интересов детей и возможностей педагогического коллектива.</a:t>
            </a:r>
            <a:br>
              <a:rPr lang="ru-RU" sz="1800" b="1" dirty="0" smtClean="0">
                <a:solidFill>
                  <a:srgbClr val="002060"/>
                </a:solidFill>
                <a:latin typeface="Arial Narrow" pitchFamily="34" charset="0"/>
              </a:rPr>
            </a:br>
            <a:endParaRPr lang="ru-RU" sz="1800" b="1" dirty="0">
              <a:solidFill>
                <a:srgbClr val="002060"/>
              </a:solidFill>
              <a:latin typeface="Arial Narrow" pitchFamily="34" charset="0"/>
            </a:endParaRPr>
          </a:p>
        </p:txBody>
      </p:sp>
      <p:pic>
        <p:nvPicPr>
          <p:cNvPr id="4" name="Picture 2" descr="бесплатный Stock Vector: Drawing and painting tools Принадлежности для рисования карандашами и красками &quot; ALLDAY - народный сайт"/>
          <p:cNvPicPr>
            <a:picLocks noChangeAspect="1" noChangeArrowheads="1"/>
          </p:cNvPicPr>
          <p:nvPr/>
        </p:nvPicPr>
        <p:blipFill>
          <a:blip r:embed="rId2"/>
          <a:srcRect/>
          <a:stretch>
            <a:fillRect/>
          </a:stretch>
        </p:blipFill>
        <p:spPr bwMode="auto">
          <a:xfrm>
            <a:off x="4786314" y="0"/>
            <a:ext cx="3966880" cy="323786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2000" fill="hold"/>
                                        <p:tgtEl>
                                          <p:spTgt spid="4"/>
                                        </p:tgtEl>
                                        <p:attrNameLst>
                                          <p:attrName>ppt_w</p:attrName>
                                        </p:attrNameLst>
                                      </p:cBhvr>
                                      <p:tavLst>
                                        <p:tav tm="0">
                                          <p:val>
                                            <p:fltVal val="0"/>
                                          </p:val>
                                        </p:tav>
                                        <p:tav tm="100000">
                                          <p:val>
                                            <p:strVal val="#ppt_w"/>
                                          </p:val>
                                        </p:tav>
                                      </p:tavLst>
                                    </p:anim>
                                    <p:anim calcmode="lin" valueType="num">
                                      <p:cBhvr>
                                        <p:cTn id="14" dur="2000" fill="hold"/>
                                        <p:tgtEl>
                                          <p:spTgt spid="4"/>
                                        </p:tgtEl>
                                        <p:attrNameLst>
                                          <p:attrName>ppt_h</p:attrName>
                                        </p:attrNameLst>
                                      </p:cBhvr>
                                      <p:tavLst>
                                        <p:tav tm="0">
                                          <p:val>
                                            <p:fltVal val="0"/>
                                          </p:val>
                                        </p:tav>
                                        <p:tav tm="100000">
                                          <p:val>
                                            <p:strVal val="#ppt_h"/>
                                          </p:val>
                                        </p:tav>
                                      </p:tavLst>
                                    </p:anim>
                                    <p:anim calcmode="lin" valueType="num">
                                      <p:cBhvr>
                                        <p:cTn id="15"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14290"/>
            <a:ext cx="8472518" cy="1428760"/>
          </a:xfrm>
        </p:spPr>
        <p:style>
          <a:lnRef idx="1">
            <a:schemeClr val="accent1"/>
          </a:lnRef>
          <a:fillRef idx="2">
            <a:schemeClr val="accent1"/>
          </a:fillRef>
          <a:effectRef idx="1">
            <a:schemeClr val="accent1"/>
          </a:effectRef>
          <a:fontRef idx="minor">
            <a:schemeClr val="dk1"/>
          </a:fontRef>
        </p:style>
        <p:txBody>
          <a:bodyPr>
            <a:noAutofit/>
          </a:bodyPr>
          <a:lstStyle/>
          <a:p>
            <a:r>
              <a:rPr lang="ru-RU" sz="2400" b="1" i="1" dirty="0" smtClean="0">
                <a:solidFill>
                  <a:srgbClr val="002060"/>
                </a:solidFill>
                <a:latin typeface="Arial Narrow" pitchFamily="34" charset="0"/>
              </a:rPr>
              <a:t/>
            </a:r>
            <a:br>
              <a:rPr lang="ru-RU" sz="2400" b="1" i="1" dirty="0" smtClean="0">
                <a:solidFill>
                  <a:srgbClr val="002060"/>
                </a:solidFill>
                <a:latin typeface="Arial Narrow" pitchFamily="34" charset="0"/>
              </a:rPr>
            </a:br>
            <a:r>
              <a:rPr lang="ru-RU" sz="2400" b="1" i="1" dirty="0" smtClean="0">
                <a:solidFill>
                  <a:srgbClr val="002060"/>
                </a:solidFill>
                <a:latin typeface="Arial Narrow" pitchFamily="34" charset="0"/>
              </a:rPr>
              <a:t/>
            </a:r>
            <a:br>
              <a:rPr lang="ru-RU" sz="2400" b="1" i="1" dirty="0" smtClean="0">
                <a:solidFill>
                  <a:srgbClr val="002060"/>
                </a:solidFill>
                <a:latin typeface="Arial Narrow" pitchFamily="34" charset="0"/>
              </a:rPr>
            </a:br>
            <a:r>
              <a:rPr lang="ru-RU" sz="2400" b="1" i="1" dirty="0" smtClean="0">
                <a:solidFill>
                  <a:srgbClr val="002060"/>
                </a:solidFill>
                <a:latin typeface="Arial Narrow" pitchFamily="34" charset="0"/>
              </a:rPr>
              <a:t/>
            </a:r>
            <a:br>
              <a:rPr lang="ru-RU" sz="2400" b="1" i="1" dirty="0" smtClean="0">
                <a:solidFill>
                  <a:srgbClr val="002060"/>
                </a:solidFill>
                <a:latin typeface="Arial Narrow" pitchFamily="34" charset="0"/>
              </a:rPr>
            </a:br>
            <a:r>
              <a:rPr lang="ru-RU" sz="2400" b="1" i="1" dirty="0" smtClean="0">
                <a:solidFill>
                  <a:srgbClr val="002060"/>
                </a:solidFill>
                <a:latin typeface="Arial Narrow" pitchFamily="34" charset="0"/>
              </a:rPr>
              <a:t>Цель:</a:t>
            </a:r>
            <a:r>
              <a:rPr lang="ru-RU" sz="2400" i="1" dirty="0" smtClean="0">
                <a:solidFill>
                  <a:srgbClr val="002060"/>
                </a:solidFill>
                <a:latin typeface="Arial Narrow" pitchFamily="34" charset="0"/>
              </a:rPr>
              <a:t>  </a:t>
            </a:r>
            <a:r>
              <a:rPr lang="ru-RU" sz="2400" dirty="0" smtClean="0">
                <a:solidFill>
                  <a:srgbClr val="002060"/>
                </a:solidFill>
                <a:latin typeface="Arial Narrow" pitchFamily="34" charset="0"/>
              </a:rPr>
              <a:t>развитие  художественно-творческой деятельности старших дошкольников в процессе работы нетрадиционной техникой рисования.</a:t>
            </a:r>
            <a:r>
              <a:rPr lang="ru-RU" sz="2400" dirty="0" smtClean="0">
                <a:solidFill>
                  <a:srgbClr val="002060"/>
                </a:solidFill>
              </a:rPr>
              <a:t/>
            </a:r>
            <a:br>
              <a:rPr lang="ru-RU" sz="2400" dirty="0" smtClean="0">
                <a:solidFill>
                  <a:srgbClr val="002060"/>
                </a:solidFill>
              </a:rPr>
            </a:br>
            <a:endParaRPr lang="ru-RU" sz="2400" dirty="0">
              <a:solidFill>
                <a:srgbClr val="002060"/>
              </a:solidFill>
            </a:endParaRPr>
          </a:p>
        </p:txBody>
      </p:sp>
      <p:sp>
        <p:nvSpPr>
          <p:cNvPr id="4" name="Содержимое 3"/>
          <p:cNvSpPr>
            <a:spLocks noGrp="1"/>
          </p:cNvSpPr>
          <p:nvPr>
            <p:ph sz="quarter" idx="1"/>
          </p:nvPr>
        </p:nvSpPr>
        <p:spPr>
          <a:xfrm>
            <a:off x="457200" y="2143116"/>
            <a:ext cx="7467600" cy="4330836"/>
          </a:xfrm>
        </p:spPr>
        <p:style>
          <a:lnRef idx="2">
            <a:schemeClr val="accent1"/>
          </a:lnRef>
          <a:fillRef idx="1">
            <a:schemeClr val="lt1"/>
          </a:fillRef>
          <a:effectRef idx="0">
            <a:schemeClr val="accent1"/>
          </a:effectRef>
          <a:fontRef idx="minor">
            <a:schemeClr val="dk1"/>
          </a:fontRef>
        </p:style>
        <p:txBody>
          <a:bodyPr>
            <a:normAutofit/>
          </a:bodyPr>
          <a:lstStyle/>
          <a:p>
            <a:r>
              <a:rPr lang="ru-RU" sz="1800" b="1" i="1" dirty="0" smtClean="0">
                <a:solidFill>
                  <a:srgbClr val="002060"/>
                </a:solidFill>
                <a:latin typeface="Arial Narrow" pitchFamily="34" charset="0"/>
              </a:rPr>
              <a:t>Задачи</a:t>
            </a:r>
            <a:r>
              <a:rPr lang="ru-RU" sz="1800" dirty="0" smtClean="0">
                <a:solidFill>
                  <a:srgbClr val="002060"/>
                </a:solidFill>
                <a:latin typeface="Arial Narrow" pitchFamily="34" charset="0"/>
              </a:rPr>
              <a:t>:</a:t>
            </a:r>
          </a:p>
          <a:p>
            <a:pPr fontAlgn="base"/>
            <a:r>
              <a:rPr lang="ru-RU" sz="1800" dirty="0" smtClean="0">
                <a:solidFill>
                  <a:srgbClr val="002060"/>
                </a:solidFill>
                <a:latin typeface="Arial Narrow" pitchFamily="34" charset="0"/>
              </a:rPr>
              <a:t>- сформировать  представления о многообразии нетрадиционных техник рисования;</a:t>
            </a:r>
          </a:p>
          <a:p>
            <a:r>
              <a:rPr lang="ru-RU" sz="1800" dirty="0" smtClean="0">
                <a:solidFill>
                  <a:srgbClr val="002060"/>
                </a:solidFill>
                <a:latin typeface="Arial Narrow" pitchFamily="34" charset="0"/>
              </a:rPr>
              <a:t>- совершенствовать технические навыки и умения рисования при работе нетрадиционными техниками;</a:t>
            </a:r>
          </a:p>
          <a:p>
            <a:r>
              <a:rPr lang="ru-RU" sz="1800" dirty="0" smtClean="0">
                <a:solidFill>
                  <a:srgbClr val="002060"/>
                </a:solidFill>
                <a:latin typeface="Arial Narrow" pitchFamily="34" charset="0"/>
              </a:rPr>
              <a:t>- вызвать интерес к рисованию нетрадиционными техниками;</a:t>
            </a:r>
          </a:p>
          <a:p>
            <a:pPr fontAlgn="base"/>
            <a:r>
              <a:rPr lang="ru-RU" sz="1800" dirty="0" smtClean="0">
                <a:solidFill>
                  <a:srgbClr val="002060"/>
                </a:solidFill>
                <a:latin typeface="Arial Narrow" pitchFamily="34" charset="0"/>
              </a:rPr>
              <a:t>- формировать эстетическое отношение к окружающей действительности на основе ознакомления с нетрадиционными техниками рисования;</a:t>
            </a:r>
          </a:p>
          <a:p>
            <a:r>
              <a:rPr lang="ru-RU" sz="1800" dirty="0" smtClean="0">
                <a:solidFill>
                  <a:srgbClr val="002060"/>
                </a:solidFill>
                <a:latin typeface="Arial Narrow" pitchFamily="34" charset="0"/>
              </a:rPr>
              <a:t>- развивать ассоциативное мышление и любознательность, наблюдательность и воображение;</a:t>
            </a:r>
          </a:p>
          <a:p>
            <a:r>
              <a:rPr lang="ru-RU" sz="1800" dirty="0" smtClean="0">
                <a:solidFill>
                  <a:srgbClr val="002060"/>
                </a:solidFill>
                <a:latin typeface="Arial Narrow" pitchFamily="34" charset="0"/>
              </a:rPr>
              <a:t>- развивать творчество и фантазию;</a:t>
            </a:r>
          </a:p>
          <a:p>
            <a:pPr fontAlgn="base"/>
            <a:r>
              <a:rPr lang="ru-RU" sz="1800" dirty="0" smtClean="0">
                <a:solidFill>
                  <a:srgbClr val="002060"/>
                </a:solidFill>
                <a:latin typeface="Arial Narrow" pitchFamily="34" charset="0"/>
              </a:rPr>
              <a:t>- воспитывать художественный вкус и чувство гармонии.</a:t>
            </a:r>
          </a:p>
          <a:p>
            <a:endParaRPr lang="ru-RU" sz="1000"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ppt_x</p:attrName>
                                        </p:attrNameLst>
                                      </p:cBhvr>
                                      <p:tavLst>
                                        <p:tav tm="0">
                                          <p:val>
                                            <p:strVal val="#ppt_x-.2"/>
                                          </p:val>
                                        </p:tav>
                                        <p:tav tm="100000">
                                          <p:val>
                                            <p:strVal val="#ppt_x"/>
                                          </p:val>
                                        </p:tav>
                                      </p:tavLst>
                                    </p:anim>
                                    <p:anim calcmode="lin" valueType="num">
                                      <p:cBhvr>
                                        <p:cTn id="8" dur="2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4">
                                            <p:bg/>
                                          </p:spTgt>
                                        </p:tgtEl>
                                        <p:attrNameLst>
                                          <p:attrName>style.visibility</p:attrName>
                                        </p:attrNameLst>
                                      </p:cBhvr>
                                      <p:to>
                                        <p:strVal val="visible"/>
                                      </p:to>
                                    </p:set>
                                    <p:anim calcmode="lin" valueType="num">
                                      <p:cBhvr>
                                        <p:cTn id="12" dur="2000" fill="hold"/>
                                        <p:tgtEl>
                                          <p:spTgt spid="4">
                                            <p:bg/>
                                          </p:spTgt>
                                        </p:tgtEl>
                                        <p:attrNameLst>
                                          <p:attrName>ppt_x</p:attrName>
                                        </p:attrNameLst>
                                      </p:cBhvr>
                                      <p:tavLst>
                                        <p:tav tm="0">
                                          <p:val>
                                            <p:strVal val="#ppt_x-.2"/>
                                          </p:val>
                                        </p:tav>
                                        <p:tav tm="100000">
                                          <p:val>
                                            <p:strVal val="#ppt_x"/>
                                          </p:val>
                                        </p:tav>
                                      </p:tavLst>
                                    </p:anim>
                                    <p:anim calcmode="lin" valueType="num">
                                      <p:cBhvr>
                                        <p:cTn id="13" dur="2000" fill="hold"/>
                                        <p:tgtEl>
                                          <p:spTgt spid="4">
                                            <p:bg/>
                                          </p:spTgt>
                                        </p:tgtEl>
                                        <p:attrNameLst>
                                          <p:attrName>ppt_y</p:attrName>
                                        </p:attrNameLst>
                                      </p:cBhvr>
                                      <p:tavLst>
                                        <p:tav tm="0">
                                          <p:val>
                                            <p:strVal val="#ppt_y"/>
                                          </p:val>
                                        </p:tav>
                                        <p:tav tm="100000">
                                          <p:val>
                                            <p:strVal val="#ppt_y"/>
                                          </p:val>
                                        </p:tav>
                                      </p:tavLst>
                                    </p:anim>
                                    <p:animEffect transition="in" filter="wipe(right)" prLst="gradientSize: 0.1">
                                      <p:cBhvr>
                                        <p:cTn id="14" dur="2000"/>
                                        <p:tgtEl>
                                          <p:spTgt spid="4">
                                            <p:bg/>
                                          </p:spTgt>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2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18" dur="2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2000"/>
                                        <p:tgtEl>
                                          <p:spTgt spid="4">
                                            <p:txEl>
                                              <p:pRg st="0" end="0"/>
                                            </p:txEl>
                                          </p:spTgt>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 calcmode="lin" valueType="num">
                                      <p:cBhvr>
                                        <p:cTn id="22" dur="2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23" dur="2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2000"/>
                                        <p:tgtEl>
                                          <p:spTgt spid="4">
                                            <p:txEl>
                                              <p:pRg st="1" end="1"/>
                                            </p:txEl>
                                          </p:spTgt>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p:cTn id="27" dur="2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28" dur="2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9" dur="2000"/>
                                        <p:tgtEl>
                                          <p:spTgt spid="4">
                                            <p:txEl>
                                              <p:pRg st="2" end="2"/>
                                            </p:txEl>
                                          </p:spTgt>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 calcmode="lin" valueType="num">
                                      <p:cBhvr>
                                        <p:cTn id="32" dur="2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33" dur="2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4" dur="2000"/>
                                        <p:tgtEl>
                                          <p:spTgt spid="4">
                                            <p:txEl>
                                              <p:pRg st="3" end="3"/>
                                            </p:txEl>
                                          </p:spTgt>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p:cTn id="37" dur="2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38" dur="2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9" dur="2000"/>
                                        <p:tgtEl>
                                          <p:spTgt spid="4">
                                            <p:txEl>
                                              <p:pRg st="4" end="4"/>
                                            </p:txEl>
                                          </p:spTgt>
                                        </p:tgtEl>
                                      </p:cBhvr>
                                    </p:animEffect>
                                  </p:childTnLst>
                                </p:cTn>
                              </p:par>
                              <p:par>
                                <p:cTn id="40" presetID="29" presetClass="entr" presetSubtype="0" fill="hold" grpId="0" nodeType="with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20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43" dur="2000" fill="hold"/>
                                        <p:tgtEl>
                                          <p:spTgt spid="4">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2000"/>
                                        <p:tgtEl>
                                          <p:spTgt spid="4">
                                            <p:txEl>
                                              <p:pRg st="5" end="5"/>
                                            </p:txEl>
                                          </p:spTgt>
                                        </p:tgtEl>
                                      </p:cBhvr>
                                    </p:animEffect>
                                  </p:childTnLst>
                                </p:cTn>
                              </p:par>
                              <p:par>
                                <p:cTn id="45" presetID="29" presetClass="entr" presetSubtype="0" fill="hold" grpId="0" nodeType="with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 calcmode="lin" valueType="num">
                                      <p:cBhvr>
                                        <p:cTn id="47" dur="2000" fill="hold"/>
                                        <p:tgtEl>
                                          <p:spTgt spid="4">
                                            <p:txEl>
                                              <p:pRg st="6" end="6"/>
                                            </p:txEl>
                                          </p:spTgt>
                                        </p:tgtEl>
                                        <p:attrNameLst>
                                          <p:attrName>ppt_x</p:attrName>
                                        </p:attrNameLst>
                                      </p:cBhvr>
                                      <p:tavLst>
                                        <p:tav tm="0">
                                          <p:val>
                                            <p:strVal val="#ppt_x-.2"/>
                                          </p:val>
                                        </p:tav>
                                        <p:tav tm="100000">
                                          <p:val>
                                            <p:strVal val="#ppt_x"/>
                                          </p:val>
                                        </p:tav>
                                      </p:tavLst>
                                    </p:anim>
                                    <p:anim calcmode="lin" valueType="num">
                                      <p:cBhvr>
                                        <p:cTn id="48" dur="2000" fill="hold"/>
                                        <p:tgtEl>
                                          <p:spTgt spid="4">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9" dur="2000"/>
                                        <p:tgtEl>
                                          <p:spTgt spid="4">
                                            <p:txEl>
                                              <p:pRg st="6" end="6"/>
                                            </p:txEl>
                                          </p:spTgt>
                                        </p:tgtEl>
                                      </p:cBhvr>
                                    </p:animEffect>
                                  </p:childTnLst>
                                </p:cTn>
                              </p:par>
                              <p:par>
                                <p:cTn id="50" presetID="29" presetClass="entr" presetSubtype="0" fill="hold" grpId="0" nodeType="with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 calcmode="lin" valueType="num">
                                      <p:cBhvr>
                                        <p:cTn id="52" dur="2000" fill="hold"/>
                                        <p:tgtEl>
                                          <p:spTgt spid="4">
                                            <p:txEl>
                                              <p:pRg st="7" end="7"/>
                                            </p:txEl>
                                          </p:spTgt>
                                        </p:tgtEl>
                                        <p:attrNameLst>
                                          <p:attrName>ppt_x</p:attrName>
                                        </p:attrNameLst>
                                      </p:cBhvr>
                                      <p:tavLst>
                                        <p:tav tm="0">
                                          <p:val>
                                            <p:strVal val="#ppt_x-.2"/>
                                          </p:val>
                                        </p:tav>
                                        <p:tav tm="100000">
                                          <p:val>
                                            <p:strVal val="#ppt_x"/>
                                          </p:val>
                                        </p:tav>
                                      </p:tavLst>
                                    </p:anim>
                                    <p:anim calcmode="lin" valueType="num">
                                      <p:cBhvr>
                                        <p:cTn id="53" dur="2000" fill="hold"/>
                                        <p:tgtEl>
                                          <p:spTgt spid="4">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4"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714356"/>
            <a:ext cx="7467600" cy="5759596"/>
          </a:xfrm>
        </p:spPr>
        <p:txBody>
          <a:bodyPr>
            <a:normAutofit/>
          </a:bodyPr>
          <a:lstStyle/>
          <a:p>
            <a:pPr>
              <a:buNone/>
            </a:pPr>
            <a:r>
              <a:rPr lang="ru-RU" sz="2000" b="1" u="sng" dirty="0" smtClean="0">
                <a:solidFill>
                  <a:srgbClr val="002060"/>
                </a:solidFill>
                <a:latin typeface="Comic Sans MS" pitchFamily="66" charset="0"/>
              </a:rPr>
              <a:t>В основу программы заложены следующие принципы:</a:t>
            </a:r>
          </a:p>
          <a:p>
            <a:pPr lvl="0"/>
            <a:r>
              <a:rPr lang="ru-RU" sz="2000" dirty="0" smtClean="0">
                <a:solidFill>
                  <a:srgbClr val="002060"/>
                </a:solidFill>
                <a:latin typeface="Comic Sans MS" pitchFamily="66" charset="0"/>
              </a:rPr>
              <a:t>построение образовательной деятельности на основе  индивидуальных особенностей каждого ребенка;</a:t>
            </a:r>
          </a:p>
          <a:p>
            <a:pPr lvl="0"/>
            <a:r>
              <a:rPr lang="ru-RU" sz="2000" dirty="0" smtClean="0">
                <a:solidFill>
                  <a:srgbClr val="002060"/>
                </a:solidFill>
                <a:latin typeface="Comic Sans MS" pitchFamily="66" charset="0"/>
              </a:rPr>
              <a:t>содействие и сотрудничество детей и взрослых, признание ребенка полноценным участником образовательных отношений;</a:t>
            </a:r>
          </a:p>
          <a:p>
            <a:pPr lvl="0"/>
            <a:r>
              <a:rPr lang="ru-RU" sz="2000" dirty="0" smtClean="0">
                <a:solidFill>
                  <a:srgbClr val="002060"/>
                </a:solidFill>
                <a:latin typeface="Comic Sans MS" pitchFamily="66" charset="0"/>
              </a:rPr>
              <a:t>поддержка инициативы детей в различных видах деятельности;</a:t>
            </a:r>
          </a:p>
          <a:p>
            <a:pPr lvl="0"/>
            <a:r>
              <a:rPr lang="ru-RU" sz="2000" dirty="0" smtClean="0">
                <a:solidFill>
                  <a:srgbClr val="002060"/>
                </a:solidFill>
                <a:latin typeface="Comic Sans MS" pitchFamily="66" charset="0"/>
              </a:rPr>
              <a:t>формирование познавательных интересов и познавательных действий ребенка;</a:t>
            </a:r>
          </a:p>
          <a:p>
            <a:pPr lvl="0"/>
            <a:r>
              <a:rPr lang="ru-RU" sz="2000" dirty="0" smtClean="0">
                <a:solidFill>
                  <a:srgbClr val="002060"/>
                </a:solidFill>
                <a:latin typeface="Comic Sans MS" pitchFamily="66" charset="0"/>
              </a:rPr>
              <a:t>возрастная адекватность дошкольного образования (соответствие условий, требований, методов возрасту и особенностям развития).</a:t>
            </a:r>
          </a:p>
          <a:p>
            <a:pPr>
              <a:buNone/>
            </a:pPr>
            <a:endParaRPr lang="ru-RU" sz="2000" dirty="0">
              <a:solidFill>
                <a:srgbClr val="002060"/>
              </a:solidFill>
              <a:latin typeface="Comic Sans MS" pitchFamily="66" charset="0"/>
            </a:endParaRPr>
          </a:p>
        </p:txBody>
      </p:sp>
      <p:pic>
        <p:nvPicPr>
          <p:cNvPr id="16386" name="Picture 2" descr="ФГОС"/>
          <p:cNvPicPr>
            <a:picLocks noChangeAspect="1" noChangeArrowheads="1"/>
          </p:cNvPicPr>
          <p:nvPr/>
        </p:nvPicPr>
        <p:blipFill>
          <a:blip r:embed="rId2"/>
          <a:srcRect/>
          <a:stretch>
            <a:fillRect/>
          </a:stretch>
        </p:blipFill>
        <p:spPr bwMode="auto">
          <a:xfrm>
            <a:off x="4214810" y="4806975"/>
            <a:ext cx="2734700" cy="2051025"/>
          </a:xfrm>
          <a:prstGeom prst="rect">
            <a:avLst/>
          </a:prstGeom>
          <a:noFill/>
        </p:spPr>
      </p:pic>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
                                        <p:tgtEl>
                                          <p:spTgt spid="3">
                                            <p:txEl>
                                              <p:pRg st="0" end="0"/>
                                            </p:txEl>
                                          </p:spTgt>
                                        </p:tgtEl>
                                      </p:cBhvr>
                                    </p:animEffect>
                                    <p:anim calcmode="lin" valueType="num">
                                      <p:cBhvr>
                                        <p:cTn id="8" dur="12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2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300"/>
                                        <p:tgtEl>
                                          <p:spTgt spid="3">
                                            <p:txEl>
                                              <p:pRg st="1" end="1"/>
                                            </p:txEl>
                                          </p:spTgt>
                                        </p:tgtEl>
                                      </p:cBhvr>
                                    </p:animEffect>
                                    <p:anim calcmode="lin" valueType="num">
                                      <p:cBhvr>
                                        <p:cTn id="15" dur="12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2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1800" decel="50000" fill="hold">
                                          <p:stCondLst>
                                            <p:cond delay="12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1800" decel="50000" fill="hold">
                                          <p:stCondLst>
                                            <p:cond delay="12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300"/>
                                        <p:tgtEl>
                                          <p:spTgt spid="3">
                                            <p:txEl>
                                              <p:pRg st="2" end="2"/>
                                            </p:txEl>
                                          </p:spTgt>
                                        </p:tgtEl>
                                      </p:cBhvr>
                                    </p:animEffect>
                                    <p:anim calcmode="lin" valueType="num">
                                      <p:cBhvr>
                                        <p:cTn id="22" dur="12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2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4" dur="1800" decel="50000" fill="hold">
                                          <p:stCondLst>
                                            <p:cond delay="12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1800" decel="50000" fill="hold">
                                          <p:stCondLst>
                                            <p:cond delay="12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43" presetClass="entr" presetSubtype="0"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300"/>
                                        <p:tgtEl>
                                          <p:spTgt spid="3">
                                            <p:txEl>
                                              <p:pRg st="3" end="3"/>
                                            </p:txEl>
                                          </p:spTgt>
                                        </p:tgtEl>
                                      </p:cBhvr>
                                    </p:animEffect>
                                    <p:anim calcmode="lin" valueType="num">
                                      <p:cBhvr>
                                        <p:cTn id="29" dur="12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2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1" dur="1800" decel="50000" fill="hold">
                                          <p:stCondLst>
                                            <p:cond delay="12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1800" decel="50000" fill="hold">
                                          <p:stCondLst>
                                            <p:cond delay="12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3" presetID="43"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300"/>
                                        <p:tgtEl>
                                          <p:spTgt spid="3">
                                            <p:txEl>
                                              <p:pRg st="4" end="4"/>
                                            </p:txEl>
                                          </p:spTgt>
                                        </p:tgtEl>
                                      </p:cBhvr>
                                    </p:animEffect>
                                    <p:anim calcmode="lin" valueType="num">
                                      <p:cBhvr>
                                        <p:cTn id="36" dur="12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2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38" dur="1800" decel="50000" fill="hold">
                                          <p:stCondLst>
                                            <p:cond delay="12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1800" decel="50000" fill="hold">
                                          <p:stCondLst>
                                            <p:cond delay="12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0" presetID="43" presetClass="entr" presetSubtype="0" fill="hold" grpId="0"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300"/>
                                        <p:tgtEl>
                                          <p:spTgt spid="3">
                                            <p:txEl>
                                              <p:pRg st="5" end="5"/>
                                            </p:txEl>
                                          </p:spTgt>
                                        </p:tgtEl>
                                      </p:cBhvr>
                                    </p:animEffect>
                                    <p:anim calcmode="lin" valueType="num">
                                      <p:cBhvr>
                                        <p:cTn id="43" dur="12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2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45" dur="1800" decel="50000" fill="hold">
                                          <p:stCondLst>
                                            <p:cond delay="12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6" dur="1800" decel="50000" fill="hold">
                                          <p:stCondLst>
                                            <p:cond delay="12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7" presetID="43" presetClass="entr" presetSubtype="0" fill="hold" nodeType="withEffect">
                                  <p:stCondLst>
                                    <p:cond delay="0"/>
                                  </p:stCondLst>
                                  <p:childTnLst>
                                    <p:set>
                                      <p:cBhvr>
                                        <p:cTn id="48" dur="1" fill="hold">
                                          <p:stCondLst>
                                            <p:cond delay="0"/>
                                          </p:stCondLst>
                                        </p:cTn>
                                        <p:tgtEl>
                                          <p:spTgt spid="16386"/>
                                        </p:tgtEl>
                                        <p:attrNameLst>
                                          <p:attrName>style.visibility</p:attrName>
                                        </p:attrNameLst>
                                      </p:cBhvr>
                                      <p:to>
                                        <p:strVal val="visible"/>
                                      </p:to>
                                    </p:set>
                                    <p:animEffect transition="in" filter="fade">
                                      <p:cBhvr>
                                        <p:cTn id="49" dur="300"/>
                                        <p:tgtEl>
                                          <p:spTgt spid="16386"/>
                                        </p:tgtEl>
                                      </p:cBhvr>
                                    </p:animEffect>
                                    <p:anim calcmode="lin" valueType="num">
                                      <p:cBhvr>
                                        <p:cTn id="50" dur="1200" fill="hold"/>
                                        <p:tgtEl>
                                          <p:spTgt spid="16386"/>
                                        </p:tgtEl>
                                        <p:attrNameLst>
                                          <p:attrName>ppt_x</p:attrName>
                                        </p:attrNameLst>
                                      </p:cBhvr>
                                      <p:tavLst>
                                        <p:tav tm="0">
                                          <p:val>
                                            <p:strVal val="#ppt_x"/>
                                          </p:val>
                                        </p:tav>
                                        <p:tav tm="100000">
                                          <p:val>
                                            <p:strVal val="#ppt_x"/>
                                          </p:val>
                                        </p:tav>
                                      </p:tavLst>
                                    </p:anim>
                                    <p:anim calcmode="lin" valueType="num">
                                      <p:cBhvr>
                                        <p:cTn id="51" dur="1200" fill="hold"/>
                                        <p:tgtEl>
                                          <p:spTgt spid="16386"/>
                                        </p:tgtEl>
                                        <p:attrNameLst>
                                          <p:attrName>ppt_y</p:attrName>
                                        </p:attrNameLst>
                                      </p:cBhvr>
                                      <p:tavLst>
                                        <p:tav tm="0">
                                          <p:val>
                                            <p:strVal val="#ppt_y+0.31"/>
                                          </p:val>
                                        </p:tav>
                                        <p:tav tm="100000">
                                          <p:val>
                                            <p:strVal val="#ppt_y+0.31"/>
                                          </p:val>
                                        </p:tav>
                                      </p:tavLst>
                                    </p:anim>
                                    <p:anim calcmode="lin" valueType="num">
                                      <p:cBhvr>
                                        <p:cTn id="52" dur="1800" decel="50000" fill="hold">
                                          <p:stCondLst>
                                            <p:cond delay="1200"/>
                                          </p:stCondLst>
                                        </p:cTn>
                                        <p:tgtEl>
                                          <p:spTgt spid="1638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1800" decel="50000" fill="hold">
                                          <p:stCondLst>
                                            <p:cond delay="1200"/>
                                          </p:stCondLst>
                                        </p:cTn>
                                        <p:tgtEl>
                                          <p:spTgt spid="1638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00042"/>
            <a:ext cx="7467600" cy="5973910"/>
          </a:xfrm>
        </p:spPr>
        <p:txBody>
          <a:bodyPr>
            <a:normAutofit/>
          </a:bodyPr>
          <a:lstStyle/>
          <a:p>
            <a:pPr algn="ctr">
              <a:buNone/>
            </a:pPr>
            <a:r>
              <a:rPr lang="ru-RU" sz="20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rPr>
              <a:t>Основополагающими подходами к построению образовательной деятельности в рамках программы стали: </a:t>
            </a:r>
          </a:p>
          <a:p>
            <a:pPr lvl="0"/>
            <a:r>
              <a:rPr lang="ru-RU" sz="2000" dirty="0" err="1" smtClean="0">
                <a:latin typeface="Comic Sans MS" pitchFamily="66" charset="0"/>
              </a:rPr>
              <a:t>системно-деятельностный</a:t>
            </a:r>
            <a:r>
              <a:rPr lang="ru-RU" sz="2000" dirty="0" smtClean="0">
                <a:latin typeface="Comic Sans MS" pitchFamily="66" charset="0"/>
              </a:rPr>
              <a:t> (помогает детям самим открывать новые знания, выстраивать их в систему, применять их </a:t>
            </a:r>
            <a:r>
              <a:rPr lang="ru-RU" sz="2000" dirty="0" err="1" smtClean="0">
                <a:latin typeface="Comic Sans MS" pitchFamily="66" charset="0"/>
              </a:rPr>
              <a:t>напрактике</a:t>
            </a:r>
            <a:r>
              <a:rPr lang="ru-RU" sz="2000" dirty="0" smtClean="0">
                <a:latin typeface="Comic Sans MS" pitchFamily="66" charset="0"/>
              </a:rPr>
              <a:t>);</a:t>
            </a:r>
          </a:p>
          <a:p>
            <a:pPr lvl="0"/>
            <a:r>
              <a:rPr lang="ru-RU" sz="2000" dirty="0" smtClean="0">
                <a:latin typeface="Comic Sans MS" pitchFamily="66" charset="0"/>
              </a:rPr>
              <a:t>гуманитарный (учет специфики и индивидуальных потребностей ребенка);</a:t>
            </a:r>
          </a:p>
          <a:p>
            <a:pPr lvl="0"/>
            <a:r>
              <a:rPr lang="ru-RU" sz="2000" dirty="0" smtClean="0">
                <a:latin typeface="Comic Sans MS" pitchFamily="66" charset="0"/>
              </a:rPr>
              <a:t>деятельно – творческий (раскрывает потенциал каждого ребенка).</a:t>
            </a:r>
          </a:p>
          <a:p>
            <a:pPr>
              <a:buNone/>
            </a:pPr>
            <a:endParaRPr lang="ru-RU" sz="1050" dirty="0"/>
          </a:p>
        </p:txBody>
      </p:sp>
      <p:pic>
        <p:nvPicPr>
          <p:cNvPr id="18434" name="Picture 2" descr="Планируемые результаты ФГОС - Стандарты - Картинки по педагогике"/>
          <p:cNvPicPr>
            <a:picLocks noChangeAspect="1" noChangeArrowheads="1"/>
          </p:cNvPicPr>
          <p:nvPr/>
        </p:nvPicPr>
        <p:blipFill>
          <a:blip r:embed="rId2"/>
          <a:srcRect/>
          <a:stretch>
            <a:fillRect/>
          </a:stretch>
        </p:blipFill>
        <p:spPr bwMode="auto">
          <a:xfrm>
            <a:off x="2928926" y="3857628"/>
            <a:ext cx="2143140" cy="2428894"/>
          </a:xfrm>
          <a:prstGeom prst="rect">
            <a:avLst/>
          </a:prstGeom>
          <a:noFill/>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3">
                                            <p:txEl>
                                              <p:pRg st="0" end="0"/>
                                            </p:txEl>
                                          </p:spTgt>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3">
                                            <p:txEl>
                                              <p:pRg st="1" end="1"/>
                                            </p:txEl>
                                          </p:spTgt>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3">
                                            <p:txEl>
                                              <p:pRg st="2" end="2"/>
                                            </p:txEl>
                                          </p:spTgt>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3">
                                            <p:txEl>
                                              <p:pRg st="3" end="3"/>
                                            </p:txEl>
                                          </p:spTgt>
                                        </p:tgtEl>
                                        <p:attrNameLst>
                                          <p:attrName>r</p:attrName>
                                        </p:attrNameLst>
                                      </p:cBhvr>
                                    </p:animRot>
                                  </p:childTnLst>
                                </p:cTn>
                              </p:par>
                              <p:par>
                                <p:cTn id="13" presetID="6" presetClass="emph" presetSubtype="0" fill="hold" nodeType="withEffect">
                                  <p:stCondLst>
                                    <p:cond delay="0"/>
                                  </p:stCondLst>
                                  <p:childTnLst>
                                    <p:animScale>
                                      <p:cBhvr>
                                        <p:cTn id="14" dur="2000" fill="hold"/>
                                        <p:tgtEl>
                                          <p:spTgt spid="1843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785794"/>
            <a:ext cx="8115328" cy="5688158"/>
          </a:xfrm>
        </p:spPr>
        <p:txBody>
          <a:bodyPr>
            <a:normAutofit/>
          </a:bodyPr>
          <a:lstStyle/>
          <a:p>
            <a:pPr algn="ctr">
              <a:buNone/>
            </a:pPr>
            <a:r>
              <a:rPr lang="ru-RU"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Возраст детей, участвующих в реализации данной программы 5-6 лет</a:t>
            </a:r>
            <a:endParaRPr lang="ru-RU"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endParaRPr>
          </a:p>
        </p:txBody>
      </p:sp>
      <p:pic>
        <p:nvPicPr>
          <p:cNvPr id="19458" name="Picture 2" descr="Газета Адвокатской палаты Оренбургской области"/>
          <p:cNvPicPr>
            <a:picLocks noChangeAspect="1" noChangeArrowheads="1"/>
          </p:cNvPicPr>
          <p:nvPr/>
        </p:nvPicPr>
        <p:blipFill>
          <a:blip r:embed="rId2"/>
          <a:srcRect/>
          <a:stretch>
            <a:fillRect/>
          </a:stretch>
        </p:blipFill>
        <p:spPr bwMode="auto">
          <a:xfrm>
            <a:off x="1928794" y="1952536"/>
            <a:ext cx="5476873" cy="4562553"/>
          </a:xfrm>
          <a:prstGeom prst="rect">
            <a:avLst/>
          </a:prstGeom>
          <a:ln>
            <a:noFill/>
          </a:ln>
          <a:effectLst>
            <a:softEdge rad="112500"/>
          </a:effec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3000" fill="hold"/>
                                        <p:tgtEl>
                                          <p:spTgt spid="19458"/>
                                        </p:tgtEl>
                                        <p:attrNameLst>
                                          <p:attrName>ppt_w</p:attrName>
                                        </p:attrNameLst>
                                      </p:cBhvr>
                                      <p:tavLst>
                                        <p:tav tm="0">
                                          <p:val>
                                            <p:fltVal val="0"/>
                                          </p:val>
                                        </p:tav>
                                        <p:tav tm="100000">
                                          <p:val>
                                            <p:strVal val="#ppt_w"/>
                                          </p:val>
                                        </p:tav>
                                      </p:tavLst>
                                    </p:anim>
                                    <p:anim calcmode="lin" valueType="num">
                                      <p:cBhvr>
                                        <p:cTn id="8" dur="3000" fill="hold"/>
                                        <p:tgtEl>
                                          <p:spTgt spid="19458"/>
                                        </p:tgtEl>
                                        <p:attrNameLst>
                                          <p:attrName>ppt_h</p:attrName>
                                        </p:attrNameLst>
                                      </p:cBhvr>
                                      <p:tavLst>
                                        <p:tav tm="0">
                                          <p:val>
                                            <p:fltVal val="0"/>
                                          </p:val>
                                        </p:tav>
                                        <p:tav tm="100000">
                                          <p:val>
                                            <p:strVal val="#ppt_h"/>
                                          </p:val>
                                        </p:tav>
                                      </p:tavLst>
                                    </p:anim>
                                  </p:childTnLst>
                                </p:cTn>
                              </p:par>
                              <p:par>
                                <p:cTn id="9" presetID="25"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2" dur="1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3" dur="1500" accel="50000" fill="hold">
                                          <p:stCondLst>
                                            <p:cond delay="1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4" dur="3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5" dur="1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6" dur="1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7" dur="1500" accel="50000" fill="hold">
                                          <p:stCondLst>
                                            <p:cond delay="1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8" dur="3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1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Реализация парциальной образовательной программы будет способствовать достижению следующих результатов: </a:t>
            </a:r>
            <a:r>
              <a:rPr lang="ru-RU" sz="1800" dirty="0" smtClean="0"/>
              <a:t/>
            </a:r>
            <a:br>
              <a:rPr lang="ru-RU" sz="1800" dirty="0" smtClean="0"/>
            </a:br>
            <a:endParaRPr lang="ru-RU" sz="1800" dirty="0"/>
          </a:p>
        </p:txBody>
      </p:sp>
      <p:sp>
        <p:nvSpPr>
          <p:cNvPr id="3" name="Содержимое 2"/>
          <p:cNvSpPr>
            <a:spLocks noGrp="1"/>
          </p:cNvSpPr>
          <p:nvPr>
            <p:ph sz="quarter" idx="1"/>
          </p:nvPr>
        </p:nvSpPr>
        <p:spPr/>
        <p:txBody>
          <a:bodyPr>
            <a:normAutofit/>
          </a:bodyPr>
          <a:lstStyle/>
          <a:p>
            <a:pPr lvl="0"/>
            <a:r>
              <a:rPr lang="ru-RU" sz="1600" b="1" dirty="0" smtClean="0">
                <a:solidFill>
                  <a:srgbClr val="002060"/>
                </a:solidFill>
              </a:rPr>
              <a:t>У ребенка сформированы  представления о многообразии нетрадиционных техник рисования.</a:t>
            </a:r>
          </a:p>
          <a:p>
            <a:pPr lvl="0"/>
            <a:r>
              <a:rPr lang="ru-RU" sz="1600" b="1" dirty="0" smtClean="0">
                <a:solidFill>
                  <a:srgbClr val="002060"/>
                </a:solidFill>
              </a:rPr>
              <a:t>Ребенок достаточно хорошо овладевает различными видами рисования, проявляет инициативу и самостоятельность, способен выбирать себе род занятий, участников по совместной деятельности.</a:t>
            </a:r>
          </a:p>
          <a:p>
            <a:pPr lvl="0"/>
            <a:r>
              <a:rPr lang="ru-RU" sz="1600" b="1" dirty="0" smtClean="0">
                <a:solidFill>
                  <a:srgbClr val="002060"/>
                </a:solidFill>
              </a:rPr>
              <a:t>Ребенок обладает установкой положительного отношения к разным видам рисования, обладает чувством собственного достоинства, активно взаимодействует со сверстниками и взрослыми, участвует в совместных играх.</a:t>
            </a:r>
          </a:p>
          <a:p>
            <a:pPr lvl="0"/>
            <a:r>
              <a:rPr lang="ru-RU" sz="1600" b="1" dirty="0" smtClean="0">
                <a:solidFill>
                  <a:srgbClr val="002060"/>
                </a:solidFill>
              </a:rPr>
              <a:t>Ребенок обладает развитым воображением, которое реализуется в разных видах деятельности и прежде всего в игре.</a:t>
            </a:r>
          </a:p>
          <a:p>
            <a:pPr lvl="0"/>
            <a:r>
              <a:rPr lang="ru-RU" sz="1600" b="1" dirty="0" smtClean="0">
                <a:solidFill>
                  <a:srgbClr val="002060"/>
                </a:solidFill>
              </a:rPr>
              <a:t>У  ребенка развита крупная и мелкая моторика.</a:t>
            </a:r>
          </a:p>
          <a:p>
            <a:pPr lvl="0"/>
            <a:r>
              <a:rPr lang="ru-RU" sz="1600" b="1" dirty="0" smtClean="0">
                <a:solidFill>
                  <a:srgbClr val="002060"/>
                </a:solidFill>
              </a:rPr>
              <a:t>Ребенок проявляет любознательность, задает вопросы сверстникам и взрослым. Склонен наблюдать, экспериментировать. Способен к принятию собственных решений, опираясь на свои знания и умения.</a:t>
            </a:r>
          </a:p>
          <a:p>
            <a:pPr>
              <a:buNone/>
            </a:pPr>
            <a:endParaRPr lang="ru-RU" sz="1400" dirty="0" smtClean="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par>
                                <p:cTn id="12" presetID="34" presetClass="entr" presetSubtype="0"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from="(-#ppt_w/2)" to="(#ppt_x)" calcmode="lin" valueType="num">
                                      <p:cBhvr>
                                        <p:cTn id="14" dur="600" fill="hold">
                                          <p:stCondLst>
                                            <p:cond delay="0"/>
                                          </p:stCondLst>
                                        </p:cTn>
                                        <p:tgtEl>
                                          <p:spTgt spid="3">
                                            <p:txEl>
                                              <p:pRg st="0" end="0"/>
                                            </p:txEl>
                                          </p:spTgt>
                                        </p:tgtEl>
                                        <p:attrNameLst>
                                          <p:attrName>ppt_x</p:attrName>
                                        </p:attrNameLst>
                                      </p:cBhvr>
                                    </p:anim>
                                    <p:anim from="0" to="-1.0" calcmode="lin" valueType="num">
                                      <p:cBhvr>
                                        <p:cTn id="15" dur="200" decel="50000" autoRev="1" fill="hold">
                                          <p:stCondLst>
                                            <p:cond delay="600"/>
                                          </p:stCondLst>
                                        </p:cTn>
                                        <p:tgtEl>
                                          <p:spTgt spid="3">
                                            <p:txEl>
                                              <p:pRg st="0" end="0"/>
                                            </p:txEl>
                                          </p:spTgt>
                                        </p:tgtEl>
                                        <p:attrNameLst>
                                          <p:attrName>xshear</p:attrName>
                                        </p:attrNameLst>
                                      </p:cBhvr>
                                    </p:anim>
                                    <p:animScale>
                                      <p:cBhvr>
                                        <p:cTn id="16" dur="200" decel="100000" autoRev="1" fill="hold">
                                          <p:stCondLst>
                                            <p:cond delay="600"/>
                                          </p:stCondLst>
                                        </p:cTn>
                                        <p:tgtEl>
                                          <p:spTgt spid="3">
                                            <p:txEl>
                                              <p:pRg st="0" end="0"/>
                                            </p:txEl>
                                          </p:spTgt>
                                        </p:tgtEl>
                                      </p:cBhvr>
                                      <p:from x="100000" y="100000"/>
                                      <p:to x="80000" y="100000"/>
                                    </p:animScale>
                                    <p:anim by="(#ppt_h/3+#ppt_w*0.1)" calcmode="lin" valueType="num">
                                      <p:cBhvr additive="sum">
                                        <p:cTn id="17" dur="200" decel="100000" autoRev="1" fill="hold">
                                          <p:stCondLst>
                                            <p:cond delay="600"/>
                                          </p:stCondLst>
                                        </p:cTn>
                                        <p:tgtEl>
                                          <p:spTgt spid="3">
                                            <p:txEl>
                                              <p:pRg st="0" end="0"/>
                                            </p:txEl>
                                          </p:spTgt>
                                        </p:tgtEl>
                                        <p:attrNameLst>
                                          <p:attrName>ppt_x</p:attrName>
                                        </p:attrNameLst>
                                      </p:cBhvr>
                                    </p:anim>
                                  </p:childTnLst>
                                </p:cTn>
                              </p:par>
                              <p:par>
                                <p:cTn id="18" presetID="34"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from="(-#ppt_w/2)" to="(#ppt_x)" calcmode="lin" valueType="num">
                                      <p:cBhvr>
                                        <p:cTn id="20" dur="600" fill="hold">
                                          <p:stCondLst>
                                            <p:cond delay="0"/>
                                          </p:stCondLst>
                                        </p:cTn>
                                        <p:tgtEl>
                                          <p:spTgt spid="3">
                                            <p:txEl>
                                              <p:pRg st="1" end="1"/>
                                            </p:txEl>
                                          </p:spTgt>
                                        </p:tgtEl>
                                        <p:attrNameLst>
                                          <p:attrName>ppt_x</p:attrName>
                                        </p:attrNameLst>
                                      </p:cBhvr>
                                    </p:anim>
                                    <p:anim from="0" to="-1.0" calcmode="lin" valueType="num">
                                      <p:cBhvr>
                                        <p:cTn id="21" dur="200" decel="50000" autoRev="1" fill="hold">
                                          <p:stCondLst>
                                            <p:cond delay="600"/>
                                          </p:stCondLst>
                                        </p:cTn>
                                        <p:tgtEl>
                                          <p:spTgt spid="3">
                                            <p:txEl>
                                              <p:pRg st="1" end="1"/>
                                            </p:txEl>
                                          </p:spTgt>
                                        </p:tgtEl>
                                        <p:attrNameLst>
                                          <p:attrName>xshear</p:attrName>
                                        </p:attrNameLst>
                                      </p:cBhvr>
                                    </p:anim>
                                    <p:animScale>
                                      <p:cBhvr>
                                        <p:cTn id="22" dur="200" decel="100000" autoRev="1" fill="hold">
                                          <p:stCondLst>
                                            <p:cond delay="600"/>
                                          </p:stCondLst>
                                        </p:cTn>
                                        <p:tgtEl>
                                          <p:spTgt spid="3">
                                            <p:txEl>
                                              <p:pRg st="1" end="1"/>
                                            </p:txEl>
                                          </p:spTgt>
                                        </p:tgtEl>
                                      </p:cBhvr>
                                      <p:from x="100000" y="100000"/>
                                      <p:to x="80000" y="100000"/>
                                    </p:animScale>
                                    <p:anim by="(#ppt_h/3+#ppt_w*0.1)" calcmode="lin" valueType="num">
                                      <p:cBhvr additive="sum">
                                        <p:cTn id="23" dur="200" decel="100000" autoRev="1" fill="hold">
                                          <p:stCondLst>
                                            <p:cond delay="600"/>
                                          </p:stCondLst>
                                        </p:cTn>
                                        <p:tgtEl>
                                          <p:spTgt spid="3">
                                            <p:txEl>
                                              <p:pRg st="1" end="1"/>
                                            </p:txEl>
                                          </p:spTgt>
                                        </p:tgtEl>
                                        <p:attrNameLst>
                                          <p:attrName>ppt_x</p:attrName>
                                        </p:attrNameLst>
                                      </p:cBhvr>
                                    </p:anim>
                                  </p:childTnLst>
                                </p:cTn>
                              </p:par>
                              <p:par>
                                <p:cTn id="24" presetID="34"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from="(-#ppt_w/2)" to="(#ppt_x)" calcmode="lin" valueType="num">
                                      <p:cBhvr>
                                        <p:cTn id="26" dur="600" fill="hold">
                                          <p:stCondLst>
                                            <p:cond delay="0"/>
                                          </p:stCondLst>
                                        </p:cTn>
                                        <p:tgtEl>
                                          <p:spTgt spid="3">
                                            <p:txEl>
                                              <p:pRg st="2" end="2"/>
                                            </p:txEl>
                                          </p:spTgt>
                                        </p:tgtEl>
                                        <p:attrNameLst>
                                          <p:attrName>ppt_x</p:attrName>
                                        </p:attrNameLst>
                                      </p:cBhvr>
                                    </p:anim>
                                    <p:anim from="0" to="-1.0" calcmode="lin" valueType="num">
                                      <p:cBhvr>
                                        <p:cTn id="27" dur="200" decel="50000" autoRev="1" fill="hold">
                                          <p:stCondLst>
                                            <p:cond delay="600"/>
                                          </p:stCondLst>
                                        </p:cTn>
                                        <p:tgtEl>
                                          <p:spTgt spid="3">
                                            <p:txEl>
                                              <p:pRg st="2" end="2"/>
                                            </p:txEl>
                                          </p:spTgt>
                                        </p:tgtEl>
                                        <p:attrNameLst>
                                          <p:attrName>xshear</p:attrName>
                                        </p:attrNameLst>
                                      </p:cBhvr>
                                    </p:anim>
                                    <p:animScale>
                                      <p:cBhvr>
                                        <p:cTn id="28" dur="200" decel="100000" autoRev="1" fill="hold">
                                          <p:stCondLst>
                                            <p:cond delay="600"/>
                                          </p:stCondLst>
                                        </p:cTn>
                                        <p:tgtEl>
                                          <p:spTgt spid="3">
                                            <p:txEl>
                                              <p:pRg st="2" end="2"/>
                                            </p:txEl>
                                          </p:spTgt>
                                        </p:tgtEl>
                                      </p:cBhvr>
                                      <p:from x="100000" y="100000"/>
                                      <p:to x="80000" y="100000"/>
                                    </p:animScale>
                                    <p:anim by="(#ppt_h/3+#ppt_w*0.1)" calcmode="lin" valueType="num">
                                      <p:cBhvr additive="sum">
                                        <p:cTn id="29" dur="200" decel="100000" autoRev="1" fill="hold">
                                          <p:stCondLst>
                                            <p:cond delay="600"/>
                                          </p:stCondLst>
                                        </p:cTn>
                                        <p:tgtEl>
                                          <p:spTgt spid="3">
                                            <p:txEl>
                                              <p:pRg st="2" end="2"/>
                                            </p:txEl>
                                          </p:spTgt>
                                        </p:tgtEl>
                                        <p:attrNameLst>
                                          <p:attrName>ppt_x</p:attrName>
                                        </p:attrNameLst>
                                      </p:cBhvr>
                                    </p:anim>
                                  </p:childTnLst>
                                </p:cTn>
                              </p:par>
                              <p:par>
                                <p:cTn id="30" presetID="34" presetClass="entr" presetSubtype="0" fill="hold" grpId="0"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from="(-#ppt_w/2)" to="(#ppt_x)" calcmode="lin" valueType="num">
                                      <p:cBhvr>
                                        <p:cTn id="32" dur="600" fill="hold">
                                          <p:stCondLst>
                                            <p:cond delay="0"/>
                                          </p:stCondLst>
                                        </p:cTn>
                                        <p:tgtEl>
                                          <p:spTgt spid="3">
                                            <p:txEl>
                                              <p:pRg st="3" end="3"/>
                                            </p:txEl>
                                          </p:spTgt>
                                        </p:tgtEl>
                                        <p:attrNameLst>
                                          <p:attrName>ppt_x</p:attrName>
                                        </p:attrNameLst>
                                      </p:cBhvr>
                                    </p:anim>
                                    <p:anim from="0" to="-1.0" calcmode="lin" valueType="num">
                                      <p:cBhvr>
                                        <p:cTn id="33" dur="200" decel="50000" autoRev="1" fill="hold">
                                          <p:stCondLst>
                                            <p:cond delay="600"/>
                                          </p:stCondLst>
                                        </p:cTn>
                                        <p:tgtEl>
                                          <p:spTgt spid="3">
                                            <p:txEl>
                                              <p:pRg st="3" end="3"/>
                                            </p:txEl>
                                          </p:spTgt>
                                        </p:tgtEl>
                                        <p:attrNameLst>
                                          <p:attrName>xshear</p:attrName>
                                        </p:attrNameLst>
                                      </p:cBhvr>
                                    </p:anim>
                                    <p:animScale>
                                      <p:cBhvr>
                                        <p:cTn id="34" dur="200" decel="100000" autoRev="1" fill="hold">
                                          <p:stCondLst>
                                            <p:cond delay="600"/>
                                          </p:stCondLst>
                                        </p:cTn>
                                        <p:tgtEl>
                                          <p:spTgt spid="3">
                                            <p:txEl>
                                              <p:pRg st="3" end="3"/>
                                            </p:txEl>
                                          </p:spTgt>
                                        </p:tgtEl>
                                      </p:cBhvr>
                                      <p:from x="100000" y="100000"/>
                                      <p:to x="80000" y="100000"/>
                                    </p:animScale>
                                    <p:anim by="(#ppt_h/3+#ppt_w*0.1)" calcmode="lin" valueType="num">
                                      <p:cBhvr additive="sum">
                                        <p:cTn id="35" dur="200" decel="100000" autoRev="1" fill="hold">
                                          <p:stCondLst>
                                            <p:cond delay="600"/>
                                          </p:stCondLst>
                                        </p:cTn>
                                        <p:tgtEl>
                                          <p:spTgt spid="3">
                                            <p:txEl>
                                              <p:pRg st="3" end="3"/>
                                            </p:txEl>
                                          </p:spTgt>
                                        </p:tgtEl>
                                        <p:attrNameLst>
                                          <p:attrName>ppt_x</p:attrName>
                                        </p:attrNameLst>
                                      </p:cBhvr>
                                    </p:anim>
                                  </p:childTnLst>
                                </p:cTn>
                              </p:par>
                              <p:par>
                                <p:cTn id="36" presetID="34"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from="(-#ppt_w/2)" to="(#ppt_x)" calcmode="lin" valueType="num">
                                      <p:cBhvr>
                                        <p:cTn id="38" dur="600" fill="hold">
                                          <p:stCondLst>
                                            <p:cond delay="0"/>
                                          </p:stCondLst>
                                        </p:cTn>
                                        <p:tgtEl>
                                          <p:spTgt spid="3">
                                            <p:txEl>
                                              <p:pRg st="4" end="4"/>
                                            </p:txEl>
                                          </p:spTgt>
                                        </p:tgtEl>
                                        <p:attrNameLst>
                                          <p:attrName>ppt_x</p:attrName>
                                        </p:attrNameLst>
                                      </p:cBhvr>
                                    </p:anim>
                                    <p:anim from="0" to="-1.0" calcmode="lin" valueType="num">
                                      <p:cBhvr>
                                        <p:cTn id="39" dur="200" decel="50000" autoRev="1" fill="hold">
                                          <p:stCondLst>
                                            <p:cond delay="600"/>
                                          </p:stCondLst>
                                        </p:cTn>
                                        <p:tgtEl>
                                          <p:spTgt spid="3">
                                            <p:txEl>
                                              <p:pRg st="4" end="4"/>
                                            </p:txEl>
                                          </p:spTgt>
                                        </p:tgtEl>
                                        <p:attrNameLst>
                                          <p:attrName>xshear</p:attrName>
                                        </p:attrNameLst>
                                      </p:cBhvr>
                                    </p:anim>
                                    <p:animScale>
                                      <p:cBhvr>
                                        <p:cTn id="40" dur="200" decel="100000" autoRev="1" fill="hold">
                                          <p:stCondLst>
                                            <p:cond delay="600"/>
                                          </p:stCondLst>
                                        </p:cTn>
                                        <p:tgtEl>
                                          <p:spTgt spid="3">
                                            <p:txEl>
                                              <p:pRg st="4" end="4"/>
                                            </p:txEl>
                                          </p:spTgt>
                                        </p:tgtEl>
                                      </p:cBhvr>
                                      <p:from x="100000" y="100000"/>
                                      <p:to x="80000" y="100000"/>
                                    </p:animScale>
                                    <p:anim by="(#ppt_h/3+#ppt_w*0.1)" calcmode="lin" valueType="num">
                                      <p:cBhvr additive="sum">
                                        <p:cTn id="41" dur="200" decel="100000" autoRev="1" fill="hold">
                                          <p:stCondLst>
                                            <p:cond delay="600"/>
                                          </p:stCondLst>
                                        </p:cTn>
                                        <p:tgtEl>
                                          <p:spTgt spid="3">
                                            <p:txEl>
                                              <p:pRg st="4" end="4"/>
                                            </p:txEl>
                                          </p:spTgt>
                                        </p:tgtEl>
                                        <p:attrNameLst>
                                          <p:attrName>ppt_x</p:attrName>
                                        </p:attrNameLst>
                                      </p:cBhvr>
                                    </p:anim>
                                  </p:childTnLst>
                                </p:cTn>
                              </p:par>
                              <p:par>
                                <p:cTn id="42" presetID="34" presetClass="entr" presetSubtype="0" fill="hold" grpId="0"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from="(-#ppt_w/2)" to="(#ppt_x)" calcmode="lin" valueType="num">
                                      <p:cBhvr>
                                        <p:cTn id="44" dur="600" fill="hold">
                                          <p:stCondLst>
                                            <p:cond delay="0"/>
                                          </p:stCondLst>
                                        </p:cTn>
                                        <p:tgtEl>
                                          <p:spTgt spid="3">
                                            <p:txEl>
                                              <p:pRg st="5" end="5"/>
                                            </p:txEl>
                                          </p:spTgt>
                                        </p:tgtEl>
                                        <p:attrNameLst>
                                          <p:attrName>ppt_x</p:attrName>
                                        </p:attrNameLst>
                                      </p:cBhvr>
                                    </p:anim>
                                    <p:anim from="0" to="-1.0" calcmode="lin" valueType="num">
                                      <p:cBhvr>
                                        <p:cTn id="45" dur="200" decel="50000" autoRev="1" fill="hold">
                                          <p:stCondLst>
                                            <p:cond delay="600"/>
                                          </p:stCondLst>
                                        </p:cTn>
                                        <p:tgtEl>
                                          <p:spTgt spid="3">
                                            <p:txEl>
                                              <p:pRg st="5" end="5"/>
                                            </p:txEl>
                                          </p:spTgt>
                                        </p:tgtEl>
                                        <p:attrNameLst>
                                          <p:attrName>xshear</p:attrName>
                                        </p:attrNameLst>
                                      </p:cBhvr>
                                    </p:anim>
                                    <p:animScale>
                                      <p:cBhvr>
                                        <p:cTn id="46" dur="200" decel="100000" autoRev="1" fill="hold">
                                          <p:stCondLst>
                                            <p:cond delay="600"/>
                                          </p:stCondLst>
                                        </p:cTn>
                                        <p:tgtEl>
                                          <p:spTgt spid="3">
                                            <p:txEl>
                                              <p:pRg st="5" end="5"/>
                                            </p:txEl>
                                          </p:spTgt>
                                        </p:tgtEl>
                                      </p:cBhvr>
                                      <p:from x="100000" y="100000"/>
                                      <p:to x="80000" y="100000"/>
                                    </p:animScale>
                                    <p:anim by="(#ppt_h/3+#ppt_w*0.1)" calcmode="lin" valueType="num">
                                      <p:cBhvr additive="sum">
                                        <p:cTn id="47" dur="200" decel="100000" autoRev="1" fill="hold">
                                          <p:stCondLst>
                                            <p:cond delay="600"/>
                                          </p:stCondLst>
                                        </p:cTn>
                                        <p:tgtEl>
                                          <p:spTgt spid="3">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Детская фоторамка - &quot;Том и Джерри&quot;. &quot; Скачать рамки для фотошопа бесплатно, бесплатные рамки для фото, рамки для фотографий, рам"/>
          <p:cNvPicPr>
            <a:picLocks noChangeAspect="1" noChangeArrowheads="1"/>
          </p:cNvPicPr>
          <p:nvPr/>
        </p:nvPicPr>
        <p:blipFill>
          <a:blip r:embed="rId2"/>
          <a:srcRect/>
          <a:stretch>
            <a:fillRect/>
          </a:stretch>
        </p:blipFill>
        <p:spPr bwMode="auto">
          <a:xfrm>
            <a:off x="0" y="0"/>
            <a:ext cx="9101168" cy="6858000"/>
          </a:xfrm>
          <a:prstGeom prst="rect">
            <a:avLst/>
          </a:prstGeom>
          <a:noFill/>
        </p:spPr>
      </p:pic>
      <p:sp>
        <p:nvSpPr>
          <p:cNvPr id="3" name="Содержимое 2"/>
          <p:cNvSpPr>
            <a:spLocks noGrp="1"/>
          </p:cNvSpPr>
          <p:nvPr>
            <p:ph sz="quarter" idx="1"/>
          </p:nvPr>
        </p:nvSpPr>
        <p:spPr>
          <a:xfrm>
            <a:off x="1071538" y="2143116"/>
            <a:ext cx="6853262" cy="4330836"/>
          </a:xfrm>
        </p:spPr>
        <p:txBody>
          <a:bodyPr>
            <a:normAutofit/>
          </a:bodyPr>
          <a:lstStyle/>
          <a:p>
            <a:pPr lvl="0"/>
            <a:r>
              <a:rPr lang="ru-RU" sz="1800" dirty="0" smtClean="0">
                <a:ln>
                  <a:solidFill>
                    <a:schemeClr val="bg2">
                      <a:lumMod val="25000"/>
                    </a:schemeClr>
                  </a:solidFill>
                </a:ln>
                <a:latin typeface="Comic Sans MS" pitchFamily="66" charset="0"/>
              </a:rPr>
              <a:t>Досуги и праздники – активное участие детей в дизайнерской деятельности (оформление зала и группы, изготовление приглашений и поздравительных открыток) позволяет изучить </a:t>
            </a:r>
            <a:r>
              <a:rPr lang="ru-RU" sz="1800" dirty="0" err="1" smtClean="0">
                <a:ln>
                  <a:solidFill>
                    <a:schemeClr val="bg2">
                      <a:lumMod val="25000"/>
                    </a:schemeClr>
                  </a:solidFill>
                </a:ln>
                <a:latin typeface="Comic Sans MS" pitchFamily="66" charset="0"/>
              </a:rPr>
              <a:t>сформированность</a:t>
            </a:r>
            <a:r>
              <a:rPr lang="ru-RU" sz="1800" dirty="0" smtClean="0">
                <a:ln>
                  <a:solidFill>
                    <a:schemeClr val="bg2">
                      <a:lumMod val="25000"/>
                    </a:schemeClr>
                  </a:solidFill>
                </a:ln>
                <a:latin typeface="Comic Sans MS" pitchFamily="66" charset="0"/>
              </a:rPr>
              <a:t> навыков и умений в художественно-творческой продуктивной деятельности</a:t>
            </a:r>
          </a:p>
          <a:p>
            <a:pPr lvl="0"/>
            <a:r>
              <a:rPr lang="ru-RU" sz="1800" dirty="0" smtClean="0">
                <a:ln>
                  <a:solidFill>
                    <a:schemeClr val="bg2">
                      <a:lumMod val="25000"/>
                    </a:schemeClr>
                  </a:solidFill>
                </a:ln>
                <a:latin typeface="Comic Sans MS" pitchFamily="66" charset="0"/>
              </a:rPr>
              <a:t>Творческие галереи, мастерские и выставки, мини-музеи, интервью и беседы – представление детьми экспозиции (выставки собственных поделок; вопросы к юным «творцам» или посетителю выставки) позволяет изучить уровень художественно-эстетического, познавательно-речевого и физического развития ребенка. </a:t>
            </a:r>
          </a:p>
          <a:p>
            <a:pPr lvl="0"/>
            <a:r>
              <a:rPr lang="ru-RU" sz="1800" dirty="0" smtClean="0">
                <a:ln>
                  <a:solidFill>
                    <a:schemeClr val="bg2">
                      <a:lumMod val="25000"/>
                    </a:schemeClr>
                  </a:solidFill>
                </a:ln>
                <a:latin typeface="Comic Sans MS" pitchFamily="66" charset="0"/>
              </a:rPr>
              <a:t>Составление альбома лучших работ</a:t>
            </a:r>
          </a:p>
          <a:p>
            <a:pPr>
              <a:buNone/>
            </a:pPr>
            <a:endParaRPr lang="ru-RU" sz="1400" dirty="0" smtClean="0"/>
          </a:p>
        </p:txBody>
      </p:sp>
      <p:sp>
        <p:nvSpPr>
          <p:cNvPr id="5" name="Заголовок 4"/>
          <p:cNvSpPr>
            <a:spLocks noGrp="1"/>
          </p:cNvSpPr>
          <p:nvPr>
            <p:ph type="title"/>
          </p:nvPr>
        </p:nvSpPr>
        <p:spPr/>
        <p:txBody>
          <a:bodyPr>
            <a:normAutofit/>
          </a:bodyPr>
          <a:lstStyle/>
          <a:p>
            <a:r>
              <a:rPr lang="ru-RU" sz="2400" dirty="0" smtClean="0"/>
              <a:t>                               </a:t>
            </a:r>
            <a: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итоговые мероприятия</a:t>
            </a:r>
            <a:endParaRPr lang="ru-RU" sz="2400" dirty="0"/>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fill="hold" grpId="0" nodeType="withEffect">
                                  <p:stCondLst>
                                    <p:cond delay="0"/>
                                  </p:stCondLst>
                                  <p:childTnLst>
                                    <p:anim to="1.5" calcmode="lin" valueType="num">
                                      <p:cBhvr override="childStyle">
                                        <p:cTn id="6" dur="2000" fill="hold"/>
                                        <p:tgtEl>
                                          <p:spTgt spid="5"/>
                                        </p:tgtEl>
                                        <p:attrNameLst>
                                          <p:attrName>style.fontSize</p:attrName>
                                        </p:attrNameLst>
                                      </p:cBhvr>
                                    </p:anim>
                                  </p:childTnLst>
                                </p:cTn>
                              </p:par>
                              <p:par>
                                <p:cTn id="7" presetID="39" presetClass="entr" presetSubtype="0" accel="10000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 calcmode="lin" valueType="num">
                                      <p:cBhvr>
                                        <p:cTn id="9" dur="2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 dur="2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1" dur="2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 dur="2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39" presetClass="entr" presetSubtype="0" accel="10000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2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2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20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2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2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110</TotalTime>
  <Words>481</Words>
  <Application>Microsoft Office PowerPoint</Application>
  <PresentationFormat>Экран (4:3)</PresentationFormat>
  <Paragraphs>43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ПРОЕКТ  ПАРЦИАЛЬНОЙ ОБРАЗОВАТЕЛЬНОЙ ПРОГРАММЫ  «Волшебная кисточка»  </vt:lpstr>
      <vt:lpstr>Актуальность парциальной образовательной программы Основной целью современного дошкольного образования является воспитание и развитие личности. Ребенок, не умея еще читать и писать, с помощью рисунка может выразить свое настроение, мечты. Рисование – один из методов общения ребенка. Все дети любят рисовать. Рисование необычными материалами, оригинальными техниками позволяет детям ощутить незабываемые положительные эмоции. Нетрадиционное рисование доставляет детям множество положительных эмоций, раскрывает новые возможности использования хорошо знакомых им предметов в качестве художественных материалов, удивляет своей непредсказуемостью. Оригинальное рисование без кисточки и карандаша расковывает ребенка, позволяет почувствовать краски, их характер, настроение. Незаметно для себя дети учатся наблюдать, думать, фантазировать. </vt:lpstr>
      <vt:lpstr>В соответствии с требованиями к содержанию дошкольного образования на основе Конституции Российской Федерации и законодательства Российской Федерации и с учетом Конвенции ООН о правах ребенка, учитывая возрастные  особенности детей,  была создана парциальная программа дополнительного образования «Волшебная кисточка» по нетрадиционным техникам рисования. Программа реализуется в рамках образовательной области. Она воплощает  новый подход к художественно – творческому развитию дошкольников через обучения нетрадиционным техникам рисования. Программа обеспечивает учёт потребностей и интересов детей и возможностей педагогического коллектива. </vt:lpstr>
      <vt:lpstr>   Цель:  развитие  художественно-творческой деятельности старших дошкольников в процессе работы нетрадиционной техникой рисования. </vt:lpstr>
      <vt:lpstr>Слайд 5</vt:lpstr>
      <vt:lpstr>Слайд 6</vt:lpstr>
      <vt:lpstr>Слайд 7</vt:lpstr>
      <vt:lpstr>Реализация парциальной образовательной программы будет способствовать достижению следующих результатов:  </vt:lpstr>
      <vt:lpstr>                               итоговые мероприятия</vt:lpstr>
      <vt:lpstr>        Время и сроки реализации Программы </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123</dc:creator>
  <cp:lastModifiedBy>123</cp:lastModifiedBy>
  <cp:revision>12</cp:revision>
  <dcterms:created xsi:type="dcterms:W3CDTF">2014-10-10T15:25:50Z</dcterms:created>
  <dcterms:modified xsi:type="dcterms:W3CDTF">2014-10-10T17:16:59Z</dcterms:modified>
</cp:coreProperties>
</file>