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Lst>
  <p:notesMasterIdLst>
    <p:notesMasterId r:id="rId24"/>
  </p:notesMasterIdLst>
  <p:sldIdLst>
    <p:sldId id="256" r:id="rId2"/>
    <p:sldId id="257" r:id="rId3"/>
    <p:sldId id="266" r:id="rId4"/>
    <p:sldId id="262" r:id="rId5"/>
    <p:sldId id="277" r:id="rId6"/>
    <p:sldId id="278" r:id="rId7"/>
    <p:sldId id="261" r:id="rId8"/>
    <p:sldId id="264" r:id="rId9"/>
    <p:sldId id="268" r:id="rId10"/>
    <p:sldId id="263" r:id="rId11"/>
    <p:sldId id="279" r:id="rId12"/>
    <p:sldId id="280" r:id="rId13"/>
    <p:sldId id="281" r:id="rId14"/>
    <p:sldId id="265" r:id="rId15"/>
    <p:sldId id="267" r:id="rId16"/>
    <p:sldId id="269" r:id="rId17"/>
    <p:sldId id="270" r:id="rId18"/>
    <p:sldId id="272" r:id="rId19"/>
    <p:sldId id="273" r:id="rId20"/>
    <p:sldId id="274" r:id="rId21"/>
    <p:sldId id="275" r:id="rId22"/>
    <p:sldId id="276"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DCDB784-D6EE-45E3-9C2A-953D908F74FD}" type="datetimeFigureOut">
              <a:rPr lang="ru-RU"/>
              <a:pPr>
                <a:defRPr/>
              </a:pPr>
              <a:t>11.05.2010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B913E9A-C75F-4D23-AD4C-12861964C705}"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56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DB0BD8-FEC8-4B95-B015-0824ED20F174}" type="slidenum">
              <a:rPr lang="ru-RU" smtClean="0"/>
              <a:pPr/>
              <a:t>17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4436A"/>
                </a:solidFill>
                <a:latin typeface="Century Gothic" pitchFamily="34" charset="0"/>
                <a:cs typeface="Segoe UI" pitchFamily="34" charset="0"/>
              </a:defRPr>
            </a:lvl1pPr>
          </a:lstStyle>
          <a:p>
            <a:r>
              <a:rPr lang="ru-RU" smtClean="0"/>
              <a:t>Образец заголовка</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245A4D"/>
                </a:solidFill>
                <a:effectLst>
                  <a:outerShdw blurRad="50800" dist="38100" dir="2700000" algn="tl" rotWithShape="0">
                    <a:schemeClr val="bg1">
                      <a:lumMod val="75000"/>
                      <a:alpha val="40000"/>
                    </a:schemeClr>
                  </a:outerShdw>
                </a:effectLst>
                <a:latin typeface="Century Gothic"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lvl1pPr>
              <a:defRPr/>
            </a:lvl1pPr>
          </a:lstStyle>
          <a:p>
            <a:pPr>
              <a:defRPr/>
            </a:pPr>
            <a:fld id="{EADB1A90-E360-4CA8-BBED-482A1928C14B}" type="datetimeFigureOut">
              <a:rPr lang="ru-RU"/>
              <a:pPr>
                <a:defRPr/>
              </a:pPr>
              <a:t>11.05.2010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F189EFB-5AC7-470B-843F-FD62B285C6A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lvl1pPr>
              <a:defRPr/>
            </a:lvl1pPr>
          </a:lstStyle>
          <a:p>
            <a:pPr>
              <a:defRPr/>
            </a:pPr>
            <a:fld id="{64DB9619-065F-446C-B6D6-A99103A5C148}" type="datetimeFigureOut">
              <a:rPr lang="ru-RU"/>
              <a:pPr>
                <a:defRPr/>
              </a:pPr>
              <a:t>11.05.2010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6D76EAE-545C-44A1-97CC-193AE767C2F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15E25943-FF57-4C56-94F1-493F8AF45623}" type="datetimeFigureOut">
              <a:rPr lang="ru-RU"/>
              <a:pPr>
                <a:defRPr/>
              </a:pPr>
              <a:t>11.05.2010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F10442B-6A2F-49A1-A4B4-817C111EE86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10"/>
          </p:nvPr>
        </p:nvSpPr>
        <p:spPr/>
        <p:txBody>
          <a:bodyPr/>
          <a:lstStyle>
            <a:lvl1pPr>
              <a:defRPr/>
            </a:lvl1pPr>
          </a:lstStyle>
          <a:p>
            <a:pPr>
              <a:defRPr/>
            </a:pPr>
            <a:fld id="{A89E7AC0-15F0-4D16-A882-282D0BB2BE13}" type="datetimeFigureOut">
              <a:rPr lang="ru-RU"/>
              <a:pPr>
                <a:defRPr/>
              </a:pPr>
              <a:t>11.05.2010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62487A7-D093-42ED-84D8-E5C0E73E2F0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A50B1DE0-ABE4-413C-8C99-E689711A1C73}" type="datetimeFigureOut">
              <a:rPr lang="ru-RU"/>
              <a:pPr>
                <a:defRPr/>
              </a:pPr>
              <a:t>11.05.2010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683443D-D341-4A14-98C1-C5F281DB4CA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A927D"/>
                </a:solidFill>
              </a:defRPr>
            </a:lvl1pPr>
            <a:lvl2pPr>
              <a:defRPr sz="2400">
                <a:solidFill>
                  <a:srgbClr val="3A927D"/>
                </a:solidFill>
              </a:defRPr>
            </a:lvl2pPr>
            <a:lvl3pPr>
              <a:defRPr sz="2000">
                <a:solidFill>
                  <a:srgbClr val="3A927D"/>
                </a:solidFill>
              </a:defRPr>
            </a:lvl3pPr>
            <a:lvl4pPr>
              <a:defRPr sz="1800">
                <a:solidFill>
                  <a:srgbClr val="3A927D"/>
                </a:solidFill>
              </a:defRPr>
            </a:lvl4pPr>
            <a:lvl5pPr>
              <a:defRPr sz="1800">
                <a:solidFill>
                  <a:srgbClr val="3A927D"/>
                </a:solidFill>
              </a:defRPr>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Date Placeholder 3"/>
          <p:cNvSpPr>
            <a:spLocks noGrp="1"/>
          </p:cNvSpPr>
          <p:nvPr>
            <p:ph type="dt" sz="half" idx="10"/>
          </p:nvPr>
        </p:nvSpPr>
        <p:spPr/>
        <p:txBody>
          <a:bodyPr/>
          <a:lstStyle>
            <a:lvl1pPr>
              <a:defRPr/>
            </a:lvl1pPr>
          </a:lstStyle>
          <a:p>
            <a:pPr>
              <a:defRPr/>
            </a:pPr>
            <a:fld id="{7F2FD7AF-23CB-4A81-941D-30DAFBCFBEDB}" type="datetimeFigureOut">
              <a:rPr lang="ru-RU"/>
              <a:pPr>
                <a:defRPr/>
              </a:pPr>
              <a:t>11.05.2010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14A2A74-EFC2-4AF5-A5C3-553463F96B4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3A9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3A927D"/>
                </a:solidFill>
              </a:defRPr>
            </a:lvl1pPr>
            <a:lvl2pPr>
              <a:defRPr sz="2000">
                <a:solidFill>
                  <a:srgbClr val="3A927D"/>
                </a:solidFill>
              </a:defRPr>
            </a:lvl2pPr>
            <a:lvl3pPr>
              <a:defRPr sz="1800">
                <a:solidFill>
                  <a:srgbClr val="3A927D"/>
                </a:solidFill>
              </a:defRPr>
            </a:lvl3pPr>
            <a:lvl4pPr>
              <a:defRPr sz="1600">
                <a:solidFill>
                  <a:srgbClr val="3A927D"/>
                </a:solidFill>
              </a:defRPr>
            </a:lvl4pPr>
            <a:lvl5pPr>
              <a:defRPr sz="1600">
                <a:solidFill>
                  <a:srgbClr val="3A927D"/>
                </a:solidFill>
              </a:defRPr>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Date Placeholder 3"/>
          <p:cNvSpPr>
            <a:spLocks noGrp="1"/>
          </p:cNvSpPr>
          <p:nvPr>
            <p:ph type="dt" sz="half" idx="10"/>
          </p:nvPr>
        </p:nvSpPr>
        <p:spPr/>
        <p:txBody>
          <a:bodyPr/>
          <a:lstStyle>
            <a:lvl1pPr>
              <a:defRPr/>
            </a:lvl1pPr>
          </a:lstStyle>
          <a:p>
            <a:pPr>
              <a:defRPr/>
            </a:pPr>
            <a:fld id="{9F620D22-8851-485D-B5C8-C8BD620A6D88}" type="datetimeFigureOut">
              <a:rPr lang="ru-RU"/>
              <a:pPr>
                <a:defRPr/>
              </a:pPr>
              <a:t>11.05.2010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110BE4DD-FE6C-4A59-9266-E67AF6E45F2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3"/>
          <p:cNvSpPr>
            <a:spLocks noGrp="1"/>
          </p:cNvSpPr>
          <p:nvPr>
            <p:ph type="dt" sz="half" idx="10"/>
          </p:nvPr>
        </p:nvSpPr>
        <p:spPr/>
        <p:txBody>
          <a:bodyPr/>
          <a:lstStyle>
            <a:lvl1pPr>
              <a:defRPr/>
            </a:lvl1pPr>
          </a:lstStyle>
          <a:p>
            <a:pPr>
              <a:defRPr/>
            </a:pPr>
            <a:fld id="{19FE54C3-B40E-4E8C-880D-4EE1277133FF}" type="datetimeFigureOut">
              <a:rPr lang="ru-RU"/>
              <a:pPr>
                <a:defRPr/>
              </a:pPr>
              <a:t>11.05.2010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E6351E9B-A16E-458A-BE7C-0991542F1310}"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71C133-A5F4-4D6B-AC7E-8752C61FDF42}" type="datetimeFigureOut">
              <a:rPr lang="ru-RU"/>
              <a:pPr>
                <a:defRPr/>
              </a:pPr>
              <a:t>11.05.2010</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597012F-6D60-437B-B63E-F61A3322DE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6631A17D-6D59-4D41-995D-1F1093CF6B2A}" type="datetimeFigureOut">
              <a:rPr lang="ru-RU"/>
              <a:pPr>
                <a:defRPr/>
              </a:pPr>
              <a:t>11.05.2010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BD8307A-31F3-4A18-9594-283E2083270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7D45BC8-CAA7-4C42-9443-7100558F1AA3}" type="datetimeFigureOut">
              <a:rPr lang="ru-RU"/>
              <a:pPr>
                <a:defRPr/>
              </a:pPr>
              <a:t>11.05.2010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E2BE5C4-C835-43AF-8353-857D94D4D4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threePt" dir="t"/>
            </a:scene3d>
            <a:sp3d>
              <a:bevelB w="0" h="0"/>
              <a:contourClr>
                <a:srgbClr val="1C5C90"/>
              </a:contourClr>
            </a:sp3d>
          </a:bodyPr>
          <a:lstStyle/>
          <a:p>
            <a:r>
              <a:rPr lang="ru-RU" smtClean="0"/>
              <a:t>Образец заголовка</a:t>
            </a:r>
            <a:endParaRPr lang="ru-RU"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accent1">
                    <a:lumMod val="50000"/>
                  </a:schemeClr>
                </a:solidFill>
                <a:latin typeface="+mn-lt"/>
              </a:defRPr>
            </a:lvl1pPr>
          </a:lstStyle>
          <a:p>
            <a:pPr>
              <a:defRPr/>
            </a:pPr>
            <a:fld id="{C0E419FC-00E5-464F-B7FC-3DB39C730905}" type="datetimeFigureOut">
              <a:rPr lang="ru-RU"/>
              <a:pPr>
                <a:defRPr/>
              </a:pPr>
              <a:t>11.05.2010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fontAlgn="auto">
              <a:spcBef>
                <a:spcPts val="0"/>
              </a:spcBef>
              <a:spcAft>
                <a:spcPts val="0"/>
              </a:spcAft>
              <a:defRPr sz="1200">
                <a:solidFill>
                  <a:schemeClr val="accent1">
                    <a:lumMod val="50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lumMod val="50000"/>
                  </a:schemeClr>
                </a:solidFill>
                <a:latin typeface="+mn-lt"/>
              </a:defRPr>
            </a:lvl1pPr>
          </a:lstStyle>
          <a:p>
            <a:pPr>
              <a:defRPr/>
            </a:pPr>
            <a:fld id="{369C7854-B303-42D4-AA28-95781515C9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b="1" kern="1200">
          <a:solidFill>
            <a:srgbClr val="164770"/>
          </a:solidFill>
          <a:effectLst>
            <a:outerShdw blurRad="50800" dist="38100" dir="2700000" algn="tl" rotWithShape="0">
              <a:schemeClr val="bg1">
                <a:lumMod val="75000"/>
                <a:alpha val="40000"/>
              </a:schemeClr>
            </a:outerShdw>
          </a:effectLst>
          <a:latin typeface="+mj-lt"/>
          <a:ea typeface="+mj-ea"/>
          <a:cs typeface="Segoe UI" pitchFamily="34" charset="0"/>
        </a:defRPr>
      </a:lvl1pPr>
      <a:lvl2pPr algn="ctr" rtl="0" eaLnBrk="0" fontAlgn="base" hangingPunct="0">
        <a:spcBef>
          <a:spcPct val="0"/>
        </a:spcBef>
        <a:spcAft>
          <a:spcPct val="0"/>
        </a:spcAft>
        <a:defRPr sz="4400" b="1">
          <a:solidFill>
            <a:srgbClr val="164770"/>
          </a:solidFill>
          <a:latin typeface="Century Gothic" pitchFamily="34" charset="0"/>
          <a:cs typeface="Segoe UI" pitchFamily="34" charset="0"/>
        </a:defRPr>
      </a:lvl2pPr>
      <a:lvl3pPr algn="ctr" rtl="0" eaLnBrk="0" fontAlgn="base" hangingPunct="0">
        <a:spcBef>
          <a:spcPct val="0"/>
        </a:spcBef>
        <a:spcAft>
          <a:spcPct val="0"/>
        </a:spcAft>
        <a:defRPr sz="4400" b="1">
          <a:solidFill>
            <a:srgbClr val="164770"/>
          </a:solidFill>
          <a:latin typeface="Century Gothic" pitchFamily="34" charset="0"/>
          <a:cs typeface="Segoe UI" pitchFamily="34" charset="0"/>
        </a:defRPr>
      </a:lvl3pPr>
      <a:lvl4pPr algn="ctr" rtl="0" eaLnBrk="0" fontAlgn="base" hangingPunct="0">
        <a:spcBef>
          <a:spcPct val="0"/>
        </a:spcBef>
        <a:spcAft>
          <a:spcPct val="0"/>
        </a:spcAft>
        <a:defRPr sz="4400" b="1">
          <a:solidFill>
            <a:srgbClr val="164770"/>
          </a:solidFill>
          <a:latin typeface="Century Gothic" pitchFamily="34" charset="0"/>
          <a:cs typeface="Segoe UI" pitchFamily="34" charset="0"/>
        </a:defRPr>
      </a:lvl4pPr>
      <a:lvl5pPr algn="ctr" rtl="0" eaLnBrk="0" fontAlgn="base" hangingPunct="0">
        <a:spcBef>
          <a:spcPct val="0"/>
        </a:spcBef>
        <a:spcAft>
          <a:spcPct val="0"/>
        </a:spcAft>
        <a:defRPr sz="4400" b="1">
          <a:solidFill>
            <a:srgbClr val="164770"/>
          </a:solidFill>
          <a:latin typeface="Century Gothic" pitchFamily="34" charset="0"/>
          <a:cs typeface="Segoe UI" pitchFamily="34" charset="0"/>
        </a:defRPr>
      </a:lvl5pPr>
      <a:lvl6pPr marL="457200" algn="ctr" rtl="0" fontAlgn="base">
        <a:spcBef>
          <a:spcPct val="0"/>
        </a:spcBef>
        <a:spcAft>
          <a:spcPct val="0"/>
        </a:spcAft>
        <a:defRPr sz="4400" b="1">
          <a:solidFill>
            <a:srgbClr val="164770"/>
          </a:solidFill>
          <a:latin typeface="Century Gothic" pitchFamily="34" charset="0"/>
          <a:cs typeface="Segoe UI" pitchFamily="34" charset="0"/>
        </a:defRPr>
      </a:lvl6pPr>
      <a:lvl7pPr marL="914400" algn="ctr" rtl="0" fontAlgn="base">
        <a:spcBef>
          <a:spcPct val="0"/>
        </a:spcBef>
        <a:spcAft>
          <a:spcPct val="0"/>
        </a:spcAft>
        <a:defRPr sz="4400" b="1">
          <a:solidFill>
            <a:srgbClr val="164770"/>
          </a:solidFill>
          <a:latin typeface="Century Gothic" pitchFamily="34" charset="0"/>
          <a:cs typeface="Segoe UI" pitchFamily="34" charset="0"/>
        </a:defRPr>
      </a:lvl7pPr>
      <a:lvl8pPr marL="1371600" algn="ctr" rtl="0" fontAlgn="base">
        <a:spcBef>
          <a:spcPct val="0"/>
        </a:spcBef>
        <a:spcAft>
          <a:spcPct val="0"/>
        </a:spcAft>
        <a:defRPr sz="4400" b="1">
          <a:solidFill>
            <a:srgbClr val="164770"/>
          </a:solidFill>
          <a:latin typeface="Century Gothic" pitchFamily="34" charset="0"/>
          <a:cs typeface="Segoe UI" pitchFamily="34" charset="0"/>
        </a:defRPr>
      </a:lvl8pPr>
      <a:lvl9pPr marL="1828800" algn="ctr" rtl="0" fontAlgn="base">
        <a:spcBef>
          <a:spcPct val="0"/>
        </a:spcBef>
        <a:spcAft>
          <a:spcPct val="0"/>
        </a:spcAft>
        <a:defRPr sz="4400" b="1">
          <a:solidFill>
            <a:srgbClr val="164770"/>
          </a:solidFill>
          <a:latin typeface="Century Gothic" pitchFamily="34" charset="0"/>
          <a:cs typeface="Segoe UI" pitchFamily="34" charset="0"/>
        </a:defRPr>
      </a:lvl9pPr>
    </p:titleStyle>
    <p:bodyStyle>
      <a:lvl1pPr marL="342900" indent="-342900" algn="l" rtl="0" eaLnBrk="0" fontAlgn="base" hangingPunct="0">
        <a:spcBef>
          <a:spcPct val="20000"/>
        </a:spcBef>
        <a:spcAft>
          <a:spcPct val="0"/>
        </a:spcAft>
        <a:buBlip>
          <a:blip r:embed="rId14"/>
        </a:buBlip>
        <a:defRPr sz="3200" kern="1200">
          <a:solidFill>
            <a:srgbClr val="1C5C90"/>
          </a:solidFill>
          <a:latin typeface="+mn-lt"/>
          <a:ea typeface="+mn-ea"/>
          <a:cs typeface="Segoe UI" pitchFamily="34" charset="0"/>
        </a:defRPr>
      </a:lvl1pPr>
      <a:lvl2pPr marL="742950" indent="-285750" algn="l" rtl="0" eaLnBrk="0" fontAlgn="base" hangingPunct="0">
        <a:spcBef>
          <a:spcPct val="20000"/>
        </a:spcBef>
        <a:spcAft>
          <a:spcPct val="0"/>
        </a:spcAft>
        <a:buBlip>
          <a:blip r:embed="rId15"/>
        </a:buBlip>
        <a:defRPr sz="2800" kern="1200">
          <a:solidFill>
            <a:srgbClr val="1C5C90"/>
          </a:solidFill>
          <a:latin typeface="+mn-lt"/>
          <a:ea typeface="+mn-ea"/>
          <a:cs typeface="Segoe UI" pitchFamily="34" charset="0"/>
        </a:defRPr>
      </a:lvl2pPr>
      <a:lvl3pPr marL="1143000" indent="-228600" algn="l" rtl="0" eaLnBrk="0" fontAlgn="base" hangingPunct="0">
        <a:spcBef>
          <a:spcPct val="20000"/>
        </a:spcBef>
        <a:spcAft>
          <a:spcPct val="0"/>
        </a:spcAft>
        <a:buBlip>
          <a:blip r:embed="rId14"/>
        </a:buBlip>
        <a:defRPr sz="2400" kern="1200">
          <a:solidFill>
            <a:srgbClr val="1C5C90"/>
          </a:solidFill>
          <a:latin typeface="+mn-lt"/>
          <a:ea typeface="+mn-ea"/>
          <a:cs typeface="Segoe UI" pitchFamily="34" charset="0"/>
        </a:defRPr>
      </a:lvl3pPr>
      <a:lvl4pPr marL="1600200" indent="-228600" algn="l" rtl="0" eaLnBrk="0" fontAlgn="base" hangingPunct="0">
        <a:spcBef>
          <a:spcPct val="20000"/>
        </a:spcBef>
        <a:spcAft>
          <a:spcPct val="0"/>
        </a:spcAft>
        <a:buBlip>
          <a:blip r:embed="rId15"/>
        </a:buBlip>
        <a:defRPr sz="2000" kern="1200">
          <a:solidFill>
            <a:srgbClr val="1C5C90"/>
          </a:solidFill>
          <a:latin typeface="+mn-lt"/>
          <a:ea typeface="+mn-ea"/>
          <a:cs typeface="Segoe UI" pitchFamily="34" charset="0"/>
        </a:defRPr>
      </a:lvl4pPr>
      <a:lvl5pPr marL="2057400" indent="-228600" algn="l" rtl="0" eaLnBrk="0" fontAlgn="base" hangingPunct="0">
        <a:spcBef>
          <a:spcPct val="20000"/>
        </a:spcBef>
        <a:spcAft>
          <a:spcPct val="0"/>
        </a:spcAft>
        <a:buBlip>
          <a:blip r:embed="rId14"/>
        </a:buBlip>
        <a:defRPr sz="2000" kern="1200">
          <a:solidFill>
            <a:srgbClr val="1C5C90"/>
          </a:solidFill>
          <a:latin typeface="+mn-lt"/>
          <a:ea typeface="+mn-ea"/>
          <a:cs typeface="Segoe UI" pitchFamily="34" charset="0"/>
        </a:defRPr>
      </a:lvl5pPr>
      <a:lvl6pPr marL="2514600" indent="-228600" algn="l" defTabSz="914400" rtl="0" eaLnBrk="1" latinLnBrk="0" hangingPunct="1">
        <a:spcBef>
          <a:spcPct val="20000"/>
        </a:spcBef>
        <a:buFontTx/>
        <a:buBlip>
          <a:blip r:embed="rId15"/>
        </a:buBlip>
        <a:defRPr sz="1800" kern="1200">
          <a:solidFill>
            <a:srgbClr val="164770"/>
          </a:solidFill>
          <a:latin typeface="Segoe UI" pitchFamily="34" charset="0"/>
          <a:ea typeface="+mn-ea"/>
          <a:cs typeface="Segoe UI" pitchFamily="34" charset="0"/>
        </a:defRPr>
      </a:lvl6pPr>
      <a:lvl7pPr marL="2971800" indent="-228600" algn="l" defTabSz="914400" rtl="0" eaLnBrk="1" latinLnBrk="0" hangingPunct="1">
        <a:spcBef>
          <a:spcPct val="20000"/>
        </a:spcBef>
        <a:buFontTx/>
        <a:buBlip>
          <a:blip r:embed="rId14"/>
        </a:buBlip>
        <a:defRPr sz="1800" kern="1200">
          <a:solidFill>
            <a:srgbClr val="164770"/>
          </a:solidFill>
          <a:latin typeface="Segoe UI" pitchFamily="34" charset="0"/>
          <a:ea typeface="+mn-ea"/>
          <a:cs typeface="Segoe UI" pitchFamily="34" charset="0"/>
        </a:defRPr>
      </a:lvl7pPr>
      <a:lvl8pPr marL="3429000" indent="-228600" algn="l" defTabSz="914400" rtl="0" eaLnBrk="1" latinLnBrk="0" hangingPunct="1">
        <a:spcBef>
          <a:spcPct val="20000"/>
        </a:spcBef>
        <a:buFontTx/>
        <a:buBlip>
          <a:blip r:embed="rId15"/>
        </a:buBlip>
        <a:defRPr sz="1600" kern="1200">
          <a:solidFill>
            <a:srgbClr val="164770"/>
          </a:solidFill>
          <a:latin typeface="Segoe UI" pitchFamily="34" charset="0"/>
          <a:ea typeface="+mn-ea"/>
          <a:cs typeface="Segoe UI" pitchFamily="34" charset="0"/>
        </a:defRPr>
      </a:lvl8pPr>
      <a:lvl9pPr marL="3886200" indent="-228600" algn="l" defTabSz="914400" rtl="0" eaLnBrk="1" latinLnBrk="0" hangingPunct="1">
        <a:spcBef>
          <a:spcPct val="20000"/>
        </a:spcBef>
        <a:buFontTx/>
        <a:buBlip>
          <a:blip r:embed="rId14"/>
        </a:buBlip>
        <a:defRPr sz="1400" kern="1200">
          <a:solidFill>
            <a:srgbClr val="164770"/>
          </a:solidFill>
          <a:latin typeface="Segoe UI" pitchFamily="34" charset="0"/>
          <a:ea typeface="+mn-ea"/>
          <a:cs typeface="Segoe UI" pitchFamily="34"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C:\Documents%20and%20Settings\&#1058;&#1072;&#1085;&#1103;\&#1056;&#1072;&#1073;&#1086;&#1095;&#1080;&#1081;%20&#1089;&#1090;&#1086;&#1083;\2010\&#1082;&#1091;&#1088;&#1089;&#1099;%20&#1084;&#1072;&#1084;&#1080;&#1085;&#1099;\&#1089;&#1074;&#1080;&#1088;&#1077;&#1083;&#1100;.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slide" Target="slide3.xml"/><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slide" Target="slide9.xml"/><Relationship Id="rId18" Type="http://schemas.openxmlformats.org/officeDocument/2006/relationships/image" Target="../media/image15.jpeg"/><Relationship Id="rId3" Type="http://schemas.openxmlformats.org/officeDocument/2006/relationships/slide" Target="slide4.xml"/><Relationship Id="rId21" Type="http://schemas.openxmlformats.org/officeDocument/2006/relationships/slide" Target="slide5.xml"/><Relationship Id="rId7" Type="http://schemas.openxmlformats.org/officeDocument/2006/relationships/slide" Target="slide10.xml"/><Relationship Id="rId12" Type="http://schemas.openxmlformats.org/officeDocument/2006/relationships/image" Target="../media/image12.jpeg"/><Relationship Id="rId17" Type="http://schemas.openxmlformats.org/officeDocument/2006/relationships/slide" Target="slide16.xml"/><Relationship Id="rId2" Type="http://schemas.openxmlformats.org/officeDocument/2006/relationships/image" Target="../media/image7.png"/><Relationship Id="rId16" Type="http://schemas.openxmlformats.org/officeDocument/2006/relationships/image" Target="../media/image14.jpeg"/><Relationship Id="rId20"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slide" Target="slide15.xml"/><Relationship Id="rId5" Type="http://schemas.openxmlformats.org/officeDocument/2006/relationships/slide" Target="slide7.xml"/><Relationship Id="rId15" Type="http://schemas.openxmlformats.org/officeDocument/2006/relationships/slide" Target="slide17.xml"/><Relationship Id="rId10" Type="http://schemas.openxmlformats.org/officeDocument/2006/relationships/image" Target="../media/image11.jpeg"/><Relationship Id="rId19" Type="http://schemas.openxmlformats.org/officeDocument/2006/relationships/slide" Target="slide18.xml"/><Relationship Id="rId4" Type="http://schemas.openxmlformats.org/officeDocument/2006/relationships/image" Target="../media/image8.jpeg"/><Relationship Id="rId9" Type="http://schemas.openxmlformats.org/officeDocument/2006/relationships/slide" Target="slide14.xml"/><Relationship Id="rId14" Type="http://schemas.openxmlformats.org/officeDocument/2006/relationships/image" Target="../media/image13.gif"/><Relationship Id="rId22"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2.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22.jpeg"/><Relationship Id="rId2"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39.jpeg"/><Relationship Id="rId4" Type="http://schemas.openxmlformats.org/officeDocument/2006/relationships/image" Target="../media/image3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85728"/>
            <a:ext cx="7772400" cy="1470025"/>
          </a:xfrm>
        </p:spPr>
        <p:txBody>
          <a:bodyPr/>
          <a:lstStyle/>
          <a:p>
            <a:pPr eaLnBrk="1" fontAlgn="auto" hangingPunct="1">
              <a:spcAft>
                <a:spcPts val="0"/>
              </a:spcAft>
              <a:defRPr/>
            </a:pPr>
            <a:r>
              <a:rPr lang="ru-RU" sz="2000" dirty="0" smtClean="0"/>
              <a:t>ГОУ Педагогическая академия последипломного образования</a:t>
            </a:r>
            <a:br>
              <a:rPr lang="ru-RU" sz="2000" dirty="0" smtClean="0"/>
            </a:br>
            <a:r>
              <a:rPr lang="ru-RU" sz="2000" dirty="0" smtClean="0"/>
              <a:t>Кафедра методики преподавания дисциплин</a:t>
            </a:r>
            <a:br>
              <a:rPr lang="ru-RU" sz="2000" dirty="0" smtClean="0"/>
            </a:br>
            <a:r>
              <a:rPr lang="ru-RU" sz="2000" dirty="0" smtClean="0"/>
              <a:t>художественно-эстетического цикла</a:t>
            </a:r>
            <a:endParaRPr lang="ru-RU" sz="2000" dirty="0"/>
          </a:p>
        </p:txBody>
      </p:sp>
      <p:sp>
        <p:nvSpPr>
          <p:cNvPr id="3" name="Подзаголовок 2"/>
          <p:cNvSpPr>
            <a:spLocks noGrp="1"/>
          </p:cNvSpPr>
          <p:nvPr>
            <p:ph type="subTitle" idx="1"/>
          </p:nvPr>
        </p:nvSpPr>
        <p:spPr>
          <a:xfrm>
            <a:off x="1571625" y="1928813"/>
            <a:ext cx="6429375" cy="4286250"/>
          </a:xfrm>
        </p:spPr>
        <p:txBody>
          <a:bodyPr rtlCol="0">
            <a:normAutofit fontScale="92500" lnSpcReduction="20000"/>
          </a:bodyPr>
          <a:lstStyle/>
          <a:p>
            <a:pPr eaLnBrk="1" fontAlgn="auto" hangingPunct="1">
              <a:spcAft>
                <a:spcPts val="0"/>
              </a:spcAft>
              <a:defRPr/>
            </a:pPr>
            <a:r>
              <a:rPr lang="ru-RU" sz="2200" dirty="0" smtClean="0">
                <a:solidFill>
                  <a:srgbClr val="003300"/>
                </a:solidFill>
              </a:rPr>
              <a:t>Итоговый исследовательский проект</a:t>
            </a:r>
          </a:p>
          <a:p>
            <a:pPr eaLnBrk="1" fontAlgn="auto" hangingPunct="1">
              <a:spcAft>
                <a:spcPts val="0"/>
              </a:spcAft>
              <a:defRPr/>
            </a:pPr>
            <a:r>
              <a:rPr lang="ru-RU" sz="2200" dirty="0" smtClean="0">
                <a:solidFill>
                  <a:srgbClr val="003300"/>
                </a:solidFill>
              </a:rPr>
              <a:t>«</a:t>
            </a:r>
            <a:r>
              <a:rPr lang="ru-RU" sz="2200" dirty="0" err="1" smtClean="0">
                <a:solidFill>
                  <a:srgbClr val="003300"/>
                </a:solidFill>
              </a:rPr>
              <a:t>Здоровьесберегающие</a:t>
            </a:r>
            <a:r>
              <a:rPr lang="ru-RU" sz="2200" dirty="0" smtClean="0">
                <a:solidFill>
                  <a:srgbClr val="003300"/>
                </a:solidFill>
              </a:rPr>
              <a:t> технологии на музыкальных занятиях: </a:t>
            </a:r>
          </a:p>
          <a:p>
            <a:pPr eaLnBrk="1" fontAlgn="auto" hangingPunct="1">
              <a:spcAft>
                <a:spcPts val="0"/>
              </a:spcAft>
              <a:defRPr/>
            </a:pPr>
            <a:r>
              <a:rPr lang="ru-RU" sz="2200" dirty="0" err="1" smtClean="0">
                <a:solidFill>
                  <a:srgbClr val="003300"/>
                </a:solidFill>
              </a:rPr>
              <a:t>музицирование</a:t>
            </a:r>
            <a:r>
              <a:rPr lang="ru-RU" sz="2200" dirty="0" smtClean="0">
                <a:solidFill>
                  <a:srgbClr val="003300"/>
                </a:solidFill>
              </a:rPr>
              <a:t> на свирели»</a:t>
            </a:r>
          </a:p>
          <a:p>
            <a:pPr eaLnBrk="1" fontAlgn="auto" hangingPunct="1">
              <a:spcAft>
                <a:spcPts val="0"/>
              </a:spcAft>
              <a:defRPr/>
            </a:pPr>
            <a:endParaRPr lang="ru-RU" sz="1800" dirty="0" smtClean="0">
              <a:solidFill>
                <a:srgbClr val="003300"/>
              </a:solidFill>
            </a:endParaRPr>
          </a:p>
          <a:p>
            <a:pPr eaLnBrk="1" fontAlgn="auto" hangingPunct="1">
              <a:spcAft>
                <a:spcPts val="0"/>
              </a:spcAft>
              <a:defRPr/>
            </a:pPr>
            <a:r>
              <a:rPr lang="ru-RU" sz="1700" dirty="0" err="1" smtClean="0">
                <a:solidFill>
                  <a:srgbClr val="003300"/>
                </a:solidFill>
              </a:rPr>
              <a:t>Зацепиной</a:t>
            </a:r>
            <a:r>
              <a:rPr lang="ru-RU" sz="1700" dirty="0" smtClean="0">
                <a:solidFill>
                  <a:srgbClr val="003300"/>
                </a:solidFill>
              </a:rPr>
              <a:t> Марины Викторовны, воспитателя МДОУ №28 «Родничок» города Воскресенска.</a:t>
            </a:r>
          </a:p>
          <a:p>
            <a:pPr eaLnBrk="1" fontAlgn="auto" hangingPunct="1">
              <a:spcAft>
                <a:spcPts val="0"/>
              </a:spcAft>
              <a:defRPr/>
            </a:pPr>
            <a:endParaRPr lang="ru-RU" sz="1700" dirty="0" smtClean="0">
              <a:solidFill>
                <a:srgbClr val="003300"/>
              </a:solidFill>
            </a:endParaRPr>
          </a:p>
          <a:p>
            <a:pPr eaLnBrk="1" fontAlgn="auto" hangingPunct="1">
              <a:spcAft>
                <a:spcPts val="0"/>
              </a:spcAft>
              <a:defRPr/>
            </a:pPr>
            <a:r>
              <a:rPr lang="ru-RU" sz="1700" dirty="0" smtClean="0">
                <a:solidFill>
                  <a:srgbClr val="003300"/>
                </a:solidFill>
              </a:rPr>
              <a:t>Слушателя курсов повышения квалификации 2009</a:t>
            </a:r>
            <a:r>
              <a:rPr lang="en-GB" sz="1700" dirty="0" smtClean="0">
                <a:solidFill>
                  <a:srgbClr val="003300"/>
                </a:solidFill>
              </a:rPr>
              <a:t>/</a:t>
            </a:r>
            <a:r>
              <a:rPr lang="ru-RU" sz="1700" dirty="0" smtClean="0">
                <a:solidFill>
                  <a:srgbClr val="003300"/>
                </a:solidFill>
              </a:rPr>
              <a:t>2010 учебного года</a:t>
            </a:r>
          </a:p>
          <a:p>
            <a:pPr eaLnBrk="1" fontAlgn="auto" hangingPunct="1">
              <a:spcAft>
                <a:spcPts val="0"/>
              </a:spcAft>
              <a:defRPr/>
            </a:pPr>
            <a:r>
              <a:rPr lang="ru-RU" sz="1700" dirty="0" smtClean="0">
                <a:solidFill>
                  <a:srgbClr val="003300"/>
                </a:solidFill>
              </a:rPr>
              <a:t>«Развитие познавательных интересов дошкольников в процессе </a:t>
            </a:r>
            <a:r>
              <a:rPr lang="ru-RU" sz="1700" dirty="0" err="1" smtClean="0">
                <a:solidFill>
                  <a:srgbClr val="003300"/>
                </a:solidFill>
              </a:rPr>
              <a:t>музицирования</a:t>
            </a:r>
            <a:r>
              <a:rPr lang="ru-RU" sz="1700" dirty="0" smtClean="0">
                <a:solidFill>
                  <a:srgbClr val="003300"/>
                </a:solidFill>
              </a:rPr>
              <a:t> на свирели»</a:t>
            </a:r>
          </a:p>
          <a:p>
            <a:pPr eaLnBrk="1" fontAlgn="auto" hangingPunct="1">
              <a:spcAft>
                <a:spcPts val="0"/>
              </a:spcAft>
              <a:defRPr/>
            </a:pPr>
            <a:r>
              <a:rPr lang="ru-RU" sz="1700" dirty="0" smtClean="0">
                <a:solidFill>
                  <a:srgbClr val="003300"/>
                </a:solidFill>
              </a:rPr>
              <a:t>Руководитель курсов – </a:t>
            </a:r>
          </a:p>
          <a:p>
            <a:pPr eaLnBrk="1" fontAlgn="auto" hangingPunct="1">
              <a:spcAft>
                <a:spcPts val="0"/>
              </a:spcAft>
              <a:defRPr/>
            </a:pPr>
            <a:r>
              <a:rPr lang="ru-RU" sz="1700" dirty="0" smtClean="0">
                <a:solidFill>
                  <a:srgbClr val="003300"/>
                </a:solidFill>
              </a:rPr>
              <a:t>И. В. </a:t>
            </a:r>
            <a:r>
              <a:rPr lang="ru-RU" sz="1700" dirty="0" err="1" smtClean="0">
                <a:solidFill>
                  <a:srgbClr val="003300"/>
                </a:solidFill>
              </a:rPr>
              <a:t>Пигарева</a:t>
            </a:r>
            <a:r>
              <a:rPr lang="ru-RU" sz="1700" dirty="0" smtClean="0">
                <a:solidFill>
                  <a:srgbClr val="003300"/>
                </a:solidFill>
              </a:rPr>
              <a:t>, к.п.н., </a:t>
            </a:r>
          </a:p>
          <a:p>
            <a:pPr eaLnBrk="1" fontAlgn="auto" hangingPunct="1">
              <a:spcAft>
                <a:spcPts val="0"/>
              </a:spcAft>
              <a:defRPr/>
            </a:pPr>
            <a:r>
              <a:rPr lang="ru-RU" sz="1700" dirty="0" smtClean="0">
                <a:solidFill>
                  <a:srgbClr val="003300"/>
                </a:solidFill>
              </a:rPr>
              <a:t>доцент кафедры</a:t>
            </a:r>
          </a:p>
          <a:p>
            <a:pPr eaLnBrk="1" fontAlgn="auto" hangingPunct="1">
              <a:spcAft>
                <a:spcPts val="0"/>
              </a:spcAft>
              <a:defRPr/>
            </a:pPr>
            <a:endParaRPr lang="ru-RU" sz="1800" dirty="0" smtClean="0">
              <a:solidFill>
                <a:srgbClr val="003300"/>
              </a:solidFill>
            </a:endParaRPr>
          </a:p>
          <a:p>
            <a:pPr eaLnBrk="1" fontAlgn="auto" hangingPunct="1">
              <a:spcAft>
                <a:spcPts val="0"/>
              </a:spcAft>
              <a:defRPr/>
            </a:pPr>
            <a:r>
              <a:rPr lang="ru-RU" sz="1800" dirty="0" smtClean="0">
                <a:solidFill>
                  <a:srgbClr val="003300"/>
                </a:solidFill>
              </a:rPr>
              <a:t>Воскресенск, 2010</a:t>
            </a:r>
          </a:p>
          <a:p>
            <a:pPr eaLnBrk="1" fontAlgn="auto" hangingPunct="1">
              <a:spcAft>
                <a:spcPts val="0"/>
              </a:spcAft>
              <a:defRPr/>
            </a:pPr>
            <a:endParaRPr lang="ru-RU" sz="1800" dirty="0" smtClean="0">
              <a:solidFill>
                <a:srgbClr val="003300"/>
              </a:solidFill>
            </a:endParaRPr>
          </a:p>
          <a:p>
            <a:pPr eaLnBrk="1" fontAlgn="auto" hangingPunct="1">
              <a:spcAft>
                <a:spcPts val="0"/>
              </a:spcAft>
              <a:defRPr/>
            </a:pPr>
            <a:endParaRPr lang="ru-RU" sz="1800" dirty="0" smtClean="0"/>
          </a:p>
          <a:p>
            <a:pPr eaLnBrk="1" fontAlgn="auto" hangingPunct="1">
              <a:spcAft>
                <a:spcPts val="0"/>
              </a:spcAft>
              <a:defRPr/>
            </a:pPr>
            <a:endParaRPr lang="ru-RU" sz="1800" dirty="0"/>
          </a:p>
        </p:txBody>
      </p:sp>
      <p:pic>
        <p:nvPicPr>
          <p:cNvPr id="4" name="свирель.mp3">
            <a:hlinkClick r:id="" action="ppaction://media"/>
          </p:cNvPr>
          <p:cNvPicPr>
            <a:picLocks noRot="1" noChangeAspect="1"/>
          </p:cNvPicPr>
          <p:nvPr>
            <a:audioFile r:link="rId1"/>
          </p:nvPr>
        </p:nvPicPr>
        <p:blipFill>
          <a:blip r:embed="rId3"/>
          <a:srcRect/>
          <a:stretch>
            <a:fillRect/>
          </a:stretch>
        </p:blipFill>
        <p:spPr bwMode="auto">
          <a:xfrm>
            <a:off x="1500188" y="5715000"/>
            <a:ext cx="304800" cy="304800"/>
          </a:xfrm>
          <a:prstGeom prst="rect">
            <a:avLst/>
          </a:prstGeom>
          <a:noFill/>
          <a:ln w="9525">
            <a:noFill/>
            <a:miter lim="800000"/>
            <a:headEnd/>
            <a:tailEnd/>
          </a:ln>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0"/>
            <a:ext cx="8229600" cy="725470"/>
          </a:xfrm>
        </p:spPr>
        <p:txBody>
          <a:bodyPr/>
          <a:lstStyle/>
          <a:p>
            <a:pPr eaLnBrk="1" hangingPunct="1">
              <a:defRPr/>
            </a:pPr>
            <a:r>
              <a:rPr lang="ru-RU" sz="3200" dirty="0" smtClean="0"/>
              <a:t>Методика при игре на свирели</a:t>
            </a:r>
            <a:endParaRPr lang="ru-RU" sz="3200" dirty="0"/>
          </a:p>
        </p:txBody>
      </p:sp>
      <p:sp>
        <p:nvSpPr>
          <p:cNvPr id="6145" name="Rectangle 1"/>
          <p:cNvSpPr>
            <a:spLocks noChangeArrowheads="1"/>
          </p:cNvSpPr>
          <p:nvPr/>
        </p:nvSpPr>
        <p:spPr bwMode="auto">
          <a:xfrm>
            <a:off x="4143375" y="571500"/>
            <a:ext cx="4857750" cy="5908675"/>
          </a:xfrm>
          <a:prstGeom prst="rect">
            <a:avLst/>
          </a:prstGeom>
          <a:noFill/>
          <a:ln w="9525">
            <a:noFill/>
            <a:miter lim="800000"/>
            <a:headEnd/>
            <a:tailEnd/>
          </a:ln>
        </p:spPr>
        <p:txBody>
          <a:bodyPr anchor="ctr">
            <a:spAutoFit/>
          </a:bodyPr>
          <a:lstStyle/>
          <a:p>
            <a:pPr algn="ctr"/>
            <a:r>
              <a:rPr lang="ru-RU" sz="1400" b="1">
                <a:solidFill>
                  <a:srgbClr val="003300"/>
                </a:solidFill>
                <a:latin typeface="Century Gothic" pitchFamily="34" charset="0"/>
                <a:cs typeface="Times New Roman" pitchFamily="18" charset="0"/>
              </a:rPr>
              <a:t>Постановка</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Под «постановкой» при игре на духовых народных инструментах, в том числе на свирели  подразумевается положение корпуса исполнителя, положение рук, техника пальцев, способы держания инструмента. Наиболее устойчивое положение при игре на духовых инструментах следующее:</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  поскольку инструменты в основном имеют 5-7 отверстий, то при игре участвуют пальцы левой и правой руки. Пальцы правой руки (указательный, средний и безымянный) находятся на трех нижних отверстиях ствола инструмента, а пальцы левой руки (указательный, средний и безымянный) на трех верхних;</a:t>
            </a:r>
            <a:br>
              <a:rPr lang="ru-RU" sz="1400">
                <a:solidFill>
                  <a:srgbClr val="003300"/>
                </a:solidFill>
                <a:latin typeface="Century Gothic" pitchFamily="34" charset="0"/>
                <a:cs typeface="Times New Roman" pitchFamily="18" charset="0"/>
              </a:rPr>
            </a:br>
            <a:r>
              <a:rPr lang="ru-RU" sz="1400">
                <a:solidFill>
                  <a:srgbClr val="003300"/>
                </a:solidFill>
                <a:latin typeface="Century Gothic" pitchFamily="34" charset="0"/>
                <a:cs typeface="Times New Roman" pitchFamily="18" charset="0"/>
              </a:rPr>
              <a:t>•  большие пальцы обеих рук поддерживают ствол инструмента с тыльной стороны. Палец правой руки — в нижней части; левой — в верхней, одновременно закрывает отверстие с тыльной стороны;</a:t>
            </a:r>
            <a:br>
              <a:rPr lang="ru-RU" sz="1400">
                <a:solidFill>
                  <a:srgbClr val="003300"/>
                </a:solidFill>
                <a:latin typeface="Century Gothic" pitchFamily="34" charset="0"/>
                <a:cs typeface="Times New Roman" pitchFamily="18" charset="0"/>
              </a:rPr>
            </a:br>
            <a:r>
              <a:rPr lang="ru-RU" sz="1400">
                <a:solidFill>
                  <a:srgbClr val="003300"/>
                </a:solidFill>
                <a:latin typeface="Century Gothic" pitchFamily="34" charset="0"/>
                <a:cs typeface="Times New Roman" pitchFamily="18" charset="0"/>
              </a:rPr>
              <a:t>•локти находятся в слегка приподнятом положении. Свободное положение рук и пальцев обеспечивает хорошее извлечение звука. </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При игре на инструменте пальцы исполнителя находятся в согнутом и округленном положении, легко и без нажима открывают и закрывают отверстия. </a:t>
            </a:r>
            <a:endParaRPr lang="ru-RU" sz="1400">
              <a:solidFill>
                <a:srgbClr val="003300"/>
              </a:solidFill>
              <a:latin typeface="Century Gothic" pitchFamily="34" charset="0"/>
            </a:endParaRPr>
          </a:p>
        </p:txBody>
      </p:sp>
      <p:pic>
        <p:nvPicPr>
          <p:cNvPr id="10" name="Рисунок 9" descr="9b4f1fc54a0a.jpg"/>
          <p:cNvPicPr>
            <a:picLocks noChangeAspect="1"/>
          </p:cNvPicPr>
          <p:nvPr/>
        </p:nvPicPr>
        <p:blipFill>
          <a:blip r:embed="rId2"/>
          <a:srcRect/>
          <a:stretch>
            <a:fillRect/>
          </a:stretch>
        </p:blipFill>
        <p:spPr bwMode="auto">
          <a:xfrm>
            <a:off x="1143000" y="642938"/>
            <a:ext cx="2643188" cy="3694112"/>
          </a:xfrm>
          <a:prstGeom prst="rect">
            <a:avLst/>
          </a:prstGeom>
          <a:noFill/>
          <a:ln w="9525">
            <a:noFill/>
            <a:miter lim="800000"/>
            <a:headEnd/>
            <a:tailEnd/>
          </a:ln>
        </p:spPr>
      </p:pic>
      <p:pic>
        <p:nvPicPr>
          <p:cNvPr id="15" name="Рисунок 14" descr="8ed352da8515.jpg"/>
          <p:cNvPicPr>
            <a:picLocks noChangeAspect="1"/>
          </p:cNvPicPr>
          <p:nvPr/>
        </p:nvPicPr>
        <p:blipFill>
          <a:blip r:embed="rId3"/>
          <a:srcRect/>
          <a:stretch>
            <a:fillRect/>
          </a:stretch>
        </p:blipFill>
        <p:spPr bwMode="auto">
          <a:xfrm>
            <a:off x="142875" y="3500438"/>
            <a:ext cx="2347913" cy="3235325"/>
          </a:xfrm>
          <a:prstGeom prst="rect">
            <a:avLst/>
          </a:prstGeom>
          <a:noFill/>
          <a:ln w="9525">
            <a:noFill/>
            <a:miter lim="800000"/>
            <a:headEnd/>
            <a:tailEnd/>
          </a:ln>
        </p:spPr>
      </p:pic>
      <p:sp>
        <p:nvSpPr>
          <p:cNvPr id="8" name="Овал 7">
            <a:hlinkClick r:id="rId4" action="ppaction://hlinksldjump"/>
          </p:cNvPr>
          <p:cNvSpPr/>
          <p:nvPr/>
        </p:nvSpPr>
        <p:spPr>
          <a:xfrm>
            <a:off x="8143875" y="6286500"/>
            <a:ext cx="857250" cy="571500"/>
          </a:xfrm>
          <a:prstGeom prst="ellipse">
            <a:avLst/>
          </a:prstGeom>
          <a:blipFill>
            <a:blip r:embed="rId5"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145"/>
                                        </p:tgtEl>
                                        <p:attrNameLst>
                                          <p:attrName>style.visibility</p:attrName>
                                        </p:attrNameLst>
                                      </p:cBhvr>
                                      <p:to>
                                        <p:strVal val="visible"/>
                                      </p:to>
                                    </p:set>
                                    <p:anim calcmode="lin" valueType="num">
                                      <p:cBhvr>
                                        <p:cTn id="15" dur="500" fill="hold"/>
                                        <p:tgtEl>
                                          <p:spTgt spid="6145"/>
                                        </p:tgtEl>
                                        <p:attrNameLst>
                                          <p:attrName>ppt_w</p:attrName>
                                        </p:attrNameLst>
                                      </p:cBhvr>
                                      <p:tavLst>
                                        <p:tav tm="0">
                                          <p:val>
                                            <p:fltVal val="0"/>
                                          </p:val>
                                        </p:tav>
                                        <p:tav tm="100000">
                                          <p:val>
                                            <p:strVal val="#ppt_w"/>
                                          </p:val>
                                        </p:tav>
                                      </p:tavLst>
                                    </p:anim>
                                    <p:anim calcmode="lin" valueType="num">
                                      <p:cBhvr>
                                        <p:cTn id="16" dur="500" fill="hold"/>
                                        <p:tgtEl>
                                          <p:spTgt spid="614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53"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900" decel="100000" fill="hold"/>
                                        <p:tgtEl>
                                          <p:spTgt spid="1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142875"/>
            <a:ext cx="5929313" cy="6556375"/>
          </a:xfrm>
          <a:prstGeom prst="rect">
            <a:avLst/>
          </a:prstGeom>
          <a:noFill/>
          <a:ln w="9525">
            <a:noFill/>
            <a:miter lim="800000"/>
            <a:headEnd/>
            <a:tailEnd/>
          </a:ln>
        </p:spPr>
        <p:txBody>
          <a:bodyPr anchor="ctr">
            <a:spAutoFit/>
          </a:bodyPr>
          <a:lstStyle/>
          <a:p>
            <a:pPr algn="ctr"/>
            <a:r>
              <a:rPr lang="ru-RU" sz="1400" b="1">
                <a:solidFill>
                  <a:srgbClr val="003300"/>
                </a:solidFill>
                <a:latin typeface="Century Gothic" pitchFamily="34" charset="0"/>
                <a:cs typeface="Times New Roman" pitchFamily="18" charset="0"/>
              </a:rPr>
              <a:t>Развитие силы и подвижности губ</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   Для получения точного интонационного звука и красивого тембра губы ребенка не должны быть слишком напряженными.  Струя воздуха должна быть направлена строго на кромку прорези свирели, иначе даже при небольшом ее смещении в сторону чистота звука не будет достигнута. При извлечении звуков различной высоты различна степень напряжения мускулов губ. Для извлечения высоких звуков требуется большее напряжение, чем для низких.</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  Для достижения силы и выносливости мускулов губ нужно регулярно делать упражнения, построенные на нотном материале. Для этой цели используют гаммы и интервалы. Наиболее распространенный прием развития звука — исполнение музыкальных упражнений в медленном темпе.         Хороший результат дает проигрывание звуков, длительность которых равна целой ноте.</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  Чистота интонации звука зависит и от внутреннего слуха. Если исполнитель своим внутренним слухом представляет высоту звука еще до начала его реального звучания, то тогда он может без ошибок точно и качественно его интонировать.           Нужно постоянно следить за правильным интонированием при звукоизвлечении на духовых инструментах. Так, например, при слабой подаче воздуха в игровую трубку происходит занижение основного тона, а при сильной подаче — его завышение. Чтобы почувствовать и услышать устойчивый звук, необходимо поочередно подать слабую и сильную струю воздуха в ствол инструмента, как бы выстраивая нужный нам тон. При этом вырабатывается ощущение силы подачи воздуха звуков нижних и верхних регистров. </a:t>
            </a:r>
            <a:endParaRPr lang="ru-RU" sz="1400">
              <a:solidFill>
                <a:srgbClr val="003300"/>
              </a:solidFill>
              <a:latin typeface="Century Gothic" pitchFamily="34" charset="0"/>
            </a:endParaRPr>
          </a:p>
        </p:txBody>
      </p:sp>
      <p:pic>
        <p:nvPicPr>
          <p:cNvPr id="3" name="Рисунок 2" descr="little_angel.jpg"/>
          <p:cNvPicPr>
            <a:picLocks noChangeAspect="1"/>
          </p:cNvPicPr>
          <p:nvPr/>
        </p:nvPicPr>
        <p:blipFill>
          <a:blip r:embed="rId2"/>
          <a:stretch>
            <a:fillRect/>
          </a:stretch>
        </p:blipFill>
        <p:spPr>
          <a:xfrm>
            <a:off x="6072198" y="2143116"/>
            <a:ext cx="2656096" cy="3822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500" fill="hold"/>
                                        <p:tgtEl>
                                          <p:spTgt spid="32769"/>
                                        </p:tgtEl>
                                        <p:attrNameLst>
                                          <p:attrName>ppt_w</p:attrName>
                                        </p:attrNameLst>
                                      </p:cBhvr>
                                      <p:tavLst>
                                        <p:tav tm="0">
                                          <p:val>
                                            <p:fltVal val="0"/>
                                          </p:val>
                                        </p:tav>
                                        <p:tav tm="100000">
                                          <p:val>
                                            <p:strVal val="#ppt_w"/>
                                          </p:val>
                                        </p:tav>
                                      </p:tavLst>
                                    </p:anim>
                                    <p:anim calcmode="lin" valueType="num">
                                      <p:cBhvr>
                                        <p:cTn id="8" dur="500" fill="hold"/>
                                        <p:tgtEl>
                                          <p:spTgt spid="32769"/>
                                        </p:tgtEl>
                                        <p:attrNameLst>
                                          <p:attrName>ppt_h</p:attrName>
                                        </p:attrNameLst>
                                      </p:cBhvr>
                                      <p:tavLst>
                                        <p:tav tm="0">
                                          <p:val>
                                            <p:fltVal val="0"/>
                                          </p:val>
                                        </p:tav>
                                        <p:tav tm="100000">
                                          <p:val>
                                            <p:strVal val="#ppt_h"/>
                                          </p:val>
                                        </p:tav>
                                      </p:tavLst>
                                    </p:anim>
                                    <p:animEffect transition="in" filter="fade">
                                      <p:cBhvr>
                                        <p:cTn id="9" dur="500"/>
                                        <p:tgtEl>
                                          <p:spTgt spid="32769"/>
                                        </p:tgtEl>
                                      </p:cBhvr>
                                    </p:animEffect>
                                  </p:childTnLst>
                                </p:cTn>
                              </p:par>
                              <p:par>
                                <p:cTn id="10" presetID="3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800" decel="100000"/>
                                        <p:tgtEl>
                                          <p:spTgt spid="3"/>
                                        </p:tgtEl>
                                      </p:cBhvr>
                                    </p:animEffect>
                                    <p:anim calcmode="lin" valueType="num">
                                      <p:cBhvr>
                                        <p:cTn id="13" dur="800" decel="100000" fill="hold"/>
                                        <p:tgtEl>
                                          <p:spTgt spid="3"/>
                                        </p:tgtEl>
                                        <p:attrNameLst>
                                          <p:attrName>style.rotation</p:attrName>
                                        </p:attrNameLst>
                                      </p:cBhvr>
                                      <p:tavLst>
                                        <p:tav tm="0">
                                          <p:val>
                                            <p:fltVal val="-90"/>
                                          </p:val>
                                        </p:tav>
                                        <p:tav tm="100000">
                                          <p:val>
                                            <p:fltVal val="0"/>
                                          </p:val>
                                        </p:tav>
                                      </p:tavLst>
                                    </p:anim>
                                    <p:anim calcmode="lin" valueType="num">
                                      <p:cBhvr>
                                        <p:cTn id="14" dur="800" decel="100000" fill="hold"/>
                                        <p:tgtEl>
                                          <p:spTgt spid="3"/>
                                        </p:tgtEl>
                                        <p:attrNameLst>
                                          <p:attrName>ppt_x</p:attrName>
                                        </p:attrNameLst>
                                      </p:cBhvr>
                                      <p:tavLst>
                                        <p:tav tm="0">
                                          <p:val>
                                            <p:strVal val="#ppt_x+0.4"/>
                                          </p:val>
                                        </p:tav>
                                        <p:tav tm="100000">
                                          <p:val>
                                            <p:strVal val="#ppt_x-0.05"/>
                                          </p:val>
                                        </p:tav>
                                      </p:tavLst>
                                    </p:anim>
                                    <p:anim calcmode="lin" valueType="num">
                                      <p:cBhvr>
                                        <p:cTn id="15" dur="800" decel="100000" fill="hold"/>
                                        <p:tgtEl>
                                          <p:spTgt spid="3"/>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142875" y="0"/>
            <a:ext cx="9001125" cy="3540125"/>
          </a:xfrm>
          <a:prstGeom prst="rect">
            <a:avLst/>
          </a:prstGeom>
          <a:noFill/>
          <a:ln w="9525">
            <a:noFill/>
            <a:miter lim="800000"/>
            <a:headEnd/>
            <a:tailEnd/>
          </a:ln>
        </p:spPr>
        <p:txBody>
          <a:bodyPr anchor="ctr">
            <a:spAutoFit/>
          </a:bodyPr>
          <a:lstStyle/>
          <a:p>
            <a:pPr algn="just"/>
            <a:r>
              <a:rPr lang="ru-RU" sz="1400" b="1">
                <a:solidFill>
                  <a:srgbClr val="003300"/>
                </a:solidFill>
                <a:latin typeface="Century Gothic" pitchFamily="34" charset="0"/>
                <a:cs typeface="Times New Roman" pitchFamily="18" charset="0"/>
              </a:rPr>
              <a:t>Исполнительское дыхание</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Если при обычном дыхании время вдоха и выдоха примерно одинаково, то при исполнении на духовых инструментах нужен энергичный и быстрый вдох, а выдох бывает или равномерным, или ускоренным, в зависимости от оттенков, которые требует исполнение. При усилении звука происходит ускоренный выдох, а при ослаблении звука выдох постепенно замедляется.</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При исполнении большой музыкальной фразы используется максимальное количество воздуха, который обеспечивает исполнение на одном дыхании. Дыхание берется уголками рта и расходуется постепенно, в зависимости от динамики исполняемой музыки.</a:t>
            </a:r>
            <a:endParaRPr lang="ru-RU" sz="1400">
              <a:solidFill>
                <a:srgbClr val="003300"/>
              </a:solidFill>
              <a:latin typeface="Century Gothic" pitchFamily="34" charset="0"/>
            </a:endParaRPr>
          </a:p>
          <a:p>
            <a:pPr algn="just" eaLnBrk="0" hangingPunct="0"/>
            <a:r>
              <a:rPr lang="ru-RU" sz="1400">
                <a:solidFill>
                  <a:srgbClr val="003300"/>
                </a:solidFill>
                <a:latin typeface="Century Gothic" pitchFamily="34" charset="0"/>
                <a:cs typeface="Times New Roman" pitchFamily="18" charset="0"/>
              </a:rPr>
              <a:t>Начинающие исполнители с неразвитыми дыхательными и губными мышцами расходуют больше воздуха, чем требуется для извлечения звука. На начальных этапах освоения игры часть воздуха выходит через нос, в результате чего звук получается менее сильным. Упражнения, развивающие исполнительское дыхание, состоят из нотного материала с более продолжительными звуками, с постоянным усилением, и ослаблением выдоха. В работе над музыкальным материалом качество дыхания контролируется только слухом, воспринимающим звук как результат выдоха. Для упражнений служат гаммы в медленном темпе. С помощью дыхания музыкальные фразы отделяются одна от другой.</a:t>
            </a:r>
            <a:endParaRPr lang="ru-RU" sz="1400">
              <a:solidFill>
                <a:srgbClr val="003300"/>
              </a:solidFill>
              <a:latin typeface="Century Gothic" pitchFamily="34" charset="0"/>
            </a:endParaRPr>
          </a:p>
        </p:txBody>
      </p:sp>
      <p:pic>
        <p:nvPicPr>
          <p:cNvPr id="3" name="Рисунок 2" descr="cce60325363c.jpg"/>
          <p:cNvPicPr>
            <a:picLocks noChangeAspect="1"/>
          </p:cNvPicPr>
          <p:nvPr/>
        </p:nvPicPr>
        <p:blipFill>
          <a:blip r:embed="rId2"/>
          <a:stretch>
            <a:fillRect/>
          </a:stretch>
        </p:blipFill>
        <p:spPr>
          <a:xfrm>
            <a:off x="1571604" y="3560994"/>
            <a:ext cx="6000792" cy="3104695"/>
          </a:xfrm>
          <a:prstGeom prst="rect">
            <a:avLst/>
          </a:prstGeom>
          <a:ln>
            <a:noFill/>
          </a:ln>
          <a:effectLst>
            <a:softEdge rad="112500"/>
          </a:effectLst>
        </p:spPr>
      </p:pic>
      <p:sp>
        <p:nvSpPr>
          <p:cNvPr id="5" name="Овал 4">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500" fill="hold"/>
                                        <p:tgtEl>
                                          <p:spTgt spid="33793"/>
                                        </p:tgtEl>
                                        <p:attrNameLst>
                                          <p:attrName>ppt_w</p:attrName>
                                        </p:attrNameLst>
                                      </p:cBhvr>
                                      <p:tavLst>
                                        <p:tav tm="0">
                                          <p:val>
                                            <p:fltVal val="0"/>
                                          </p:val>
                                        </p:tav>
                                        <p:tav tm="100000">
                                          <p:val>
                                            <p:strVal val="#ppt_w"/>
                                          </p:val>
                                        </p:tav>
                                      </p:tavLst>
                                    </p:anim>
                                    <p:anim calcmode="lin" valueType="num">
                                      <p:cBhvr>
                                        <p:cTn id="8" dur="500" fill="hold"/>
                                        <p:tgtEl>
                                          <p:spTgt spid="33793"/>
                                        </p:tgtEl>
                                        <p:attrNameLst>
                                          <p:attrName>ppt_h</p:attrName>
                                        </p:attrNameLst>
                                      </p:cBhvr>
                                      <p:tavLst>
                                        <p:tav tm="0">
                                          <p:val>
                                            <p:fltVal val="0"/>
                                          </p:val>
                                        </p:tav>
                                        <p:tav tm="100000">
                                          <p:val>
                                            <p:strVal val="#ppt_h"/>
                                          </p:val>
                                        </p:tav>
                                      </p:tavLst>
                                    </p:anim>
                                    <p:animEffect transition="in" filter="fade">
                                      <p:cBhvr>
                                        <p:cTn id="9" dur="500"/>
                                        <p:tgtEl>
                                          <p:spTgt spid="33793"/>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Scale>
                                      <p:cBhvr>
                                        <p:cTn id="13"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gtEl>
                                        <p:attrNameLst>
                                          <p:attrName>ppt_x</p:attrName>
                                          <p:attrName>ppt_y</p:attrName>
                                        </p:attrNameLst>
                                      </p:cBhvr>
                                    </p:animMotion>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142875" y="142875"/>
            <a:ext cx="8858250" cy="3894138"/>
          </a:xfrm>
          <a:prstGeom prst="rect">
            <a:avLst/>
          </a:prstGeom>
          <a:noFill/>
          <a:ln w="9525">
            <a:noFill/>
            <a:miter lim="800000"/>
            <a:headEnd/>
            <a:tailEnd/>
          </a:ln>
        </p:spPr>
        <p:txBody>
          <a:bodyPr anchor="ctr">
            <a:spAutoFit/>
          </a:bodyPr>
          <a:lstStyle/>
          <a:p>
            <a:r>
              <a:rPr lang="ru-RU" sz="1300" b="1">
                <a:solidFill>
                  <a:srgbClr val="003300"/>
                </a:solidFill>
                <a:latin typeface="Century Gothic" pitchFamily="34" charset="0"/>
                <a:cs typeface="Times New Roman" pitchFamily="18" charset="0"/>
              </a:rPr>
              <a:t>Исполнение штрихов</a:t>
            </a:r>
            <a:endParaRPr lang="ru-RU" sz="1300">
              <a:solidFill>
                <a:srgbClr val="003300"/>
              </a:solidFill>
              <a:latin typeface="Century Gothic" pitchFamily="34" charset="0"/>
            </a:endParaRPr>
          </a:p>
          <a:p>
            <a:pPr eaLnBrk="0" hangingPunct="0"/>
            <a:r>
              <a:rPr lang="ru-RU" sz="1300">
                <a:solidFill>
                  <a:srgbClr val="003300"/>
                </a:solidFill>
                <a:latin typeface="Century Gothic" pitchFamily="34" charset="0"/>
                <a:cs typeface="Times New Roman" pitchFamily="18" charset="0"/>
              </a:rPr>
              <a:t>Приемы извлечения звуков, их ведения и соединения называются штрихами. При игре на духовых инструментах применяются в основном легато, стаккато, нон легато. Звук извлекается работой языка, который исполняет роль клапана, открывающего и закрывающего доступ воздуха в ствол инструмента. Движениями языка регулируется продолжительность отдельных звуков и их характер. </a:t>
            </a:r>
          </a:p>
          <a:p>
            <a:pPr eaLnBrk="0" hangingPunct="0"/>
            <a:r>
              <a:rPr lang="ru-RU" sz="1300">
                <a:solidFill>
                  <a:srgbClr val="003300"/>
                </a:solidFill>
                <a:latin typeface="Century Gothic" pitchFamily="34" charset="0"/>
                <a:cs typeface="Times New Roman" pitchFamily="18" charset="0"/>
              </a:rPr>
              <a:t>Виды штрихов:</a:t>
            </a:r>
            <a:endParaRPr lang="ru-RU" sz="1300">
              <a:solidFill>
                <a:srgbClr val="003300"/>
              </a:solidFill>
              <a:latin typeface="Century Gothic" pitchFamily="34" charset="0"/>
            </a:endParaRPr>
          </a:p>
          <a:p>
            <a:pPr eaLnBrk="0" hangingPunct="0"/>
            <a:r>
              <a:rPr lang="ru-RU" sz="1300">
                <a:solidFill>
                  <a:srgbClr val="003300"/>
                </a:solidFill>
                <a:latin typeface="Century Gothic" pitchFamily="34" charset="0"/>
                <a:cs typeface="Times New Roman" pitchFamily="18" charset="0"/>
              </a:rPr>
              <a:t>•  </a:t>
            </a:r>
            <a:r>
              <a:rPr lang="ru-RU" sz="1300" b="1">
                <a:solidFill>
                  <a:srgbClr val="003300"/>
                </a:solidFill>
                <a:latin typeface="Century Gothic" pitchFamily="34" charset="0"/>
                <a:cs typeface="Times New Roman" pitchFamily="18" charset="0"/>
              </a:rPr>
              <a:t>стаккато </a:t>
            </a:r>
            <a:r>
              <a:rPr lang="ru-RU" sz="1300">
                <a:solidFill>
                  <a:srgbClr val="003300"/>
                </a:solidFill>
                <a:latin typeface="Century Gothic" pitchFamily="34" charset="0"/>
                <a:cs typeface="Times New Roman" pitchFamily="18" charset="0"/>
              </a:rPr>
              <a:t>— исполнение отдельных отрывистых звуков, которое достигается сокращением их длительности. Движения языка прекращают подачу воздуха в инструмент. Чем короче и отрывистей звуки, тем острее стаккато;</a:t>
            </a:r>
            <a:br>
              <a:rPr lang="ru-RU" sz="1300">
                <a:solidFill>
                  <a:srgbClr val="003300"/>
                </a:solidFill>
                <a:latin typeface="Century Gothic" pitchFamily="34" charset="0"/>
                <a:cs typeface="Times New Roman" pitchFamily="18" charset="0"/>
              </a:rPr>
            </a:br>
            <a:r>
              <a:rPr lang="ru-RU" sz="1300">
                <a:solidFill>
                  <a:srgbClr val="003300"/>
                </a:solidFill>
                <a:latin typeface="Century Gothic" pitchFamily="34" charset="0"/>
                <a:cs typeface="Times New Roman" pitchFamily="18" charset="0"/>
              </a:rPr>
              <a:t>•  </a:t>
            </a:r>
            <a:r>
              <a:rPr lang="ru-RU" sz="1300" b="1">
                <a:solidFill>
                  <a:srgbClr val="003300"/>
                </a:solidFill>
                <a:latin typeface="Century Gothic" pitchFamily="34" charset="0"/>
                <a:cs typeface="Times New Roman" pitchFamily="18" charset="0"/>
              </a:rPr>
              <a:t>стаккато (двойное) </a:t>
            </a:r>
            <a:r>
              <a:rPr lang="ru-RU" sz="1300">
                <a:solidFill>
                  <a:srgbClr val="003300"/>
                </a:solidFill>
                <a:latin typeface="Century Gothic" pitchFamily="34" charset="0"/>
                <a:cs typeface="Times New Roman" pitchFamily="18" charset="0"/>
              </a:rPr>
              <a:t>— доступ воздуха в инструмент прекращается поочередно при чередовании согласных . Развитие языка происходит равномерно и достигается возможность начинать музыкальную фразу. Материал для освоения навыков - гаммы и арпеджио;</a:t>
            </a:r>
            <a:br>
              <a:rPr lang="ru-RU" sz="1300">
                <a:solidFill>
                  <a:srgbClr val="003300"/>
                </a:solidFill>
                <a:latin typeface="Century Gothic" pitchFamily="34" charset="0"/>
                <a:cs typeface="Times New Roman" pitchFamily="18" charset="0"/>
              </a:rPr>
            </a:br>
            <a:r>
              <a:rPr lang="ru-RU" sz="1300">
                <a:solidFill>
                  <a:srgbClr val="003300"/>
                </a:solidFill>
                <a:latin typeface="Century Gothic" pitchFamily="34" charset="0"/>
                <a:cs typeface="Times New Roman" pitchFamily="18" charset="0"/>
              </a:rPr>
              <a:t>•  </a:t>
            </a:r>
            <a:r>
              <a:rPr lang="ru-RU" sz="1300" b="1">
                <a:solidFill>
                  <a:srgbClr val="003300"/>
                </a:solidFill>
                <a:latin typeface="Century Gothic" pitchFamily="34" charset="0"/>
                <a:cs typeface="Times New Roman" pitchFamily="18" charset="0"/>
              </a:rPr>
              <a:t>легато</a:t>
            </a:r>
            <a:r>
              <a:rPr lang="ru-RU" sz="1300">
                <a:solidFill>
                  <a:srgbClr val="003300"/>
                </a:solidFill>
                <a:latin typeface="Century Gothic" pitchFamily="34" charset="0"/>
                <a:cs typeface="Times New Roman" pitchFamily="18" charset="0"/>
              </a:rPr>
              <a:t> — исполняется с помощью большего или меньшего напряжения губных мышц. При движении вверх губы играющего напрягаются в большей степени, вниз, наоборот, расслабляются. Язык же при этом находится в спокойном состоянии. Легато исполняется на одном дыхании;</a:t>
            </a:r>
            <a:br>
              <a:rPr lang="ru-RU" sz="1300">
                <a:solidFill>
                  <a:srgbClr val="003300"/>
                </a:solidFill>
                <a:latin typeface="Century Gothic" pitchFamily="34" charset="0"/>
                <a:cs typeface="Times New Roman" pitchFamily="18" charset="0"/>
              </a:rPr>
            </a:br>
            <a:r>
              <a:rPr lang="ru-RU" sz="1300">
                <a:solidFill>
                  <a:srgbClr val="003300"/>
                </a:solidFill>
                <a:latin typeface="Century Gothic" pitchFamily="34" charset="0"/>
                <a:cs typeface="Times New Roman" pitchFamily="18" charset="0"/>
              </a:rPr>
              <a:t>•  </a:t>
            </a:r>
            <a:r>
              <a:rPr lang="ru-RU" sz="1300" b="1">
                <a:solidFill>
                  <a:srgbClr val="003300"/>
                </a:solidFill>
                <a:latin typeface="Century Gothic" pitchFamily="34" charset="0"/>
                <a:cs typeface="Times New Roman" pitchFamily="18" charset="0"/>
              </a:rPr>
              <a:t>акцент (&gt;) </a:t>
            </a:r>
            <a:r>
              <a:rPr lang="ru-RU" sz="1300">
                <a:solidFill>
                  <a:srgbClr val="003300"/>
                </a:solidFill>
                <a:latin typeface="Century Gothic" pitchFamily="34" charset="0"/>
                <a:cs typeface="Times New Roman" pitchFamily="18" charset="0"/>
              </a:rPr>
              <a:t>— ударение при извлечении какого-либо звука. Обозначается острым углом вершиной вправо над или под нотами. Требует сильного и короткого толчка языком, после чего звучание ослабляется, но длительность ноты при этом не сокращается;</a:t>
            </a:r>
            <a:br>
              <a:rPr lang="ru-RU" sz="1300">
                <a:solidFill>
                  <a:srgbClr val="003300"/>
                </a:solidFill>
                <a:latin typeface="Century Gothic" pitchFamily="34" charset="0"/>
                <a:cs typeface="Times New Roman" pitchFamily="18" charset="0"/>
              </a:rPr>
            </a:br>
            <a:r>
              <a:rPr lang="ru-RU" sz="1300">
                <a:solidFill>
                  <a:srgbClr val="003300"/>
                </a:solidFill>
                <a:latin typeface="Century Gothic" pitchFamily="34" charset="0"/>
                <a:cs typeface="Times New Roman" pitchFamily="18" charset="0"/>
              </a:rPr>
              <a:t>•  </a:t>
            </a:r>
            <a:r>
              <a:rPr lang="ru-RU" sz="1300" b="1">
                <a:solidFill>
                  <a:srgbClr val="003300"/>
                </a:solidFill>
                <a:latin typeface="Century Gothic" pitchFamily="34" charset="0"/>
                <a:cs typeface="Times New Roman" pitchFamily="18" charset="0"/>
              </a:rPr>
              <a:t>форшлаг (короткий и длинный) </a:t>
            </a:r>
            <a:r>
              <a:rPr lang="ru-RU" sz="1300">
                <a:solidFill>
                  <a:srgbClr val="003300"/>
                </a:solidFill>
                <a:latin typeface="Century Gothic" pitchFamily="34" charset="0"/>
                <a:cs typeface="Times New Roman" pitchFamily="18" charset="0"/>
              </a:rPr>
              <a:t>—исполняется быстро за счет укорочения предыдущей ноты. </a:t>
            </a:r>
            <a:endParaRPr lang="ru-RU">
              <a:solidFill>
                <a:srgbClr val="003300"/>
              </a:solidFill>
            </a:endParaRPr>
          </a:p>
        </p:txBody>
      </p:sp>
      <p:pic>
        <p:nvPicPr>
          <p:cNvPr id="7" name="Рисунок 6" descr="ce42bb11a52c.jpg"/>
          <p:cNvPicPr>
            <a:picLocks noChangeAspect="1"/>
          </p:cNvPicPr>
          <p:nvPr/>
        </p:nvPicPr>
        <p:blipFill>
          <a:blip r:embed="rId2"/>
          <a:srcRect/>
          <a:stretch>
            <a:fillRect/>
          </a:stretch>
        </p:blipFill>
        <p:spPr bwMode="auto">
          <a:xfrm>
            <a:off x="2143125" y="4000500"/>
            <a:ext cx="4786313" cy="2711450"/>
          </a:xfrm>
          <a:prstGeom prst="rect">
            <a:avLst/>
          </a:prstGeom>
          <a:noFill/>
          <a:ln w="9525">
            <a:noFill/>
            <a:miter lim="800000"/>
            <a:headEnd/>
            <a:tailEnd/>
          </a:ln>
        </p:spPr>
      </p:pic>
      <p:sp>
        <p:nvSpPr>
          <p:cNvPr id="6" name="Овал 5">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4817"/>
                                        </p:tgtEl>
                                        <p:attrNameLst>
                                          <p:attrName>style.visibility</p:attrName>
                                        </p:attrNameLst>
                                      </p:cBhvr>
                                      <p:to>
                                        <p:strVal val="visible"/>
                                      </p:to>
                                    </p:set>
                                    <p:animScale>
                                      <p:cBhvr>
                                        <p:cTn id="7" dur="1000" decel="50000" fill="hold">
                                          <p:stCondLst>
                                            <p:cond delay="0"/>
                                          </p:stCondLst>
                                        </p:cTn>
                                        <p:tgtEl>
                                          <p:spTgt spid="348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4817"/>
                                        </p:tgtEl>
                                        <p:attrNameLst>
                                          <p:attrName>ppt_x</p:attrName>
                                          <p:attrName>ppt_y</p:attrName>
                                        </p:attrNameLst>
                                      </p:cBhvr>
                                    </p:animMotion>
                                    <p:animEffect transition="in" filter="fade">
                                      <p:cBhvr>
                                        <p:cTn id="9" dur="1000"/>
                                        <p:tgtEl>
                                          <p:spTgt spid="34817"/>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8172480" cy="928694"/>
          </a:xfrm>
        </p:spPr>
        <p:txBody>
          <a:bodyPr>
            <a:noAutofit/>
          </a:bodyPr>
          <a:lstStyle/>
          <a:p>
            <a:pPr eaLnBrk="1" fontAlgn="auto" hangingPunct="1">
              <a:spcAft>
                <a:spcPts val="0"/>
              </a:spcAft>
              <a:defRPr/>
            </a:pPr>
            <a:r>
              <a:rPr lang="ru-RU" sz="2600" dirty="0" smtClean="0">
                <a:solidFill>
                  <a:srgbClr val="003300"/>
                </a:solidFill>
              </a:rPr>
              <a:t>Значение свирели  в процессе музыкального воспитания дошкольников</a:t>
            </a:r>
            <a:endParaRPr lang="ru-RU" sz="2600" dirty="0">
              <a:solidFill>
                <a:srgbClr val="003300"/>
              </a:solidFill>
            </a:endParaRPr>
          </a:p>
        </p:txBody>
      </p:sp>
      <p:sp>
        <p:nvSpPr>
          <p:cNvPr id="3" name="Подзаголовок 2"/>
          <p:cNvSpPr>
            <a:spLocks noGrp="1"/>
          </p:cNvSpPr>
          <p:nvPr>
            <p:ph type="subTitle" idx="1"/>
          </p:nvPr>
        </p:nvSpPr>
        <p:spPr>
          <a:xfrm>
            <a:off x="428625" y="928688"/>
            <a:ext cx="8429625" cy="2571750"/>
          </a:xfrm>
        </p:spPr>
        <p:txBody>
          <a:bodyPr rtlCol="0">
            <a:noAutofit/>
          </a:bodyPr>
          <a:lstStyle/>
          <a:p>
            <a:pPr algn="just" eaLnBrk="1" fontAlgn="auto" hangingPunct="1">
              <a:spcAft>
                <a:spcPts val="0"/>
              </a:spcAft>
              <a:defRPr/>
            </a:pPr>
            <a:r>
              <a:rPr lang="ru-RU" sz="1300" b="0" dirty="0" smtClean="0">
                <a:solidFill>
                  <a:srgbClr val="003300"/>
                </a:solidFill>
                <a:effectLst/>
              </a:rPr>
              <a:t>Приобщение детей к игре на этом инструменте благотворно влияет на воспитание, на формирование любви к прекрасному. Раскрывать этот мир никогда не поздно в любом возрасте, однако, результативнее, как показывает опыт, проводить обучение в дошкольном возрасте.</a:t>
            </a:r>
          </a:p>
          <a:p>
            <a:pPr algn="just" eaLnBrk="1" fontAlgn="auto" hangingPunct="1">
              <a:spcAft>
                <a:spcPts val="0"/>
              </a:spcAft>
              <a:defRPr/>
            </a:pPr>
            <a:r>
              <a:rPr lang="ru-RU" sz="1300" b="0" dirty="0" smtClean="0">
                <a:solidFill>
                  <a:srgbClr val="003300"/>
                </a:solidFill>
              </a:rPr>
              <a:t>Занятия с детьми этого возраста предполагают развитие творческих способностей детей через обучение на русском народном музыкальном инструменте. Играя  на свирели</a:t>
            </a:r>
          </a:p>
          <a:p>
            <a:pPr algn="just" eaLnBrk="1" fontAlgn="auto" hangingPunct="1">
              <a:spcAft>
                <a:spcPts val="0"/>
              </a:spcAft>
              <a:defRPr/>
            </a:pPr>
            <a:r>
              <a:rPr lang="ru-RU" sz="1300" b="0" dirty="0" smtClean="0">
                <a:solidFill>
                  <a:srgbClr val="003300"/>
                </a:solidFill>
              </a:rPr>
              <a:t>можно стимулировать развитие интеллектуальной и эмоциональной сфер жизни ребенка, способствовать развитию воображения, объема непроизвольного внимания, психологическое развитие, формировать музыкальный слух, умение лучше понимать других, поддерживать интерес к учению.</a:t>
            </a:r>
          </a:p>
          <a:p>
            <a:pPr algn="just" eaLnBrk="1" fontAlgn="auto" hangingPunct="1">
              <a:spcAft>
                <a:spcPts val="0"/>
              </a:spcAft>
              <a:defRPr/>
            </a:pPr>
            <a:r>
              <a:rPr lang="ru-RU" sz="1300" b="0" dirty="0" smtClean="0">
                <a:solidFill>
                  <a:srgbClr val="003300"/>
                </a:solidFill>
              </a:rPr>
              <a:t>Основная цель работы по приобщению детей к исполнению музыки – раскрыть перед детьми прекрасный и удивительный мир звуков. </a:t>
            </a:r>
            <a:endParaRPr lang="ru-RU" sz="1300" b="0" dirty="0">
              <a:solidFill>
                <a:srgbClr val="003300"/>
              </a:solidFill>
              <a:effectLst/>
            </a:endParaRPr>
          </a:p>
        </p:txBody>
      </p:sp>
      <p:pic>
        <p:nvPicPr>
          <p:cNvPr id="4" name="Рисунок 3" descr="2-6.jpg"/>
          <p:cNvPicPr>
            <a:picLocks noChangeAspect="1"/>
          </p:cNvPicPr>
          <p:nvPr/>
        </p:nvPicPr>
        <p:blipFill>
          <a:blip r:embed="rId2"/>
          <a:stretch>
            <a:fillRect/>
          </a:stretch>
        </p:blipFill>
        <p:spPr>
          <a:xfrm>
            <a:off x="5786446" y="3357562"/>
            <a:ext cx="3143272" cy="235745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5.jpg"/>
          <p:cNvPicPr>
            <a:picLocks noChangeAspect="1"/>
          </p:cNvPicPr>
          <p:nvPr/>
        </p:nvPicPr>
        <p:blipFill>
          <a:blip r:embed="rId3"/>
          <a:stretch>
            <a:fillRect/>
          </a:stretch>
        </p:blipFill>
        <p:spPr>
          <a:xfrm>
            <a:off x="142844" y="3643314"/>
            <a:ext cx="2467691" cy="30718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descr="dop_edu_2.jpg"/>
          <p:cNvPicPr>
            <a:picLocks noChangeAspect="1"/>
          </p:cNvPicPr>
          <p:nvPr/>
        </p:nvPicPr>
        <p:blipFill>
          <a:blip r:embed="rId4" cstate="print"/>
          <a:stretch>
            <a:fillRect/>
          </a:stretch>
        </p:blipFill>
        <p:spPr>
          <a:xfrm>
            <a:off x="2786050" y="4071942"/>
            <a:ext cx="3286116" cy="24645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Овал 7">
            <a:hlinkClick r:id="rId5" action="ppaction://hlinksldjump"/>
          </p:cNvPr>
          <p:cNvSpPr/>
          <p:nvPr/>
        </p:nvSpPr>
        <p:spPr>
          <a:xfrm>
            <a:off x="7929563" y="6072188"/>
            <a:ext cx="928687" cy="571500"/>
          </a:xfrm>
          <a:prstGeom prst="ellipse">
            <a:avLst/>
          </a:prstGeom>
          <a:blipFill>
            <a:blip r:embed="rId6"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2" end="2"/>
                                            </p:txEl>
                                          </p:spTgt>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37"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900" decel="100000" fill="hold"/>
                                        <p:tgtEl>
                                          <p:spTgt spid="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8" fill="hold">
                            <p:stCondLst>
                              <p:cond delay="2000"/>
                            </p:stCondLst>
                            <p:childTnLst>
                              <p:par>
                                <p:cTn id="39" presetID="35"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anim calcmode="lin" valueType="num">
                                      <p:cBhvr>
                                        <p:cTn id="42" dur="2000" fill="hold"/>
                                        <p:tgtEl>
                                          <p:spTgt spid="6"/>
                                        </p:tgtEl>
                                        <p:attrNameLst>
                                          <p:attrName>style.rotation</p:attrName>
                                        </p:attrNameLst>
                                      </p:cBhvr>
                                      <p:tavLst>
                                        <p:tav tm="0">
                                          <p:val>
                                            <p:fltVal val="720"/>
                                          </p:val>
                                        </p:tav>
                                        <p:tav tm="100000">
                                          <p:val>
                                            <p:fltVal val="0"/>
                                          </p:val>
                                        </p:tav>
                                      </p:tavLst>
                                    </p:anim>
                                    <p:anim calcmode="lin" valueType="num">
                                      <p:cBhvr>
                                        <p:cTn id="43" dur="2000" fill="hold"/>
                                        <p:tgtEl>
                                          <p:spTgt spid="6"/>
                                        </p:tgtEl>
                                        <p:attrNameLst>
                                          <p:attrName>ppt_h</p:attrName>
                                        </p:attrNameLst>
                                      </p:cBhvr>
                                      <p:tavLst>
                                        <p:tav tm="0">
                                          <p:val>
                                            <p:fltVal val="0"/>
                                          </p:val>
                                        </p:tav>
                                        <p:tav tm="100000">
                                          <p:val>
                                            <p:strVal val="#ppt_h"/>
                                          </p:val>
                                        </p:tav>
                                      </p:tavLst>
                                    </p:anim>
                                    <p:anim calcmode="lin" valueType="num">
                                      <p:cBhvr>
                                        <p:cTn id="44" dur="2000" fill="hold"/>
                                        <p:tgtEl>
                                          <p:spTgt spid="6"/>
                                        </p:tgtEl>
                                        <p:attrNameLst>
                                          <p:attrName>ppt_w</p:attrName>
                                        </p:attrNameLst>
                                      </p:cBhvr>
                                      <p:tavLst>
                                        <p:tav tm="0">
                                          <p:val>
                                            <p:fltVal val="0"/>
                                          </p:val>
                                        </p:tav>
                                        <p:tav tm="100000">
                                          <p:val>
                                            <p:strVal val="#ppt_w"/>
                                          </p:val>
                                        </p:tav>
                                      </p:tavLst>
                                    </p:anim>
                                  </p:childTnLst>
                                </p:cTn>
                              </p:par>
                            </p:childTnLst>
                          </p:cTn>
                        </p:par>
                        <p:par>
                          <p:cTn id="45" fill="hold">
                            <p:stCondLst>
                              <p:cond delay="4000"/>
                            </p:stCondLst>
                            <p:childTnLst>
                              <p:par>
                                <p:cTn id="46" presetID="30"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800" decel="100000"/>
                                        <p:tgtEl>
                                          <p:spTgt spid="4"/>
                                        </p:tgtEl>
                                      </p:cBhvr>
                                    </p:animEffect>
                                    <p:anim calcmode="lin" valueType="num">
                                      <p:cBhvr>
                                        <p:cTn id="49" dur="800" decel="100000" fill="hold"/>
                                        <p:tgtEl>
                                          <p:spTgt spid="4"/>
                                        </p:tgtEl>
                                        <p:attrNameLst>
                                          <p:attrName>style.rotation</p:attrName>
                                        </p:attrNameLst>
                                      </p:cBhvr>
                                      <p:tavLst>
                                        <p:tav tm="0">
                                          <p:val>
                                            <p:fltVal val="-90"/>
                                          </p:val>
                                        </p:tav>
                                        <p:tav tm="100000">
                                          <p:val>
                                            <p:fltVal val="0"/>
                                          </p:val>
                                        </p:tav>
                                      </p:tavLst>
                                    </p:anim>
                                    <p:anim calcmode="lin" valueType="num">
                                      <p:cBhvr>
                                        <p:cTn id="50" dur="800" decel="100000" fill="hold"/>
                                        <p:tgtEl>
                                          <p:spTgt spid="4"/>
                                        </p:tgtEl>
                                        <p:attrNameLst>
                                          <p:attrName>ppt_x</p:attrName>
                                        </p:attrNameLst>
                                      </p:cBhvr>
                                      <p:tavLst>
                                        <p:tav tm="0">
                                          <p:val>
                                            <p:strVal val="#ppt_x+0.4"/>
                                          </p:val>
                                        </p:tav>
                                        <p:tav tm="100000">
                                          <p:val>
                                            <p:strVal val="#ppt_x-0.05"/>
                                          </p:val>
                                        </p:tav>
                                      </p:tavLst>
                                    </p:anim>
                                    <p:anim calcmode="lin" valueType="num">
                                      <p:cBhvr>
                                        <p:cTn id="51" dur="800" decel="100000" fill="hold"/>
                                        <p:tgtEl>
                                          <p:spTgt spid="4"/>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14290"/>
            <a:ext cx="7772400" cy="885830"/>
          </a:xfrm>
        </p:spPr>
        <p:txBody>
          <a:bodyPr>
            <a:noAutofit/>
          </a:bodyPr>
          <a:lstStyle/>
          <a:p>
            <a:pPr eaLnBrk="1" fontAlgn="auto" hangingPunct="1">
              <a:spcAft>
                <a:spcPts val="0"/>
              </a:spcAft>
              <a:defRPr/>
            </a:pPr>
            <a:r>
              <a:rPr lang="ru-RU" sz="2800" dirty="0" smtClean="0">
                <a:solidFill>
                  <a:srgbClr val="003300"/>
                </a:solidFill>
              </a:rPr>
              <a:t>Три задачи по развитию навыков игры на свирели</a:t>
            </a:r>
            <a:endParaRPr lang="ru-RU" sz="2800" dirty="0">
              <a:solidFill>
                <a:srgbClr val="003300"/>
              </a:solidFill>
            </a:endParaRPr>
          </a:p>
        </p:txBody>
      </p:sp>
      <p:sp>
        <p:nvSpPr>
          <p:cNvPr id="3" name="Подзаголовок 2"/>
          <p:cNvSpPr>
            <a:spLocks noGrp="1"/>
          </p:cNvSpPr>
          <p:nvPr>
            <p:ph type="subTitle" idx="1"/>
          </p:nvPr>
        </p:nvSpPr>
        <p:spPr>
          <a:xfrm>
            <a:off x="142875" y="2714625"/>
            <a:ext cx="8643938" cy="4000500"/>
          </a:xfrm>
        </p:spPr>
        <p:txBody>
          <a:bodyPr/>
          <a:lstStyle/>
          <a:p>
            <a:pPr algn="just" eaLnBrk="1" hangingPunct="1"/>
            <a:r>
              <a:rPr lang="ru-RU" sz="1300" b="0" smtClean="0">
                <a:solidFill>
                  <a:schemeClr val="tx1"/>
                </a:solidFill>
                <a:effectLst/>
              </a:rPr>
              <a:t>Работа со свирелью способствует вентиляции легких. Это также и дыхательная гимнастика, которая облегчает страдания больных астмой. Занятия со свирелью способствуют гипервентиляции мозга. Благодаря этому занятию дети реже болеют. Значительно стимулируется работа по другим предметам, развивается воображение детей, объем непроизвольного внимания. Это вполне объяснимо с точки зрения психологии, так как ключ к умственному развитию ребенка лежит в его эмоциональной сфере.</a:t>
            </a:r>
          </a:p>
          <a:p>
            <a:pPr algn="just" eaLnBrk="1" hangingPunct="1"/>
            <a:endParaRPr lang="ru-RU" sz="1300" b="0" smtClean="0">
              <a:solidFill>
                <a:schemeClr val="tx1"/>
              </a:solidFill>
              <a:effectLst/>
            </a:endParaRPr>
          </a:p>
          <a:p>
            <a:pPr algn="just" eaLnBrk="1" hangingPunct="1"/>
            <a:r>
              <a:rPr lang="ru-RU" sz="1300" b="0" smtClean="0">
                <a:solidFill>
                  <a:schemeClr val="tx1"/>
                </a:solidFill>
                <a:effectLst/>
              </a:rPr>
              <a:t>В ходе этих занятий улучшается климат в детском коллективе: дети переживают, радуются от совместного общения с музыкой, их охватывает общее эмоциональное состояние, они становятся требовательнее к себе и к другим – через это решаются многие задачи формирования коммуникативной культуры, взаимодействия детей в коллективе. Сам коллектив становится добрее, дружнее, интереснее.</a:t>
            </a:r>
          </a:p>
          <a:p>
            <a:pPr algn="just" eaLnBrk="1" hangingPunct="1"/>
            <a:endParaRPr lang="ru-RU" sz="1300" b="0" smtClean="0">
              <a:solidFill>
                <a:schemeClr val="tx1"/>
              </a:solidFill>
              <a:effectLst/>
            </a:endParaRPr>
          </a:p>
          <a:p>
            <a:pPr algn="just" eaLnBrk="1" hangingPunct="1"/>
            <a:r>
              <a:rPr lang="ru-RU" sz="1300" b="0" smtClean="0">
                <a:solidFill>
                  <a:schemeClr val="tx1"/>
                </a:solidFill>
                <a:effectLst/>
              </a:rPr>
              <a:t>Благодаря свирели, расширяется возможность становления творческого мировоззрения ребенка, что далеко выходит за рамки простого исполнительства, ведь проблема значительного преобладания потребителей над творцами – одна из острейших проблем особенно в наше время. </a:t>
            </a:r>
          </a:p>
          <a:p>
            <a:pPr algn="just" eaLnBrk="1" hangingPunct="1"/>
            <a:endParaRPr lang="ru-RU" sz="1300" b="0" smtClean="0">
              <a:solidFill>
                <a:schemeClr val="tx1"/>
              </a:solidFill>
              <a:effectLst/>
            </a:endParaRPr>
          </a:p>
        </p:txBody>
      </p:sp>
      <p:sp>
        <p:nvSpPr>
          <p:cNvPr id="4" name="TextBox 3"/>
          <p:cNvSpPr txBox="1">
            <a:spLocks noChangeArrowheads="1"/>
          </p:cNvSpPr>
          <p:nvPr/>
        </p:nvSpPr>
        <p:spPr bwMode="auto">
          <a:xfrm>
            <a:off x="357188" y="1214438"/>
            <a:ext cx="2357437" cy="369887"/>
          </a:xfrm>
          <a:prstGeom prst="rect">
            <a:avLst/>
          </a:prstGeom>
          <a:noFill/>
          <a:ln w="9525">
            <a:noFill/>
            <a:miter lim="800000"/>
            <a:headEnd/>
            <a:tailEnd/>
          </a:ln>
        </p:spPr>
        <p:txBody>
          <a:bodyPr>
            <a:spAutoFit/>
          </a:bodyPr>
          <a:lstStyle/>
          <a:p>
            <a:pPr algn="just">
              <a:buFont typeface="Wingdings" pitchFamily="2" charset="2"/>
              <a:buChar char="ü"/>
            </a:pPr>
            <a:r>
              <a:rPr lang="ru-RU" b="1">
                <a:latin typeface="Century Gothic" pitchFamily="34" charset="0"/>
              </a:rPr>
              <a:t>Оздоровление</a:t>
            </a:r>
          </a:p>
        </p:txBody>
      </p:sp>
      <p:pic>
        <p:nvPicPr>
          <p:cNvPr id="5" name="Рисунок 4" descr="0228291502.jpg"/>
          <p:cNvPicPr>
            <a:picLocks noChangeAspect="1"/>
          </p:cNvPicPr>
          <p:nvPr/>
        </p:nvPicPr>
        <p:blipFill>
          <a:blip r:embed="rId2"/>
          <a:stretch>
            <a:fillRect/>
          </a:stretch>
        </p:blipFill>
        <p:spPr>
          <a:xfrm>
            <a:off x="6072188" y="928688"/>
            <a:ext cx="2667000" cy="1682750"/>
          </a:xfrm>
          <a:prstGeom prst="rect">
            <a:avLst/>
          </a:prstGeom>
          <a:ln>
            <a:noFill/>
          </a:ln>
          <a:effectLst>
            <a:outerShdw blurRad="292100" dist="139700" dir="2700000" algn="tl" rotWithShape="0">
              <a:srgbClr val="333333">
                <a:alpha val="65000"/>
              </a:srgbClr>
            </a:outerShdw>
          </a:effectLst>
        </p:spPr>
      </p:pic>
      <p:sp>
        <p:nvSpPr>
          <p:cNvPr id="7" name="TextBox 6"/>
          <p:cNvSpPr txBox="1">
            <a:spLocks noChangeArrowheads="1"/>
          </p:cNvSpPr>
          <p:nvPr/>
        </p:nvSpPr>
        <p:spPr bwMode="auto">
          <a:xfrm>
            <a:off x="2428875" y="1785938"/>
            <a:ext cx="1643063" cy="369887"/>
          </a:xfrm>
          <a:prstGeom prst="rect">
            <a:avLst/>
          </a:prstGeom>
          <a:noFill/>
          <a:ln w="9525">
            <a:noFill/>
            <a:miter lim="800000"/>
            <a:headEnd/>
            <a:tailEnd/>
          </a:ln>
        </p:spPr>
        <p:txBody>
          <a:bodyPr>
            <a:spAutoFit/>
          </a:bodyPr>
          <a:lstStyle/>
          <a:p>
            <a:pPr algn="just">
              <a:buFont typeface="Wingdings" pitchFamily="2" charset="2"/>
              <a:buChar char="ü"/>
            </a:pPr>
            <a:r>
              <a:rPr lang="ru-RU" b="1">
                <a:latin typeface="Century Gothic" pitchFamily="34" charset="0"/>
              </a:rPr>
              <a:t>Общение</a:t>
            </a:r>
          </a:p>
        </p:txBody>
      </p:sp>
      <p:sp>
        <p:nvSpPr>
          <p:cNvPr id="8" name="TextBox 7"/>
          <p:cNvSpPr txBox="1">
            <a:spLocks noChangeArrowheads="1"/>
          </p:cNvSpPr>
          <p:nvPr/>
        </p:nvSpPr>
        <p:spPr bwMode="auto">
          <a:xfrm>
            <a:off x="4214813" y="2214563"/>
            <a:ext cx="1497012" cy="369887"/>
          </a:xfrm>
          <a:prstGeom prst="rect">
            <a:avLst/>
          </a:prstGeom>
          <a:noFill/>
          <a:ln w="9525">
            <a:noFill/>
            <a:miter lim="800000"/>
            <a:headEnd/>
            <a:tailEnd/>
          </a:ln>
        </p:spPr>
        <p:txBody>
          <a:bodyPr wrap="none">
            <a:spAutoFit/>
          </a:bodyPr>
          <a:lstStyle/>
          <a:p>
            <a:pPr algn="just">
              <a:buFont typeface="Wingdings" pitchFamily="2" charset="2"/>
              <a:buChar char="ü"/>
            </a:pPr>
            <a:r>
              <a:rPr lang="ru-RU" b="1">
                <a:latin typeface="Century Gothic" pitchFamily="34" charset="0"/>
              </a:rPr>
              <a:t>Познание</a:t>
            </a:r>
          </a:p>
        </p:txBody>
      </p:sp>
      <p:sp>
        <p:nvSpPr>
          <p:cNvPr id="9" name="Овал 8">
            <a:hlinkClick r:id="rId3" action="ppaction://hlinksldjump"/>
          </p:cNvPr>
          <p:cNvSpPr/>
          <p:nvPr/>
        </p:nvSpPr>
        <p:spPr>
          <a:xfrm>
            <a:off x="8072438" y="6143625"/>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800" decel="100000"/>
                                        <p:tgtEl>
                                          <p:spTgt spid="4"/>
                                        </p:tgtEl>
                                      </p:cBhvr>
                                    </p:animEffect>
                                    <p:anim calcmode="lin" valueType="num">
                                      <p:cBhvr>
                                        <p:cTn id="19" dur="800" decel="100000" fill="hold"/>
                                        <p:tgtEl>
                                          <p:spTgt spid="4"/>
                                        </p:tgtEl>
                                        <p:attrNameLst>
                                          <p:attrName>style.rotation</p:attrName>
                                        </p:attrNameLst>
                                      </p:cBhvr>
                                      <p:tavLst>
                                        <p:tav tm="0">
                                          <p:val>
                                            <p:fltVal val="-90"/>
                                          </p:val>
                                        </p:tav>
                                        <p:tav tm="100000">
                                          <p:val>
                                            <p:fltVal val="0"/>
                                          </p:val>
                                        </p:tav>
                                      </p:tavLst>
                                    </p:anim>
                                    <p:anim calcmode="lin" valueType="num">
                                      <p:cBhvr>
                                        <p:cTn id="20" dur="800" decel="100000" fill="hold"/>
                                        <p:tgtEl>
                                          <p:spTgt spid="4"/>
                                        </p:tgtEl>
                                        <p:attrNameLst>
                                          <p:attrName>ppt_x</p:attrName>
                                        </p:attrNameLst>
                                      </p:cBhvr>
                                      <p:tavLst>
                                        <p:tav tm="0">
                                          <p:val>
                                            <p:strVal val="#ppt_x+0.4"/>
                                          </p:val>
                                        </p:tav>
                                        <p:tav tm="100000">
                                          <p:val>
                                            <p:strVal val="#ppt_x-0.05"/>
                                          </p:val>
                                        </p:tav>
                                      </p:tavLst>
                                    </p:anim>
                                    <p:anim calcmode="lin" valueType="num">
                                      <p:cBhvr>
                                        <p:cTn id="21" dur="800" decel="100000" fill="hold"/>
                                        <p:tgtEl>
                                          <p:spTgt spid="4"/>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4" fill="hold">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400" decel="100000"/>
                                        <p:tgtEl>
                                          <p:spTgt spid="7"/>
                                        </p:tgtEl>
                                      </p:cBhvr>
                                    </p:animEffect>
                                    <p:anim calcmode="lin" valueType="num">
                                      <p:cBhvr>
                                        <p:cTn id="28" dur="400" decel="100000" fill="hold"/>
                                        <p:tgtEl>
                                          <p:spTgt spid="7"/>
                                        </p:tgtEl>
                                        <p:attrNameLst>
                                          <p:attrName>style.rotation</p:attrName>
                                        </p:attrNameLst>
                                      </p:cBhvr>
                                      <p:tavLst>
                                        <p:tav tm="0">
                                          <p:val>
                                            <p:fltVal val="-90"/>
                                          </p:val>
                                        </p:tav>
                                        <p:tav tm="100000">
                                          <p:val>
                                            <p:fltVal val="0"/>
                                          </p:val>
                                        </p:tav>
                                      </p:tavLst>
                                    </p:anim>
                                    <p:anim calcmode="lin" valueType="num">
                                      <p:cBhvr>
                                        <p:cTn id="29" dur="400" decel="100000" fill="hold"/>
                                        <p:tgtEl>
                                          <p:spTgt spid="7"/>
                                        </p:tgtEl>
                                        <p:attrNameLst>
                                          <p:attrName>ppt_x</p:attrName>
                                        </p:attrNameLst>
                                      </p:cBhvr>
                                      <p:tavLst>
                                        <p:tav tm="0">
                                          <p:val>
                                            <p:strVal val="#ppt_x+0.4"/>
                                          </p:val>
                                        </p:tav>
                                        <p:tav tm="100000">
                                          <p:val>
                                            <p:strVal val="#ppt_x-0.05"/>
                                          </p:val>
                                        </p:tav>
                                      </p:tavLst>
                                    </p:anim>
                                    <p:anim calcmode="lin" valueType="num">
                                      <p:cBhvr>
                                        <p:cTn id="30" dur="400" decel="100000" fill="hold"/>
                                        <p:tgtEl>
                                          <p:spTgt spid="7"/>
                                        </p:tgtEl>
                                        <p:attrNameLst>
                                          <p:attrName>ppt_y</p:attrName>
                                        </p:attrNameLst>
                                      </p:cBhvr>
                                      <p:tavLst>
                                        <p:tav tm="0">
                                          <p:val>
                                            <p:strVal val="#ppt_y-0.4"/>
                                          </p:val>
                                        </p:tav>
                                        <p:tav tm="100000">
                                          <p:val>
                                            <p:strVal val="#ppt_y+0.1"/>
                                          </p:val>
                                        </p:tav>
                                      </p:tavLst>
                                    </p:anim>
                                    <p:anim calcmode="lin" valueType="num">
                                      <p:cBhvr>
                                        <p:cTn id="31" dur="100" accel="100000" fill="hold">
                                          <p:stCondLst>
                                            <p:cond delay="400"/>
                                          </p:stCondLst>
                                        </p:cTn>
                                        <p:tgtEl>
                                          <p:spTgt spid="7"/>
                                        </p:tgtEl>
                                        <p:attrNameLst>
                                          <p:attrName>ppt_x</p:attrName>
                                        </p:attrNameLst>
                                      </p:cBhvr>
                                      <p:tavLst>
                                        <p:tav tm="0">
                                          <p:val>
                                            <p:strVal val="#ppt_x-0.05"/>
                                          </p:val>
                                        </p:tav>
                                        <p:tav tm="100000">
                                          <p:val>
                                            <p:strVal val="#ppt_x"/>
                                          </p:val>
                                        </p:tav>
                                      </p:tavLst>
                                    </p:anim>
                                    <p:anim calcmode="lin" valueType="num">
                                      <p:cBhvr>
                                        <p:cTn id="32" dur="100" accel="100000" fill="hold">
                                          <p:stCondLst>
                                            <p:cond delay="400"/>
                                          </p:stCondLst>
                                        </p:cTn>
                                        <p:tgtEl>
                                          <p:spTgt spid="7"/>
                                        </p:tgtEl>
                                        <p:attrNameLst>
                                          <p:attrName>ppt_y</p:attrName>
                                        </p:attrNameLst>
                                      </p:cBhvr>
                                      <p:tavLst>
                                        <p:tav tm="0">
                                          <p:val>
                                            <p:strVal val="#ppt_y+0.1"/>
                                          </p:val>
                                        </p:tav>
                                        <p:tav tm="100000">
                                          <p:val>
                                            <p:strVal val="#ppt_y"/>
                                          </p:val>
                                        </p:tav>
                                      </p:tavLst>
                                    </p:anim>
                                  </p:childTnLst>
                                </p:cTn>
                              </p:par>
                            </p:childTnLst>
                          </p:cTn>
                        </p:par>
                        <p:par>
                          <p:cTn id="33" fill="hold">
                            <p:stCondLst>
                              <p:cond delay="2500"/>
                            </p:stCondLst>
                            <p:childTnLst>
                              <p:par>
                                <p:cTn id="34" presetID="3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decel="100000"/>
                                        <p:tgtEl>
                                          <p:spTgt spid="8"/>
                                        </p:tgtEl>
                                      </p:cBhvr>
                                    </p:animEffect>
                                    <p:anim calcmode="lin" valueType="num">
                                      <p:cBhvr>
                                        <p:cTn id="37" dur="400" decel="100000" fill="hold"/>
                                        <p:tgtEl>
                                          <p:spTgt spid="8"/>
                                        </p:tgtEl>
                                        <p:attrNameLst>
                                          <p:attrName>style.rotation</p:attrName>
                                        </p:attrNameLst>
                                      </p:cBhvr>
                                      <p:tavLst>
                                        <p:tav tm="0">
                                          <p:val>
                                            <p:fltVal val="-90"/>
                                          </p:val>
                                        </p:tav>
                                        <p:tav tm="100000">
                                          <p:val>
                                            <p:fltVal val="0"/>
                                          </p:val>
                                        </p:tav>
                                      </p:tavLst>
                                    </p:anim>
                                    <p:anim calcmode="lin" valueType="num">
                                      <p:cBhvr>
                                        <p:cTn id="38" dur="400" decel="100000" fill="hold"/>
                                        <p:tgtEl>
                                          <p:spTgt spid="8"/>
                                        </p:tgtEl>
                                        <p:attrNameLst>
                                          <p:attrName>ppt_x</p:attrName>
                                        </p:attrNameLst>
                                      </p:cBhvr>
                                      <p:tavLst>
                                        <p:tav tm="0">
                                          <p:val>
                                            <p:strVal val="#ppt_x+0.4"/>
                                          </p:val>
                                        </p:tav>
                                        <p:tav tm="100000">
                                          <p:val>
                                            <p:strVal val="#ppt_x-0.05"/>
                                          </p:val>
                                        </p:tav>
                                      </p:tavLst>
                                    </p:anim>
                                    <p:anim calcmode="lin" valueType="num">
                                      <p:cBhvr>
                                        <p:cTn id="39" dur="400" decel="100000" fill="hold"/>
                                        <p:tgtEl>
                                          <p:spTgt spid="8"/>
                                        </p:tgtEl>
                                        <p:attrNameLst>
                                          <p:attrName>ppt_y</p:attrName>
                                        </p:attrNameLst>
                                      </p:cBhvr>
                                      <p:tavLst>
                                        <p:tav tm="0">
                                          <p:val>
                                            <p:strVal val="#ppt_y-0.4"/>
                                          </p:val>
                                        </p:tav>
                                        <p:tav tm="100000">
                                          <p:val>
                                            <p:strVal val="#ppt_y+0.1"/>
                                          </p:val>
                                        </p:tav>
                                      </p:tavLst>
                                    </p:anim>
                                    <p:anim calcmode="lin" valueType="num">
                                      <p:cBhvr>
                                        <p:cTn id="40" dur="100" accel="100000" fill="hold">
                                          <p:stCondLst>
                                            <p:cond delay="400"/>
                                          </p:stCondLst>
                                        </p:cTn>
                                        <p:tgtEl>
                                          <p:spTgt spid="8"/>
                                        </p:tgtEl>
                                        <p:attrNameLst>
                                          <p:attrName>ppt_x</p:attrName>
                                        </p:attrNameLst>
                                      </p:cBhvr>
                                      <p:tavLst>
                                        <p:tav tm="0">
                                          <p:val>
                                            <p:strVal val="#ppt_x-0.05"/>
                                          </p:val>
                                        </p:tav>
                                        <p:tav tm="100000">
                                          <p:val>
                                            <p:strVal val="#ppt_x"/>
                                          </p:val>
                                        </p:tav>
                                      </p:tavLst>
                                    </p:anim>
                                    <p:anim calcmode="lin" valueType="num">
                                      <p:cBhvr>
                                        <p:cTn id="41" dur="100" accel="100000" fill="hold">
                                          <p:stCondLst>
                                            <p:cond delay="400"/>
                                          </p:stCondLst>
                                        </p:cTn>
                                        <p:tgtEl>
                                          <p:spTgt spid="8"/>
                                        </p:tgtEl>
                                        <p:attrNameLst>
                                          <p:attrName>ppt_y</p:attrName>
                                        </p:attrNameLst>
                                      </p:cBhvr>
                                      <p:tavLst>
                                        <p:tav tm="0">
                                          <p:val>
                                            <p:strVal val="#ppt_y+0.1"/>
                                          </p:val>
                                        </p:tav>
                                        <p:tav tm="100000">
                                          <p:val>
                                            <p:strVal val="#ppt_y"/>
                                          </p:val>
                                        </p:tav>
                                      </p:tavLst>
                                    </p:anim>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0" end="0"/>
                                            </p:txEl>
                                          </p:spTgt>
                                        </p:tgtEl>
                                        <p:attrNameLst>
                                          <p:attrName>style.visibility</p:attrName>
                                        </p:attrNameLst>
                                      </p:cBhvr>
                                      <p:to>
                                        <p:strVal val="visible"/>
                                      </p:to>
                                    </p:set>
                                    <p:animEffect transition="in" filter="fade">
                                      <p:cBhvr>
                                        <p:cTn id="48" dur="1000"/>
                                        <p:tgtEl>
                                          <p:spTgt spid="3">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fade">
                                      <p:cBhvr>
                                        <p:cTn id="51" dur="1000"/>
                                        <p:tgtEl>
                                          <p:spTgt spid="3">
                                            <p:txEl>
                                              <p:pRg st="2" end="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142852"/>
            <a:ext cx="7772400" cy="957268"/>
          </a:xfrm>
        </p:spPr>
        <p:txBody>
          <a:bodyPr/>
          <a:lstStyle/>
          <a:p>
            <a:pPr eaLnBrk="1" fontAlgn="auto" hangingPunct="1">
              <a:spcAft>
                <a:spcPts val="0"/>
              </a:spcAft>
              <a:defRPr/>
            </a:pPr>
            <a:r>
              <a:rPr lang="ru-RU" sz="2400" dirty="0" err="1" smtClean="0">
                <a:solidFill>
                  <a:srgbClr val="003300"/>
                </a:solidFill>
              </a:rPr>
              <a:t>Здоровьесберегающие</a:t>
            </a:r>
            <a:r>
              <a:rPr lang="ru-RU" sz="2400" dirty="0" smtClean="0">
                <a:solidFill>
                  <a:srgbClr val="003300"/>
                </a:solidFill>
              </a:rPr>
              <a:t> технологии  </a:t>
            </a:r>
            <a:r>
              <a:rPr lang="ru-RU" sz="2400" dirty="0" err="1" smtClean="0">
                <a:solidFill>
                  <a:srgbClr val="003300"/>
                </a:solidFill>
              </a:rPr>
              <a:t>музицирования</a:t>
            </a:r>
            <a:r>
              <a:rPr lang="ru-RU" sz="2400" dirty="0" smtClean="0">
                <a:solidFill>
                  <a:srgbClr val="003300"/>
                </a:solidFill>
              </a:rPr>
              <a:t> на свирели</a:t>
            </a:r>
            <a:endParaRPr lang="ru-RU" sz="2400" dirty="0">
              <a:solidFill>
                <a:srgbClr val="003300"/>
              </a:solidFill>
            </a:endParaRPr>
          </a:p>
        </p:txBody>
      </p:sp>
      <p:sp>
        <p:nvSpPr>
          <p:cNvPr id="3" name="Подзаголовок 2"/>
          <p:cNvSpPr>
            <a:spLocks noGrp="1"/>
          </p:cNvSpPr>
          <p:nvPr>
            <p:ph type="subTitle" idx="1"/>
          </p:nvPr>
        </p:nvSpPr>
        <p:spPr>
          <a:xfrm>
            <a:off x="428625" y="1285875"/>
            <a:ext cx="8286750" cy="5357813"/>
          </a:xfrm>
        </p:spPr>
        <p:txBody>
          <a:bodyPr rtlCol="0">
            <a:noAutofit/>
          </a:bodyPr>
          <a:lstStyle/>
          <a:p>
            <a:pPr algn="just" eaLnBrk="1" fontAlgn="auto" hangingPunct="1">
              <a:spcAft>
                <a:spcPts val="0"/>
              </a:spcAft>
              <a:defRPr/>
            </a:pPr>
            <a:r>
              <a:rPr lang="ru-RU" sz="1400" b="0" dirty="0" smtClean="0">
                <a:solidFill>
                  <a:srgbClr val="003300"/>
                </a:solidFill>
              </a:rPr>
              <a:t>От состояния здоровья детей во многом зависит благополучие общества. Экологические проблемы, некачественное питание, эмоциональный дискомфорт в семье – лишь некоторые факторы, агрессивно воздействующие на здоровье детей.</a:t>
            </a:r>
          </a:p>
          <a:p>
            <a:pPr algn="just" eaLnBrk="1" fontAlgn="auto" hangingPunct="1">
              <a:spcAft>
                <a:spcPts val="0"/>
              </a:spcAft>
              <a:defRPr/>
            </a:pPr>
            <a:r>
              <a:rPr lang="ru-RU" sz="1400" b="0" dirty="0" smtClean="0">
                <a:solidFill>
                  <a:srgbClr val="003300"/>
                </a:solidFill>
              </a:rPr>
              <a:t> Музыкальные руководители и педагоги,  комплексно решают задачи физического, интеллектуального, эмоционального и личностного развития ребенка, подготовки его к школе, активно внедряя в этот процесс наиболее эффективные технологии </a:t>
            </a:r>
            <a:r>
              <a:rPr lang="ru-RU" sz="1400" b="0" dirty="0" err="1" smtClean="0">
                <a:solidFill>
                  <a:srgbClr val="003300"/>
                </a:solidFill>
              </a:rPr>
              <a:t>здоровьесбережения</a:t>
            </a:r>
            <a:r>
              <a:rPr lang="ru-RU" sz="1400" b="0" dirty="0" smtClean="0">
                <a:solidFill>
                  <a:srgbClr val="003300"/>
                </a:solidFill>
              </a:rPr>
              <a:t>.</a:t>
            </a:r>
          </a:p>
          <a:p>
            <a:pPr algn="just" eaLnBrk="1" fontAlgn="auto" hangingPunct="1">
              <a:spcAft>
                <a:spcPts val="0"/>
              </a:spcAft>
              <a:defRPr/>
            </a:pPr>
            <a:r>
              <a:rPr lang="ru-RU" sz="1400" b="0" dirty="0" smtClean="0">
                <a:solidFill>
                  <a:srgbClr val="003300"/>
                </a:solidFill>
              </a:rPr>
              <a:t>Музыка  имеет большое  влияние  на  человека.</a:t>
            </a:r>
          </a:p>
          <a:p>
            <a:pPr algn="just" eaLnBrk="1" fontAlgn="auto" hangingPunct="1">
              <a:spcAft>
                <a:spcPts val="0"/>
              </a:spcAft>
              <a:defRPr/>
            </a:pPr>
            <a:r>
              <a:rPr lang="ru-RU" sz="1400" b="0" dirty="0" smtClean="0">
                <a:solidFill>
                  <a:srgbClr val="003300"/>
                </a:solidFill>
              </a:rPr>
              <a:t> Музыка, воспринимаемая слуховым рецептором, воздействует на общее состояние человека, вызывает реакции, связанные с изменением кровообращения, дыхания.  Музыка может вызывать и ослаблять возбуждение организма. Можно  сделать вывод о положительном влиянии мелодического и ритмического компонентов музыки на работоспособность или отдых человека. Так например, пение развивает голосовой аппарат, речь, укрепляет голосовые связки, регулирует дыхание. Ритмика улучшает осанку ребенка, координацию, уверенность движений. Таким образом, музыка – это одно из средств физического развития детей.</a:t>
            </a:r>
          </a:p>
          <a:p>
            <a:pPr algn="just" eaLnBrk="1" fontAlgn="auto" hangingPunct="1">
              <a:spcAft>
                <a:spcPts val="0"/>
              </a:spcAft>
              <a:defRPr/>
            </a:pPr>
            <a:r>
              <a:rPr lang="ru-RU" sz="1400" b="0" dirty="0" smtClean="0">
                <a:solidFill>
                  <a:srgbClr val="003300"/>
                </a:solidFill>
              </a:rPr>
              <a:t>Например игра  на  свирели - это  доступно,  интересно, и  в то же  время обучение  игре  на  свирели позволяет  развивать  музыкальные  способности, чувства  ритма, возможность   самовыражения,  развитие  самостоятельности,  формирование  навыков коллективной   деятельности.  возможность   испытывать  радость  творческого  дарения  и  радость  от  восприятия  и  создания  красоты.</a:t>
            </a:r>
            <a:endParaRPr lang="ru-RU" sz="1400" b="0" dirty="0">
              <a:solidFill>
                <a:srgbClr val="003300"/>
              </a:solidFill>
            </a:endParaRPr>
          </a:p>
        </p:txBody>
      </p:sp>
      <p:sp>
        <p:nvSpPr>
          <p:cNvPr id="5" name="Овал 4">
            <a:hlinkClick r:id="rId2" action="ppaction://hlinksldjump"/>
          </p:cNvPr>
          <p:cNvSpPr/>
          <p:nvPr/>
        </p:nvSpPr>
        <p:spPr>
          <a:xfrm>
            <a:off x="7929563" y="6072188"/>
            <a:ext cx="928687" cy="571500"/>
          </a:xfrm>
          <a:prstGeom prst="ellipse">
            <a:avLst/>
          </a:prstGeom>
          <a:blipFill>
            <a:blip r:embed="rId3"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2" end="2"/>
                                            </p:txEl>
                                          </p:spTgt>
                                        </p:tgtEl>
                                        <p:attrNameLst>
                                          <p:attrName>ppt_x</p:attrName>
                                          <p:attrName>ppt_y</p:attrName>
                                        </p:attrNameLst>
                                      </p:cBhvr>
                                    </p:animMotion>
                                    <p:animEffect transition="in" filter="fade">
                                      <p:cBhvr>
                                        <p:cTn id="24" dur="1000"/>
                                        <p:tgtEl>
                                          <p:spTgt spid="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Scale>
                                      <p:cBhvr>
                                        <p:cTn id="32"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4" end="4"/>
                                            </p:txEl>
                                          </p:spTgt>
                                        </p:tgtEl>
                                        <p:attrNameLst>
                                          <p:attrName>ppt_x</p:attrName>
                                          <p:attrName>ppt_y</p:attrName>
                                        </p:attrNameLst>
                                      </p:cBhvr>
                                    </p:animMotion>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313" y="142875"/>
            <a:ext cx="8715375" cy="6556375"/>
          </a:xfrm>
          <a:prstGeom prst="rect">
            <a:avLst/>
          </a:prstGeom>
          <a:noFill/>
          <a:ln w="9525">
            <a:noFill/>
            <a:miter lim="800000"/>
            <a:headEnd/>
            <a:tailEnd/>
          </a:ln>
        </p:spPr>
        <p:txBody>
          <a:bodyPr anchor="ctr">
            <a:spAutoFit/>
          </a:bodyPr>
          <a:lstStyle/>
          <a:p>
            <a:pPr algn="just"/>
            <a:r>
              <a:rPr lang="ru-RU" sz="1300">
                <a:latin typeface="Century Gothic" pitchFamily="34" charset="0"/>
                <a:ea typeface="Calibri" pitchFamily="34" charset="0"/>
                <a:cs typeface="Times New Roman" pitchFamily="18" charset="0"/>
              </a:rPr>
              <a:t>1</a:t>
            </a:r>
            <a:r>
              <a:rPr lang="ru-RU" sz="1300">
                <a:solidFill>
                  <a:srgbClr val="003300"/>
                </a:solidFill>
                <a:latin typeface="Century Gothic" pitchFamily="34" charset="0"/>
                <a:ea typeface="Calibri" pitchFamily="34" charset="0"/>
                <a:cs typeface="Times New Roman" pitchFamily="18" charset="0"/>
              </a:rPr>
              <a:t>. Один  из  главных  навыков  игре  на  свирели - дыхание.</a:t>
            </a:r>
          </a:p>
          <a:p>
            <a:pPr algn="just" eaLnBrk="0" hangingPunct="0"/>
            <a:r>
              <a:rPr lang="ru-RU" sz="1300" i="1">
                <a:solidFill>
                  <a:srgbClr val="003300"/>
                </a:solidFill>
                <a:latin typeface="Century Gothic" pitchFamily="34" charset="0"/>
                <a:ea typeface="Calibri" pitchFamily="34" charset="0"/>
                <a:cs typeface="Times New Roman" pitchFamily="18" charset="0"/>
              </a:rPr>
              <a:t>Виды дыхания:</a:t>
            </a:r>
          </a:p>
          <a:p>
            <a:pPr algn="just" eaLnBrk="0" hangingPunct="0">
              <a:buFont typeface="Wingdings" pitchFamily="2" charset="2"/>
              <a:buChar char="ü"/>
            </a:pPr>
            <a:r>
              <a:rPr lang="ru-RU" sz="1300">
                <a:solidFill>
                  <a:srgbClr val="003300"/>
                </a:solidFill>
                <a:latin typeface="Century Gothic" pitchFamily="34" charset="0"/>
                <a:ea typeface="Calibri" pitchFamily="34" charset="0"/>
                <a:cs typeface="Times New Roman" pitchFamily="18" charset="0"/>
              </a:rPr>
              <a:t>естественное</a:t>
            </a:r>
          </a:p>
          <a:p>
            <a:pPr algn="just" eaLnBrk="0" hangingPunct="0">
              <a:buFont typeface="Wingdings" pitchFamily="2" charset="2"/>
              <a:buChar char="ü"/>
            </a:pPr>
            <a:r>
              <a:rPr lang="ru-RU" sz="1300">
                <a:solidFill>
                  <a:srgbClr val="003300"/>
                </a:solidFill>
                <a:latin typeface="Century Gothic" pitchFamily="34" charset="0"/>
                <a:ea typeface="Calibri" pitchFamily="34" charset="0"/>
                <a:cs typeface="Times New Roman" pitchFamily="18" charset="0"/>
              </a:rPr>
              <a:t>исполнительское</a:t>
            </a:r>
          </a:p>
          <a:p>
            <a:pPr algn="just" eaLnBrk="0" hangingPunct="0">
              <a:buFont typeface="Wingdings" pitchFamily="2" charset="2"/>
              <a:buChar char="ü"/>
            </a:pPr>
            <a:r>
              <a:rPr lang="ru-RU" sz="1300">
                <a:solidFill>
                  <a:srgbClr val="003300"/>
                </a:solidFill>
                <a:latin typeface="Century Gothic" pitchFamily="34" charset="0"/>
                <a:ea typeface="Calibri" pitchFamily="34" charset="0"/>
                <a:cs typeface="Times New Roman" pitchFamily="18" charset="0"/>
              </a:rPr>
              <a:t>Интенсивное</a:t>
            </a:r>
          </a:p>
          <a:p>
            <a:pPr algn="just" eaLnBrk="0" hangingPunct="0"/>
            <a:endParaRPr lang="ru-RU" sz="1300">
              <a:solidFill>
                <a:srgbClr val="003300"/>
              </a:solidFill>
              <a:latin typeface="Century Gothic" pitchFamily="34" charset="0"/>
              <a:ea typeface="Calibri" pitchFamily="34" charset="0"/>
              <a:cs typeface="Times New Roman" pitchFamily="18" charset="0"/>
            </a:endParaRPr>
          </a:p>
          <a:p>
            <a:pPr algn="just" eaLnBrk="0" hangingPunct="0"/>
            <a:r>
              <a:rPr lang="ru-RU" sz="1300">
                <a:solidFill>
                  <a:srgbClr val="003300"/>
                </a:solidFill>
                <a:latin typeface="Century Gothic" pitchFamily="34" charset="0"/>
                <a:ea typeface="Calibri" pitchFamily="34" charset="0"/>
                <a:cs typeface="Times New Roman" pitchFamily="18" charset="0"/>
              </a:rPr>
              <a:t>Игра на свирели способствует развитию диафрагматического дыхания, улучшает качественные характеристики дыхания.</a:t>
            </a:r>
          </a:p>
          <a:p>
            <a:pPr algn="just" eaLnBrk="0" hangingPunct="0"/>
            <a:r>
              <a:rPr lang="ru-RU" sz="1300">
                <a:solidFill>
                  <a:srgbClr val="003300"/>
                </a:solidFill>
                <a:latin typeface="Century Gothic" pitchFamily="34" charset="0"/>
                <a:ea typeface="Calibri" pitchFamily="34" charset="0"/>
                <a:cs typeface="Times New Roman" pitchFamily="18" charset="0"/>
              </a:rPr>
              <a:t>2. Благодаря игре на свирели у дошкольников развивается  мелкая моторика. Она способствует развитию речевых (вербальных) навыков у  детей. Также одинаково развиваются обе руки,  происходит гармоничное развитие личности ребенка, его внутреннего мира.</a:t>
            </a:r>
          </a:p>
          <a:p>
            <a:pPr algn="just" eaLnBrk="0" hangingPunct="0"/>
            <a:r>
              <a:rPr lang="ru-RU" sz="1300">
                <a:solidFill>
                  <a:srgbClr val="003300"/>
                </a:solidFill>
                <a:latin typeface="Century Gothic" pitchFamily="34" charset="0"/>
                <a:ea typeface="Calibri" pitchFamily="34" charset="0"/>
                <a:cs typeface="Times New Roman" pitchFamily="18" charset="0"/>
              </a:rPr>
              <a:t>3. В процессе игры на свирели у детей происходит интенсивное развитие музыкального  слуха  что  приводит  к  активизации  внимания.</a:t>
            </a:r>
          </a:p>
          <a:p>
            <a:pPr algn="just" eaLnBrk="0" hangingPunct="0"/>
            <a:r>
              <a:rPr lang="ru-RU" sz="1300">
                <a:solidFill>
                  <a:srgbClr val="003300"/>
                </a:solidFill>
                <a:latin typeface="Century Gothic" pitchFamily="34" charset="0"/>
                <a:ea typeface="Calibri" pitchFamily="34" charset="0"/>
                <a:cs typeface="Times New Roman" pitchFamily="18" charset="0"/>
              </a:rPr>
              <a:t>4. Благодаря  музицированию  на свирели совершенствуется чувство ритма.</a:t>
            </a:r>
          </a:p>
          <a:p>
            <a:pPr algn="just" eaLnBrk="0" hangingPunct="0"/>
            <a:r>
              <a:rPr lang="ru-RU" sz="1300">
                <a:solidFill>
                  <a:srgbClr val="003300"/>
                </a:solidFill>
                <a:latin typeface="Century Gothic" pitchFamily="34" charset="0"/>
                <a:ea typeface="Calibri" pitchFamily="34" charset="0"/>
                <a:cs typeface="Times New Roman" pitchFamily="18" charset="0"/>
              </a:rPr>
              <a:t>5.  Метроритмическая функция, с которой связаны движения при музицировании на свирели, вызывает у дошкольника согласованную реакцию всего организма (дыхательной, сердечной, мышечной систем), а так же оказывает положительное влияние на психику, что содействует общему оздоровлению организма.</a:t>
            </a:r>
          </a:p>
          <a:p>
            <a:pPr algn="just" eaLnBrk="0" hangingPunct="0"/>
            <a:r>
              <a:rPr lang="ru-RU" sz="1300">
                <a:solidFill>
                  <a:srgbClr val="003300"/>
                </a:solidFill>
                <a:latin typeface="Century Gothic" pitchFamily="34" charset="0"/>
                <a:ea typeface="Calibri" pitchFamily="34" charset="0"/>
                <a:cs typeface="Times New Roman" pitchFamily="18" charset="0"/>
              </a:rPr>
              <a:t>6. Музыкальные уроки на свирели способствуют снятию усталости, утомляемости, смене видов деятельности.</a:t>
            </a:r>
          </a:p>
          <a:p>
            <a:pPr algn="just" eaLnBrk="0" hangingPunct="0"/>
            <a:r>
              <a:rPr lang="ru-RU" sz="1300">
                <a:solidFill>
                  <a:srgbClr val="003300"/>
                </a:solidFill>
                <a:latin typeface="Century Gothic" pitchFamily="34" charset="0"/>
                <a:ea typeface="Calibri" pitchFamily="34" charset="0"/>
                <a:cs typeface="Times New Roman" pitchFamily="18" charset="0"/>
              </a:rPr>
              <a:t>7. При игре на свирели особое значение уделяется осанке. Важно крепко стоять на ногах без напряжения.</a:t>
            </a:r>
          </a:p>
          <a:p>
            <a:pPr algn="just" eaLnBrk="0" hangingPunct="0"/>
            <a:r>
              <a:rPr lang="ru-RU" sz="1300">
                <a:solidFill>
                  <a:srgbClr val="003300"/>
                </a:solidFill>
                <a:latin typeface="Century Gothic" pitchFamily="34" charset="0"/>
                <a:ea typeface="Calibri" pitchFamily="34" charset="0"/>
                <a:cs typeface="Times New Roman" pitchFamily="18" charset="0"/>
              </a:rPr>
              <a:t>8. Благодаря игре на свирели у детей улучшается музыкальная память. Развивается артикуляционный аппарат (язык, губы, небо-все они должны быть в полной мере задействованы), поэтому  игра на свирели  способствует   профилактике  многих  речевых нарушений.</a:t>
            </a:r>
          </a:p>
          <a:p>
            <a:pPr algn="just" eaLnBrk="0" hangingPunct="0"/>
            <a:r>
              <a:rPr lang="ru-RU" sz="1300">
                <a:solidFill>
                  <a:srgbClr val="003300"/>
                </a:solidFill>
                <a:latin typeface="Century Gothic" pitchFamily="34" charset="0"/>
                <a:ea typeface="Calibri" pitchFamily="34" charset="0"/>
                <a:cs typeface="Times New Roman" pitchFamily="18" charset="0"/>
              </a:rPr>
              <a:t>9.Приводит   к координации  слуха  и  голоса.</a:t>
            </a:r>
          </a:p>
          <a:p>
            <a:pPr algn="just" eaLnBrk="0" hangingPunct="0"/>
            <a:r>
              <a:rPr lang="ru-RU" sz="1300">
                <a:solidFill>
                  <a:srgbClr val="003300"/>
                </a:solidFill>
                <a:latin typeface="Century Gothic" pitchFamily="34" charset="0"/>
                <a:ea typeface="Calibri" pitchFamily="34" charset="0"/>
                <a:cs typeface="Times New Roman" pitchFamily="18" charset="0"/>
              </a:rPr>
              <a:t>10.Свирель  индивидуального  назначения, необходимо   соблюдать  гигиенические  навыки: промывать  мундштук и  трубку.</a:t>
            </a:r>
          </a:p>
          <a:p>
            <a:pPr algn="just" eaLnBrk="0" hangingPunct="0"/>
            <a:r>
              <a:rPr lang="ru-RU" sz="1300">
                <a:solidFill>
                  <a:srgbClr val="003300"/>
                </a:solidFill>
                <a:latin typeface="Century Gothic" pitchFamily="34" charset="0"/>
                <a:ea typeface="Calibri" pitchFamily="34" charset="0"/>
                <a:cs typeface="Times New Roman" pitchFamily="18" charset="0"/>
              </a:rPr>
              <a:t>11. Свирель  позволяет  развивать  творческий  интерес  детей и  формировать  личные  качества,  такие  как ответственность,  самостоятельность, аккуратность,  внимательность.</a:t>
            </a:r>
          </a:p>
          <a:p>
            <a:pPr algn="just" eaLnBrk="0" hangingPunct="0"/>
            <a:endParaRPr lang="ru-RU" sz="1200">
              <a:latin typeface="Century Gothic" pitchFamily="34" charset="0"/>
              <a:ea typeface="Calibri" pitchFamily="34" charset="0"/>
              <a:cs typeface="Times New Roman" pitchFamily="18" charset="0"/>
            </a:endParaRPr>
          </a:p>
          <a:p>
            <a:pPr algn="just" eaLnBrk="0" hangingPunct="0"/>
            <a:endParaRPr lang="ru-RU">
              <a:ea typeface="Calibri" pitchFamily="34" charset="0"/>
              <a:cs typeface="Times New Roman" pitchFamily="18" charset="0"/>
            </a:endParaRPr>
          </a:p>
        </p:txBody>
      </p:sp>
      <p:sp>
        <p:nvSpPr>
          <p:cNvPr id="4" name="Овал 3">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fade">
                                      <p:cBhvr>
                                        <p:cTn id="7"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1214438" y="142875"/>
            <a:ext cx="7715250" cy="3540125"/>
          </a:xfrm>
          <a:prstGeom prst="rect">
            <a:avLst/>
          </a:prstGeom>
          <a:noFill/>
          <a:ln w="9525">
            <a:noFill/>
            <a:miter lim="800000"/>
            <a:headEnd/>
            <a:tailEnd/>
          </a:ln>
        </p:spPr>
        <p:txBody>
          <a:bodyPr>
            <a:spAutoFit/>
          </a:bodyPr>
          <a:lstStyle/>
          <a:p>
            <a:pPr algn="just"/>
            <a:r>
              <a:rPr lang="ru-RU" sz="1300">
                <a:latin typeface="Century Gothic" pitchFamily="34" charset="0"/>
              </a:rPr>
              <a:t>       </a:t>
            </a:r>
            <a:r>
              <a:rPr lang="ru-RU" sz="1300" b="1">
                <a:solidFill>
                  <a:srgbClr val="003300"/>
                </a:solidFill>
                <a:latin typeface="Century Gothic" pitchFamily="34" charset="0"/>
              </a:rPr>
              <a:t>Музыка </a:t>
            </a:r>
            <a:r>
              <a:rPr lang="ru-RU" sz="1300">
                <a:solidFill>
                  <a:srgbClr val="003300"/>
                </a:solidFill>
                <a:latin typeface="Century Gothic" pitchFamily="34" charset="0"/>
              </a:rPr>
              <a:t>существует в нашей жизни как живое знание и представление человека о самом себе, как средство самопознания и самовыражения. Восприятие и понимание музыки заключается в ощущение её связками, мышцами, движением, дыханием. Кроме того, специально подобранная музыка дозировано тренирует эмоциональный мир ребенка и повышает уровень иммунных процессов в организме, т. е. приводит к снижению его заболеваемости. Для того чтобы музыка подействовала на дошкольника наибольшим образом, педагогу необходимо специально настроить и подготовить его перед прослушиванием  музыкального произведения. Настройка заключается в том, что дети должны сесть в удобной позе, расслабиться. При повторном прослушивании педагог может использовать репродукции картин художников, видеосюжеты, заранее подготовленные и связанные с тематикой занятия, а главное, с содержанием музыкального произведения. Наблюдения за детьми и анализ результатов показывают, что такое восприятие произведений искусства положительно влияет на их психоэмоцианальное состояние.</a:t>
            </a:r>
          </a:p>
          <a:p>
            <a:endParaRPr lang="ru-RU" sz="1200">
              <a:latin typeface="Century Gothic" pitchFamily="34" charset="0"/>
            </a:endParaRPr>
          </a:p>
          <a:p>
            <a:endParaRPr lang="ru-RU" sz="1200">
              <a:latin typeface="Century Gothic" pitchFamily="34" charset="0"/>
            </a:endParaRPr>
          </a:p>
          <a:p>
            <a:endParaRPr lang="ru-RU">
              <a:latin typeface="Century Gothic" pitchFamily="34" charset="0"/>
            </a:endParaRPr>
          </a:p>
        </p:txBody>
      </p:sp>
      <p:pic>
        <p:nvPicPr>
          <p:cNvPr id="9" name="Рисунок 8" descr="5308.jpg"/>
          <p:cNvPicPr>
            <a:picLocks noChangeAspect="1"/>
          </p:cNvPicPr>
          <p:nvPr/>
        </p:nvPicPr>
        <p:blipFill>
          <a:blip r:embed="rId2"/>
          <a:stretch>
            <a:fillRect/>
          </a:stretch>
        </p:blipFill>
        <p:spPr>
          <a:xfrm>
            <a:off x="1071538" y="3071810"/>
            <a:ext cx="6453190" cy="3467100"/>
          </a:xfrm>
          <a:prstGeom prst="rect">
            <a:avLst/>
          </a:prstGeom>
          <a:ln>
            <a:noFill/>
          </a:ln>
          <a:effectLst>
            <a:softEdge rad="112500"/>
          </a:effectLst>
        </p:spPr>
      </p:pic>
      <p:sp>
        <p:nvSpPr>
          <p:cNvPr id="5" name="Овал 4">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57188" y="428625"/>
            <a:ext cx="7215187" cy="1816100"/>
          </a:xfrm>
          <a:prstGeom prst="rect">
            <a:avLst/>
          </a:prstGeom>
          <a:noFill/>
          <a:ln w="9525">
            <a:noFill/>
            <a:miter lim="800000"/>
            <a:headEnd/>
            <a:tailEnd/>
          </a:ln>
        </p:spPr>
        <p:txBody>
          <a:bodyPr>
            <a:spAutoFit/>
          </a:bodyPr>
          <a:lstStyle/>
          <a:p>
            <a:pPr algn="just"/>
            <a:r>
              <a:rPr lang="ru-RU" sz="1400">
                <a:latin typeface="Century Gothic" pitchFamily="34" charset="0"/>
              </a:rPr>
              <a:t>    </a:t>
            </a:r>
            <a:r>
              <a:rPr lang="ru-RU" sz="1400">
                <a:solidFill>
                  <a:srgbClr val="003300"/>
                </a:solidFill>
                <a:latin typeface="Century Gothic" pitchFamily="34" charset="0"/>
              </a:rPr>
              <a:t>Обучение игре на свирели доступно детям дошкольного и младшего школьного возраста. Доступность и простота инструмента дают возможность музицировать на первом же уроке. После нескольких уроков ребёнок самостоятельно осваивает всё более сложные пьески и песенки, играя соло, дуэтом с другом или братом (сестрой) или в ансамбле.</a:t>
            </a:r>
          </a:p>
          <a:p>
            <a:pPr algn="just"/>
            <a:r>
              <a:rPr lang="ru-RU" sz="1400">
                <a:solidFill>
                  <a:srgbClr val="003300"/>
                </a:solidFill>
                <a:latin typeface="Century Gothic" pitchFamily="34" charset="0"/>
              </a:rPr>
              <a:t>Музыка воспитывает ребёнка, имеет терапевтическую направленность</a:t>
            </a:r>
          </a:p>
          <a:p>
            <a:pPr algn="just"/>
            <a:r>
              <a:rPr lang="ru-RU" sz="1400">
                <a:solidFill>
                  <a:srgbClr val="003300"/>
                </a:solidFill>
                <a:latin typeface="Century Gothic" pitchFamily="34" charset="0"/>
              </a:rPr>
              <a:t>Игра на свирели помогает овладеть дыханием, развивает музыкальный слух, чувство ритма, развивает память, мелкую моторику пальцев.</a:t>
            </a:r>
          </a:p>
        </p:txBody>
      </p:sp>
      <p:pic>
        <p:nvPicPr>
          <p:cNvPr id="6" name="Рисунок 5" descr="990305794.jpg"/>
          <p:cNvPicPr>
            <a:picLocks noChangeAspect="1"/>
          </p:cNvPicPr>
          <p:nvPr/>
        </p:nvPicPr>
        <p:blipFill>
          <a:blip r:embed="rId2"/>
          <a:stretch>
            <a:fillRect/>
          </a:stretch>
        </p:blipFill>
        <p:spPr>
          <a:xfrm>
            <a:off x="4572000" y="2428868"/>
            <a:ext cx="4242128" cy="29535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descr="all.gif"/>
          <p:cNvPicPr>
            <a:picLocks noChangeAspect="1"/>
          </p:cNvPicPr>
          <p:nvPr/>
        </p:nvPicPr>
        <p:blipFill>
          <a:blip r:embed="rId3"/>
          <a:stretch>
            <a:fillRect/>
          </a:stretch>
        </p:blipFill>
        <p:spPr>
          <a:xfrm>
            <a:off x="214282" y="3000372"/>
            <a:ext cx="4095757" cy="30718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Овал 7">
            <a:hlinkClick r:id="rId4" action="ppaction://hlinksldjump"/>
          </p:cNvPr>
          <p:cNvSpPr/>
          <p:nvPr/>
        </p:nvSpPr>
        <p:spPr>
          <a:xfrm>
            <a:off x="7929563" y="6072188"/>
            <a:ext cx="928687" cy="571500"/>
          </a:xfrm>
          <a:prstGeom prst="ellipse">
            <a:avLst/>
          </a:prstGeom>
          <a:blipFill>
            <a:blip r:embed="rId5"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800" decel="100000"/>
                                        <p:tgtEl>
                                          <p:spTgt spid="7"/>
                                        </p:tgtEl>
                                      </p:cBhvr>
                                    </p:animEffect>
                                    <p:anim calcmode="lin" valueType="num">
                                      <p:cBhvr>
                                        <p:cTn id="15" dur="800" decel="100000" fill="hold"/>
                                        <p:tgtEl>
                                          <p:spTgt spid="7"/>
                                        </p:tgtEl>
                                        <p:attrNameLst>
                                          <p:attrName>style.rotation</p:attrName>
                                        </p:attrNameLst>
                                      </p:cBhvr>
                                      <p:tavLst>
                                        <p:tav tm="0">
                                          <p:val>
                                            <p:fltVal val="-90"/>
                                          </p:val>
                                        </p:tav>
                                        <p:tav tm="100000">
                                          <p:val>
                                            <p:fltVal val="0"/>
                                          </p:val>
                                        </p:tav>
                                      </p:tavLst>
                                    </p:anim>
                                    <p:anim calcmode="lin" valueType="num">
                                      <p:cBhvr>
                                        <p:cTn id="16" dur="800" decel="100000" fill="hold"/>
                                        <p:tgtEl>
                                          <p:spTgt spid="7"/>
                                        </p:tgtEl>
                                        <p:attrNameLst>
                                          <p:attrName>ppt_x</p:attrName>
                                        </p:attrNameLst>
                                      </p:cBhvr>
                                      <p:tavLst>
                                        <p:tav tm="0">
                                          <p:val>
                                            <p:strVal val="#ppt_x+0.4"/>
                                          </p:val>
                                        </p:tav>
                                        <p:tav tm="100000">
                                          <p:val>
                                            <p:strVal val="#ppt_x-0.05"/>
                                          </p:val>
                                        </p:tav>
                                      </p:tavLst>
                                    </p:anim>
                                    <p:anim calcmode="lin" valueType="num">
                                      <p:cBhvr>
                                        <p:cTn id="17" dur="800" decel="100000" fill="hold"/>
                                        <p:tgtEl>
                                          <p:spTgt spid="7"/>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0" fill="hold">
                            <p:stCondLst>
                              <p:cond delay="2000"/>
                            </p:stCondLst>
                            <p:childTnLst>
                              <p:par>
                                <p:cTn id="21" presetID="5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Scale>
                                      <p:cBhvr>
                                        <p:cTn id="2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
                                        </p:tgtEl>
                                        <p:attrNameLst>
                                          <p:attrName>ppt_x</p:attrName>
                                          <p:attrName>ppt_y</p:attrName>
                                        </p:attrNameLst>
                                      </p:cBhvr>
                                    </p:animMotion>
                                    <p:animEffect transition="in" filter="fade">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4572000" y="1285875"/>
            <a:ext cx="4357688" cy="4246563"/>
          </a:xfrm>
          <a:prstGeom prst="rect">
            <a:avLst/>
          </a:prstGeom>
        </p:spPr>
        <p:txBody>
          <a:bodyPr>
            <a:spAutoFit/>
          </a:bodyPr>
          <a:lstStyle/>
          <a:p>
            <a:pPr fontAlgn="auto">
              <a:spcBef>
                <a:spcPts val="0"/>
              </a:spcBef>
              <a:spcAft>
                <a:spcPts val="0"/>
              </a:spcAft>
              <a:defRPr/>
            </a:pPr>
            <a:r>
              <a:rPr lang="ru-RU" b="1" dirty="0">
                <a:solidFill>
                  <a:srgbClr val="003300"/>
                </a:solidFill>
                <a:latin typeface="+mj-lt"/>
              </a:rPr>
              <a:t>Что мы, живущие в современных городах, знаем о русских музыкальных инструментах? Знаем, что они существовали давно, знаем, что на них мог играть когда-то каждый пастушок, а ведь природа, несмотря на все усилия цивилизации, всё ещё предоставляет нам возможность попробовать поиграть на свирели самому, шагнуть в мир неизведанный, воздействующий на наши души огромной, ещё непонятной и неосознанной нами силой.</a:t>
            </a:r>
          </a:p>
        </p:txBody>
      </p:sp>
      <p:pic>
        <p:nvPicPr>
          <p:cNvPr id="3" name="Рисунок 2" descr="Amaryllis-web.jpg"/>
          <p:cNvPicPr>
            <a:picLocks noChangeAspect="1"/>
          </p:cNvPicPr>
          <p:nvPr/>
        </p:nvPicPr>
        <p:blipFill>
          <a:blip r:embed="rId2"/>
          <a:srcRect/>
          <a:stretch>
            <a:fillRect/>
          </a:stretch>
        </p:blipFill>
        <p:spPr bwMode="auto">
          <a:xfrm>
            <a:off x="214313" y="857250"/>
            <a:ext cx="3762375" cy="4643438"/>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37"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357188" y="428625"/>
            <a:ext cx="6643687" cy="1077913"/>
          </a:xfrm>
          <a:prstGeom prst="rect">
            <a:avLst/>
          </a:prstGeom>
          <a:noFill/>
          <a:ln w="9525">
            <a:noFill/>
            <a:miter lim="800000"/>
            <a:headEnd/>
            <a:tailEnd/>
          </a:ln>
        </p:spPr>
        <p:txBody>
          <a:bodyPr>
            <a:spAutoFit/>
          </a:bodyPr>
          <a:lstStyle/>
          <a:p>
            <a:pPr algn="just"/>
            <a:r>
              <a:rPr lang="ru-RU" sz="1600">
                <a:latin typeface="Century Gothic" pitchFamily="34" charset="0"/>
              </a:rPr>
              <a:t>     </a:t>
            </a:r>
            <a:r>
              <a:rPr lang="ru-RU" sz="1600">
                <a:solidFill>
                  <a:srgbClr val="003300"/>
                </a:solidFill>
                <a:latin typeface="Century Gothic" pitchFamily="34" charset="0"/>
              </a:rPr>
              <a:t>Благодаря свирели расширяется возможность становления творческой личности ребенка. Психологи говорят, что творческие задатки, развитые в одной сфере человек легко переносит на всю  деятельность</a:t>
            </a:r>
            <a:r>
              <a:rPr lang="ru-RU" sz="1600">
                <a:latin typeface="Century Gothic" pitchFamily="34" charset="0"/>
              </a:rPr>
              <a:t> </a:t>
            </a:r>
          </a:p>
        </p:txBody>
      </p:sp>
      <p:pic>
        <p:nvPicPr>
          <p:cNvPr id="5" name="Рисунок 4" descr="33455867_583021462.jpg"/>
          <p:cNvPicPr>
            <a:picLocks noChangeAspect="1"/>
          </p:cNvPicPr>
          <p:nvPr/>
        </p:nvPicPr>
        <p:blipFill>
          <a:blip r:embed="rId2"/>
          <a:stretch>
            <a:fillRect/>
          </a:stretch>
        </p:blipFill>
        <p:spPr>
          <a:xfrm>
            <a:off x="2428860" y="1928802"/>
            <a:ext cx="5691204" cy="4189059"/>
          </a:xfrm>
          <a:prstGeom prst="rect">
            <a:avLst/>
          </a:prstGeom>
          <a:ln>
            <a:noFill/>
          </a:ln>
          <a:effectLst>
            <a:softEdge rad="112500"/>
          </a:effectLst>
        </p:spPr>
      </p:pic>
      <p:sp>
        <p:nvSpPr>
          <p:cNvPr id="6" name="Овал 5">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00063" y="857250"/>
            <a:ext cx="4572000" cy="4800600"/>
          </a:xfrm>
          <a:prstGeom prst="rect">
            <a:avLst/>
          </a:prstGeom>
          <a:noFill/>
          <a:ln w="9525">
            <a:noFill/>
            <a:miter lim="800000"/>
            <a:headEnd/>
            <a:tailEnd/>
          </a:ln>
        </p:spPr>
        <p:txBody>
          <a:bodyPr>
            <a:spAutoFit/>
          </a:bodyPr>
          <a:lstStyle/>
          <a:p>
            <a:r>
              <a:rPr lang="ru-RU" i="1">
                <a:solidFill>
                  <a:srgbClr val="003300"/>
                </a:solidFill>
                <a:latin typeface="Century Gothic" pitchFamily="34" charset="0"/>
              </a:rPr>
              <a:t>Свирель </a:t>
            </a:r>
            <a:br>
              <a:rPr lang="ru-RU" i="1">
                <a:solidFill>
                  <a:srgbClr val="003300"/>
                </a:solidFill>
                <a:latin typeface="Century Gothic" pitchFamily="34" charset="0"/>
              </a:rPr>
            </a:br>
            <a:r>
              <a:rPr lang="ru-RU" i="1">
                <a:solidFill>
                  <a:srgbClr val="003300"/>
                </a:solidFill>
                <a:latin typeface="Century Gothic" pitchFamily="34" charset="0"/>
              </a:rPr>
              <a:t/>
            </a:r>
            <a:br>
              <a:rPr lang="ru-RU" i="1">
                <a:solidFill>
                  <a:srgbClr val="003300"/>
                </a:solidFill>
                <a:latin typeface="Century Gothic" pitchFamily="34" charset="0"/>
              </a:rPr>
            </a:br>
            <a:r>
              <a:rPr lang="ru-RU" i="1">
                <a:solidFill>
                  <a:srgbClr val="003300"/>
                </a:solidFill>
                <a:latin typeface="Century Gothic" pitchFamily="34" charset="0"/>
              </a:rPr>
              <a:t>Рояль и скрипка, им мое почтенье,</a:t>
            </a:r>
            <a:br>
              <a:rPr lang="ru-RU" i="1">
                <a:solidFill>
                  <a:srgbClr val="003300"/>
                </a:solidFill>
                <a:latin typeface="Century Gothic" pitchFamily="34" charset="0"/>
              </a:rPr>
            </a:br>
            <a:r>
              <a:rPr lang="ru-RU" i="1">
                <a:solidFill>
                  <a:srgbClr val="003300"/>
                </a:solidFill>
                <a:latin typeface="Century Gothic" pitchFamily="34" charset="0"/>
              </a:rPr>
              <a:t>но ладить с ними – тягостное бремя;</a:t>
            </a:r>
            <a:br>
              <a:rPr lang="ru-RU" i="1">
                <a:solidFill>
                  <a:srgbClr val="003300"/>
                </a:solidFill>
                <a:latin typeface="Century Gothic" pitchFamily="34" charset="0"/>
              </a:rPr>
            </a:br>
            <a:r>
              <a:rPr lang="ru-RU" i="1">
                <a:solidFill>
                  <a:srgbClr val="003300"/>
                </a:solidFill>
                <a:latin typeface="Century Gothic" pitchFamily="34" charset="0"/>
              </a:rPr>
              <a:t>в погоне за несбыточным мгновеньем</a:t>
            </a:r>
            <a:br>
              <a:rPr lang="ru-RU" i="1">
                <a:solidFill>
                  <a:srgbClr val="003300"/>
                </a:solidFill>
                <a:latin typeface="Century Gothic" pitchFamily="34" charset="0"/>
              </a:rPr>
            </a:br>
            <a:r>
              <a:rPr lang="ru-RU" i="1">
                <a:solidFill>
                  <a:srgbClr val="003300"/>
                </a:solidFill>
                <a:latin typeface="Century Gothic" pitchFamily="34" charset="0"/>
              </a:rPr>
              <a:t>лишь для свирели выкроил я время.</a:t>
            </a:r>
            <a:br>
              <a:rPr lang="ru-RU" i="1">
                <a:solidFill>
                  <a:srgbClr val="003300"/>
                </a:solidFill>
                <a:latin typeface="Century Gothic" pitchFamily="34" charset="0"/>
              </a:rPr>
            </a:br>
            <a:r>
              <a:rPr lang="ru-RU" i="1">
                <a:solidFill>
                  <a:srgbClr val="003300"/>
                </a:solidFill>
                <a:latin typeface="Century Gothic" pitchFamily="34" charset="0"/>
              </a:rPr>
              <a:t/>
            </a:r>
            <a:br>
              <a:rPr lang="ru-RU" i="1">
                <a:solidFill>
                  <a:srgbClr val="003300"/>
                </a:solidFill>
                <a:latin typeface="Century Gothic" pitchFamily="34" charset="0"/>
              </a:rPr>
            </a:br>
            <a:r>
              <a:rPr lang="ru-RU" i="1">
                <a:solidFill>
                  <a:srgbClr val="003300"/>
                </a:solidFill>
                <a:latin typeface="Century Gothic" pitchFamily="34" charset="0"/>
              </a:rPr>
              <a:t>На званье мастера отнюдь не посягая</a:t>
            </a:r>
            <a:br>
              <a:rPr lang="ru-RU" i="1">
                <a:solidFill>
                  <a:srgbClr val="003300"/>
                </a:solidFill>
                <a:latin typeface="Century Gothic" pitchFamily="34" charset="0"/>
              </a:rPr>
            </a:br>
            <a:r>
              <a:rPr lang="ru-RU" i="1">
                <a:solidFill>
                  <a:srgbClr val="003300"/>
                </a:solidFill>
                <a:latin typeface="Century Gothic" pitchFamily="34" charset="0"/>
              </a:rPr>
              <a:t>(жизнь коротка, искусство беспредельно),</a:t>
            </a:r>
            <a:br>
              <a:rPr lang="ru-RU" i="1">
                <a:solidFill>
                  <a:srgbClr val="003300"/>
                </a:solidFill>
                <a:latin typeface="Century Gothic" pitchFamily="34" charset="0"/>
              </a:rPr>
            </a:br>
            <a:r>
              <a:rPr lang="ru-RU" i="1">
                <a:solidFill>
                  <a:srgbClr val="003300"/>
                </a:solidFill>
                <a:latin typeface="Century Gothic" pitchFamily="34" charset="0"/>
              </a:rPr>
              <a:t>я столько приобрел, на ней играя,</a:t>
            </a:r>
            <a:br>
              <a:rPr lang="ru-RU" i="1">
                <a:solidFill>
                  <a:srgbClr val="003300"/>
                </a:solidFill>
                <a:latin typeface="Century Gothic" pitchFamily="34" charset="0"/>
              </a:rPr>
            </a:br>
            <a:r>
              <a:rPr lang="ru-RU" i="1">
                <a:solidFill>
                  <a:srgbClr val="003300"/>
                </a:solidFill>
                <a:latin typeface="Century Gothic" pitchFamily="34" charset="0"/>
              </a:rPr>
              <a:t>что жаль мне тех, кто чужд игре свирельной. </a:t>
            </a:r>
            <a:r>
              <a:rPr lang="ru-RU" i="1">
                <a:latin typeface="Century Gothic" pitchFamily="34" charset="0"/>
              </a:rPr>
              <a:t/>
            </a:r>
            <a:br>
              <a:rPr lang="ru-RU" i="1">
                <a:latin typeface="Century Gothic" pitchFamily="34" charset="0"/>
              </a:rPr>
            </a:br>
            <a:r>
              <a:rPr lang="ru-RU" i="1">
                <a:latin typeface="Century Gothic" pitchFamily="34" charset="0"/>
              </a:rPr>
              <a:t/>
            </a:r>
            <a:br>
              <a:rPr lang="ru-RU" i="1">
                <a:latin typeface="Century Gothic" pitchFamily="34" charset="0"/>
              </a:rPr>
            </a:br>
            <a:endParaRPr lang="ru-RU">
              <a:latin typeface="Century Gothic" pitchFamily="34" charset="0"/>
            </a:endParaRPr>
          </a:p>
        </p:txBody>
      </p:sp>
      <p:pic>
        <p:nvPicPr>
          <p:cNvPr id="3" name="Рисунок 2" descr="post-516514-1268981865.jpg"/>
          <p:cNvPicPr>
            <a:picLocks noChangeAspect="1"/>
          </p:cNvPicPr>
          <p:nvPr/>
        </p:nvPicPr>
        <p:blipFill>
          <a:blip r:embed="rId2"/>
          <a:stretch>
            <a:fillRect/>
          </a:stretch>
        </p:blipFill>
        <p:spPr>
          <a:xfrm>
            <a:off x="5429256" y="428604"/>
            <a:ext cx="3333750" cy="56007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Овал 4">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917596"/>
          </a:xfrm>
        </p:spPr>
        <p:txBody>
          <a:bodyPr/>
          <a:lstStyle/>
          <a:p>
            <a:pPr eaLnBrk="1" fontAlgn="auto" hangingPunct="1">
              <a:spcAft>
                <a:spcPts val="0"/>
              </a:spcAft>
              <a:defRPr/>
            </a:pPr>
            <a:r>
              <a:rPr lang="ru-RU" sz="2800" dirty="0" smtClean="0">
                <a:solidFill>
                  <a:srgbClr val="003300"/>
                </a:solidFill>
                <a:effectLst/>
              </a:rPr>
              <a:t>Приложение</a:t>
            </a:r>
            <a:endParaRPr lang="ru-RU" sz="2800" dirty="0">
              <a:solidFill>
                <a:srgbClr val="003300"/>
              </a:solidFill>
              <a:effectLst/>
            </a:endParaRPr>
          </a:p>
        </p:txBody>
      </p:sp>
      <p:sp>
        <p:nvSpPr>
          <p:cNvPr id="3" name="TextBox 2"/>
          <p:cNvSpPr txBox="1"/>
          <p:nvPr/>
        </p:nvSpPr>
        <p:spPr>
          <a:xfrm>
            <a:off x="714375" y="1785938"/>
            <a:ext cx="6072188" cy="2862262"/>
          </a:xfrm>
          <a:prstGeom prst="rect">
            <a:avLst/>
          </a:prstGeom>
          <a:noFill/>
        </p:spPr>
        <p:txBody>
          <a:bodyPr>
            <a:spAutoFit/>
          </a:bodyPr>
          <a:lstStyle/>
          <a:p>
            <a:pPr algn="just" fontAlgn="auto">
              <a:spcBef>
                <a:spcPts val="0"/>
              </a:spcBef>
              <a:spcAft>
                <a:spcPts val="0"/>
              </a:spcAft>
              <a:defRPr/>
            </a:pPr>
            <a:r>
              <a:rPr lang="ru-RU" dirty="0">
                <a:latin typeface="+mn-lt"/>
              </a:rPr>
              <a:t>1. Дзержинская И. Л.  «Музыкальное воспитание младших дошкольников»</a:t>
            </a:r>
          </a:p>
          <a:p>
            <a:pPr marL="342900" indent="-342900" algn="just" fontAlgn="auto">
              <a:spcBef>
                <a:spcPts val="0"/>
              </a:spcBef>
              <a:spcAft>
                <a:spcPts val="0"/>
              </a:spcAft>
              <a:buFontTx/>
              <a:buAutoNum type="arabicPeriod" startAt="2"/>
              <a:defRPr/>
            </a:pPr>
            <a:r>
              <a:rPr lang="ru-RU" dirty="0" err="1">
                <a:latin typeface="+mn-lt"/>
              </a:rPr>
              <a:t>Конч</a:t>
            </a:r>
            <a:r>
              <a:rPr lang="ru-RU" dirty="0">
                <a:latin typeface="+mn-lt"/>
              </a:rPr>
              <a:t> А. И. «Играем на свирели»</a:t>
            </a:r>
          </a:p>
          <a:p>
            <a:pPr marL="342900" indent="-342900" algn="just" fontAlgn="auto">
              <a:spcBef>
                <a:spcPts val="0"/>
              </a:spcBef>
              <a:spcAft>
                <a:spcPts val="0"/>
              </a:spcAft>
              <a:buFontTx/>
              <a:buAutoNum type="arabicPeriod" startAt="2"/>
              <a:defRPr/>
            </a:pPr>
            <a:r>
              <a:rPr lang="ru-RU" dirty="0">
                <a:latin typeface="+mn-lt"/>
              </a:rPr>
              <a:t>Смелова Э. Я. «Свирель поет» </a:t>
            </a:r>
          </a:p>
          <a:p>
            <a:pPr marL="342900" indent="-342900" algn="just" fontAlgn="auto">
              <a:spcBef>
                <a:spcPts val="0"/>
              </a:spcBef>
              <a:spcAft>
                <a:spcPts val="0"/>
              </a:spcAft>
              <a:buFontTx/>
              <a:buAutoNum type="arabicPeriod" startAt="2"/>
              <a:defRPr/>
            </a:pPr>
            <a:r>
              <a:rPr lang="ru-RU" dirty="0">
                <a:latin typeface="Century Gothic" pitchFamily="34" charset="0"/>
              </a:rPr>
              <a:t>Бычкова В.Н. «Музыкальные инструменты»</a:t>
            </a:r>
            <a:br>
              <a:rPr lang="ru-RU" dirty="0">
                <a:latin typeface="Century Gothic" pitchFamily="34" charset="0"/>
              </a:rPr>
            </a:br>
            <a:r>
              <a:rPr lang="ru-RU" dirty="0">
                <a:latin typeface="Century Gothic" pitchFamily="34" charset="0"/>
              </a:rPr>
              <a:t>Москва, «</a:t>
            </a:r>
            <a:r>
              <a:rPr lang="ru-RU" dirty="0" err="1">
                <a:latin typeface="Century Gothic" pitchFamily="34" charset="0"/>
              </a:rPr>
              <a:t>Аст-Пресс</a:t>
            </a:r>
            <a:r>
              <a:rPr lang="ru-RU" dirty="0">
                <a:latin typeface="Century Gothic" pitchFamily="34" charset="0"/>
              </a:rPr>
              <a:t>», 2000</a:t>
            </a:r>
          </a:p>
          <a:p>
            <a:pPr marL="342900" indent="-342900" algn="just" fontAlgn="auto">
              <a:spcBef>
                <a:spcPts val="0"/>
              </a:spcBef>
              <a:spcAft>
                <a:spcPts val="0"/>
              </a:spcAft>
              <a:buFontTx/>
              <a:buAutoNum type="arabicPeriod" startAt="2"/>
              <a:defRPr/>
            </a:pPr>
            <a:endParaRPr lang="ru-RU" dirty="0">
              <a:latin typeface="+mn-lt"/>
            </a:endParaRPr>
          </a:p>
          <a:p>
            <a:pPr marL="342900" indent="-342900" algn="just" fontAlgn="auto">
              <a:spcBef>
                <a:spcPts val="0"/>
              </a:spcBef>
              <a:spcAft>
                <a:spcPts val="0"/>
              </a:spcAft>
              <a:buFontTx/>
              <a:buAutoNum type="arabicPeriod" startAt="2"/>
              <a:defRPr/>
            </a:pPr>
            <a:endParaRPr lang="ru-RU" dirty="0">
              <a:latin typeface="+mn-lt"/>
            </a:endParaRPr>
          </a:p>
          <a:p>
            <a:pPr marL="342900" indent="-342900" algn="just" fontAlgn="auto">
              <a:spcBef>
                <a:spcPts val="0"/>
              </a:spcBef>
              <a:spcAft>
                <a:spcPts val="0"/>
              </a:spcAft>
              <a:defRPr/>
            </a:pPr>
            <a:r>
              <a:rPr lang="ru-RU" dirty="0">
                <a:latin typeface="+mn-lt"/>
              </a:rPr>
              <a:t>Интернет:</a:t>
            </a:r>
          </a:p>
          <a:p>
            <a:pPr marL="342900" indent="-342900" algn="just" fontAlgn="auto">
              <a:spcBef>
                <a:spcPts val="0"/>
              </a:spcBef>
              <a:spcAft>
                <a:spcPts val="0"/>
              </a:spcAft>
              <a:defRPr/>
            </a:pPr>
            <a:r>
              <a:rPr lang="en-GB" dirty="0">
                <a:latin typeface="+mn-lt"/>
              </a:rPr>
              <a:t>www. smelova.com – </a:t>
            </a:r>
            <a:r>
              <a:rPr lang="ru-RU" dirty="0">
                <a:latin typeface="+mn-lt"/>
              </a:rPr>
              <a:t>сайт Смеловой Э.Я</a:t>
            </a:r>
          </a:p>
        </p:txBody>
      </p:sp>
    </p:spTree>
  </p:cSld>
  <p:clrMapOvr>
    <a:masterClrMapping/>
  </p:clrMapOvr>
  <p:transition>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989034"/>
          </a:xfrm>
        </p:spPr>
        <p:txBody>
          <a:bodyPr/>
          <a:lstStyle/>
          <a:p>
            <a:pPr eaLnBrk="1" fontAlgn="auto" hangingPunct="1">
              <a:spcAft>
                <a:spcPts val="0"/>
              </a:spcAft>
              <a:defRPr/>
            </a:pPr>
            <a:r>
              <a:rPr lang="ru-RU" dirty="0" smtClean="0">
                <a:solidFill>
                  <a:srgbClr val="003300"/>
                </a:solidFill>
              </a:rPr>
              <a:t>Содержание</a:t>
            </a:r>
            <a:endParaRPr lang="ru-RU" dirty="0">
              <a:solidFill>
                <a:srgbClr val="003300"/>
              </a:solidFill>
            </a:endParaRPr>
          </a:p>
        </p:txBody>
      </p:sp>
      <p:pic>
        <p:nvPicPr>
          <p:cNvPr id="4099" name="Рисунок 2" descr="s1.gif"/>
          <p:cNvPicPr>
            <a:picLocks noChangeAspect="1"/>
          </p:cNvPicPr>
          <p:nvPr/>
        </p:nvPicPr>
        <p:blipFill>
          <a:blip r:embed="rId2"/>
          <a:srcRect/>
          <a:stretch>
            <a:fillRect/>
          </a:stretch>
        </p:blipFill>
        <p:spPr bwMode="auto">
          <a:xfrm>
            <a:off x="2214563" y="1357313"/>
            <a:ext cx="4826000" cy="4367212"/>
          </a:xfrm>
          <a:prstGeom prst="rect">
            <a:avLst/>
          </a:prstGeom>
          <a:noFill/>
          <a:ln w="9525">
            <a:noFill/>
            <a:miter lim="800000"/>
            <a:headEnd/>
            <a:tailEnd/>
          </a:ln>
        </p:spPr>
      </p:pic>
      <p:sp>
        <p:nvSpPr>
          <p:cNvPr id="4" name="Прямоугольник с двумя скругленными противолежащими углами 3">
            <a:hlinkClick r:id="rId3" action="ppaction://hlinksldjump"/>
          </p:cNvPr>
          <p:cNvSpPr/>
          <p:nvPr/>
        </p:nvSpPr>
        <p:spPr>
          <a:xfrm>
            <a:off x="285750" y="1143000"/>
            <a:ext cx="1643063" cy="1285875"/>
          </a:xfrm>
          <a:prstGeom prst="round2DiagRect">
            <a:avLst/>
          </a:prstGeom>
          <a:blipFill>
            <a:blip r:embed="rId4" cstate="print"/>
            <a:stretch>
              <a:fillRect/>
            </a:stretch>
          </a:blip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TextBox 4"/>
          <p:cNvSpPr txBox="1"/>
          <p:nvPr/>
        </p:nvSpPr>
        <p:spPr>
          <a:xfrm>
            <a:off x="357188" y="2143125"/>
            <a:ext cx="1500187" cy="254000"/>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effectLst>
                  <a:outerShdw blurRad="38100" dist="38100" dir="2700000" algn="tl">
                    <a:srgbClr val="000000">
                      <a:alpha val="43137"/>
                    </a:srgbClr>
                  </a:outerShdw>
                </a:effectLst>
                <a:latin typeface="+mj-lt"/>
              </a:rPr>
              <a:t>свирель</a:t>
            </a:r>
          </a:p>
        </p:txBody>
      </p:sp>
      <p:sp>
        <p:nvSpPr>
          <p:cNvPr id="7" name="Прямоугольник с двумя скругленными противолежащими углами 6">
            <a:hlinkClick r:id="rId5" action="ppaction://hlinksldjump"/>
          </p:cNvPr>
          <p:cNvSpPr/>
          <p:nvPr/>
        </p:nvSpPr>
        <p:spPr>
          <a:xfrm>
            <a:off x="285750" y="3929063"/>
            <a:ext cx="1571625" cy="1214437"/>
          </a:xfrm>
          <a:prstGeom prst="round2DiagRect">
            <a:avLst/>
          </a:prstGeom>
          <a:blipFill>
            <a:blip r:embed="rId6"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с двумя скругленными противолежащими углами 7">
            <a:hlinkClick r:id="rId7" action="ppaction://hlinksldjump"/>
          </p:cNvPr>
          <p:cNvSpPr/>
          <p:nvPr/>
        </p:nvSpPr>
        <p:spPr>
          <a:xfrm>
            <a:off x="5357813" y="4286250"/>
            <a:ext cx="1571625" cy="1285875"/>
          </a:xfrm>
          <a:prstGeom prst="round2DiagRect">
            <a:avLst/>
          </a:prstGeom>
          <a:blipFill>
            <a:blip r:embed="rId8" cstate="print"/>
            <a:stretch>
              <a:fillRect/>
            </a:stretch>
          </a:blipFill>
          <a:ln w="50800">
            <a:solidFill>
              <a:schemeClr val="bg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с двумя скругленными противолежащими углами 8">
            <a:hlinkClick r:id="rId9" action="ppaction://hlinksldjump"/>
          </p:cNvPr>
          <p:cNvSpPr/>
          <p:nvPr/>
        </p:nvSpPr>
        <p:spPr>
          <a:xfrm>
            <a:off x="7286625" y="1071563"/>
            <a:ext cx="1643063" cy="1357312"/>
          </a:xfrm>
          <a:prstGeom prst="round2DiagRect">
            <a:avLst/>
          </a:prstGeom>
          <a:blipFill>
            <a:blip r:embed="rId10"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TextBox 9"/>
          <p:cNvSpPr txBox="1"/>
          <p:nvPr/>
        </p:nvSpPr>
        <p:spPr>
          <a:xfrm>
            <a:off x="0" y="4786313"/>
            <a:ext cx="2000250" cy="254000"/>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effectLst>
                  <a:outerShdw blurRad="38100" dist="38100" dir="2700000" algn="tl">
                    <a:srgbClr val="000000">
                      <a:alpha val="43137"/>
                    </a:srgbClr>
                  </a:outerShdw>
                </a:effectLst>
                <a:latin typeface="+mj-lt"/>
              </a:rPr>
              <a:t>Виды свирели</a:t>
            </a:r>
          </a:p>
        </p:txBody>
      </p:sp>
      <p:sp>
        <p:nvSpPr>
          <p:cNvPr id="11" name="TextBox 10"/>
          <p:cNvSpPr txBox="1"/>
          <p:nvPr/>
        </p:nvSpPr>
        <p:spPr>
          <a:xfrm>
            <a:off x="7358063" y="2143125"/>
            <a:ext cx="1785937" cy="254000"/>
          </a:xfrm>
          <a:prstGeom prst="rect">
            <a:avLst/>
          </a:prstGeom>
          <a:noFill/>
        </p:spPr>
        <p:txBody>
          <a:bodyPr>
            <a:spAutoFit/>
          </a:bodyPr>
          <a:lstStyle/>
          <a:p>
            <a:pPr fontAlgn="auto">
              <a:spcBef>
                <a:spcPts val="0"/>
              </a:spcBef>
              <a:spcAft>
                <a:spcPts val="0"/>
              </a:spcAft>
              <a:defRPr/>
            </a:pPr>
            <a:r>
              <a:rPr lang="ru-RU" sz="1050" b="1" i="1" dirty="0">
                <a:solidFill>
                  <a:schemeClr val="bg1"/>
                </a:solidFill>
                <a:effectLst>
                  <a:outerShdw blurRad="38100" dist="38100" dir="2700000" algn="tl">
                    <a:srgbClr val="000000">
                      <a:alpha val="43137"/>
                    </a:srgbClr>
                  </a:outerShdw>
                </a:effectLst>
                <a:latin typeface="+mn-lt"/>
              </a:rPr>
              <a:t>Значение свирели</a:t>
            </a:r>
          </a:p>
        </p:txBody>
      </p:sp>
      <p:sp>
        <p:nvSpPr>
          <p:cNvPr id="12" name="TextBox 11"/>
          <p:cNvSpPr txBox="1"/>
          <p:nvPr/>
        </p:nvSpPr>
        <p:spPr>
          <a:xfrm>
            <a:off x="5072063" y="5143500"/>
            <a:ext cx="2071687" cy="415925"/>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effectLst>
                  <a:outerShdw blurRad="38100" dist="38100" dir="2700000" algn="tl">
                    <a:srgbClr val="000000">
                      <a:alpha val="43137"/>
                    </a:srgbClr>
                  </a:outerShdw>
                </a:effectLst>
                <a:latin typeface="+mn-lt"/>
              </a:rPr>
              <a:t>Методика при игре на свирели</a:t>
            </a:r>
          </a:p>
        </p:txBody>
      </p:sp>
      <p:sp>
        <p:nvSpPr>
          <p:cNvPr id="13" name="Прямоугольник с двумя скругленными противолежащими углами 12">
            <a:hlinkClick r:id="rId11" action="ppaction://hlinksldjump"/>
          </p:cNvPr>
          <p:cNvSpPr/>
          <p:nvPr/>
        </p:nvSpPr>
        <p:spPr>
          <a:xfrm>
            <a:off x="7215188" y="2571750"/>
            <a:ext cx="1643062" cy="1285875"/>
          </a:xfrm>
          <a:prstGeom prst="round2DiagRect">
            <a:avLst/>
          </a:prstGeom>
          <a:blipFill>
            <a:blip r:embed="rId12"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TextBox 13"/>
          <p:cNvSpPr txBox="1"/>
          <p:nvPr/>
        </p:nvSpPr>
        <p:spPr>
          <a:xfrm>
            <a:off x="7143750" y="3500438"/>
            <a:ext cx="1857375" cy="276225"/>
          </a:xfrm>
          <a:prstGeom prst="rect">
            <a:avLst/>
          </a:prstGeom>
          <a:noFill/>
        </p:spPr>
        <p:txBody>
          <a:bodyPr>
            <a:spAutoFit/>
          </a:bodyPr>
          <a:lstStyle/>
          <a:p>
            <a:pPr algn="ctr" fontAlgn="auto">
              <a:spcBef>
                <a:spcPts val="0"/>
              </a:spcBef>
              <a:spcAft>
                <a:spcPts val="0"/>
              </a:spcAft>
              <a:defRPr/>
            </a:pPr>
            <a:r>
              <a:rPr lang="ru-RU" sz="1200" b="1" i="1" dirty="0">
                <a:solidFill>
                  <a:schemeClr val="bg1"/>
                </a:solidFill>
                <a:effectLst>
                  <a:outerShdw blurRad="38100" dist="38100" dir="2700000" algn="tl">
                    <a:srgbClr val="000000">
                      <a:alpha val="43137"/>
                    </a:srgbClr>
                  </a:outerShdw>
                </a:effectLst>
                <a:latin typeface="+mn-lt"/>
              </a:rPr>
              <a:t>Задачи свирели</a:t>
            </a:r>
          </a:p>
        </p:txBody>
      </p:sp>
      <p:sp>
        <p:nvSpPr>
          <p:cNvPr id="15" name="Прямоугольник с двумя скругленными противолежащими углами 14">
            <a:hlinkClick r:id="rId13" action="ppaction://hlinksldjump"/>
          </p:cNvPr>
          <p:cNvSpPr/>
          <p:nvPr/>
        </p:nvSpPr>
        <p:spPr>
          <a:xfrm>
            <a:off x="285750" y="5357813"/>
            <a:ext cx="1571625" cy="1214437"/>
          </a:xfrm>
          <a:prstGeom prst="round2DiagRect">
            <a:avLst/>
          </a:prstGeom>
          <a:blipFill>
            <a:blip r:embed="rId14"/>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с двумя скругленными противолежащими углами 16">
            <a:hlinkClick r:id="rId15" action="ppaction://hlinksldjump"/>
          </p:cNvPr>
          <p:cNvSpPr/>
          <p:nvPr/>
        </p:nvSpPr>
        <p:spPr>
          <a:xfrm>
            <a:off x="3643313" y="5286375"/>
            <a:ext cx="1643062" cy="1357313"/>
          </a:xfrm>
          <a:prstGeom prst="round2DiagRect">
            <a:avLst/>
          </a:prstGeom>
          <a:blipFill>
            <a:blip r:embed="rId16"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TextBox 17"/>
          <p:cNvSpPr txBox="1"/>
          <p:nvPr/>
        </p:nvSpPr>
        <p:spPr>
          <a:xfrm>
            <a:off x="3571875" y="5357813"/>
            <a:ext cx="1714500" cy="415925"/>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latin typeface="+mn-lt"/>
              </a:rPr>
              <a:t>Способности дошкольников</a:t>
            </a:r>
          </a:p>
        </p:txBody>
      </p:sp>
      <p:sp>
        <p:nvSpPr>
          <p:cNvPr id="19" name="Прямоугольник с двумя скругленными противолежащими углами 18">
            <a:hlinkClick r:id="rId17" action="ppaction://hlinksldjump"/>
          </p:cNvPr>
          <p:cNvSpPr/>
          <p:nvPr/>
        </p:nvSpPr>
        <p:spPr>
          <a:xfrm>
            <a:off x="7215188" y="4000500"/>
            <a:ext cx="1643062" cy="1285875"/>
          </a:xfrm>
          <a:prstGeom prst="round2DiagRect">
            <a:avLst/>
          </a:prstGeom>
          <a:blipFill>
            <a:blip r:embed="rId18"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TextBox 19"/>
          <p:cNvSpPr txBox="1"/>
          <p:nvPr/>
        </p:nvSpPr>
        <p:spPr>
          <a:xfrm>
            <a:off x="6572250" y="4643438"/>
            <a:ext cx="2928938" cy="577850"/>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latin typeface="+mn-lt"/>
              </a:rPr>
              <a:t>Здоровье-</a:t>
            </a:r>
          </a:p>
          <a:p>
            <a:pPr algn="ctr" fontAlgn="auto">
              <a:spcBef>
                <a:spcPts val="0"/>
              </a:spcBef>
              <a:spcAft>
                <a:spcPts val="0"/>
              </a:spcAft>
              <a:defRPr/>
            </a:pPr>
            <a:r>
              <a:rPr lang="ru-RU" sz="1050" b="1" i="1" dirty="0">
                <a:solidFill>
                  <a:schemeClr val="bg1"/>
                </a:solidFill>
                <a:latin typeface="+mn-lt"/>
              </a:rPr>
              <a:t>сберегающие </a:t>
            </a:r>
          </a:p>
          <a:p>
            <a:pPr algn="ctr" fontAlgn="auto">
              <a:spcBef>
                <a:spcPts val="0"/>
              </a:spcBef>
              <a:spcAft>
                <a:spcPts val="0"/>
              </a:spcAft>
              <a:defRPr/>
            </a:pPr>
            <a:r>
              <a:rPr lang="ru-RU" sz="1050" b="1" i="1" dirty="0">
                <a:solidFill>
                  <a:schemeClr val="bg1"/>
                </a:solidFill>
                <a:latin typeface="+mn-lt"/>
              </a:rPr>
              <a:t>технологии</a:t>
            </a:r>
          </a:p>
        </p:txBody>
      </p:sp>
      <p:sp>
        <p:nvSpPr>
          <p:cNvPr id="21" name="Прямоугольник с двумя скругленными противолежащими углами 20">
            <a:hlinkClick r:id="rId19" action="ppaction://hlinksldjump"/>
          </p:cNvPr>
          <p:cNvSpPr/>
          <p:nvPr/>
        </p:nvSpPr>
        <p:spPr>
          <a:xfrm>
            <a:off x="2000250" y="4286250"/>
            <a:ext cx="1571625" cy="1214438"/>
          </a:xfrm>
          <a:prstGeom prst="round2DiagRect">
            <a:avLst/>
          </a:prstGeom>
          <a:blipFill>
            <a:blip r:embed="rId20" cstate="print"/>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TextBox 21"/>
          <p:cNvSpPr txBox="1"/>
          <p:nvPr/>
        </p:nvSpPr>
        <p:spPr>
          <a:xfrm>
            <a:off x="2214563" y="5214938"/>
            <a:ext cx="1214437" cy="254000"/>
          </a:xfrm>
          <a:prstGeom prst="rect">
            <a:avLst/>
          </a:prstGeom>
          <a:noFill/>
        </p:spPr>
        <p:txBody>
          <a:bodyPr>
            <a:spAutoFit/>
          </a:bodyPr>
          <a:lstStyle/>
          <a:p>
            <a:pPr algn="ctr" fontAlgn="auto">
              <a:spcBef>
                <a:spcPts val="0"/>
              </a:spcBef>
              <a:spcAft>
                <a:spcPts val="0"/>
              </a:spcAft>
              <a:defRPr/>
            </a:pPr>
            <a:r>
              <a:rPr lang="ru-RU" sz="1050" b="1" i="1" dirty="0">
                <a:solidFill>
                  <a:schemeClr val="bg1"/>
                </a:solidFill>
                <a:latin typeface="+mn-lt"/>
              </a:rPr>
              <a:t>заключение</a:t>
            </a:r>
          </a:p>
        </p:txBody>
      </p:sp>
      <p:sp>
        <p:nvSpPr>
          <p:cNvPr id="23" name="Прямоугольник с двумя скругленными противолежащими углами 22">
            <a:hlinkClick r:id="rId21" action="ppaction://hlinksldjump"/>
          </p:cNvPr>
          <p:cNvSpPr/>
          <p:nvPr/>
        </p:nvSpPr>
        <p:spPr>
          <a:xfrm>
            <a:off x="285750" y="2500313"/>
            <a:ext cx="1571625" cy="1214437"/>
          </a:xfrm>
          <a:prstGeom prst="round2DiagRect">
            <a:avLst/>
          </a:prstGeom>
          <a:blipFill>
            <a:blip r:embed="rId22"/>
            <a:stretch>
              <a:fillRect/>
            </a:stretch>
          </a:blip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TextBox 23"/>
          <p:cNvSpPr txBox="1"/>
          <p:nvPr/>
        </p:nvSpPr>
        <p:spPr>
          <a:xfrm>
            <a:off x="285750" y="3286125"/>
            <a:ext cx="1500188" cy="415925"/>
          </a:xfrm>
          <a:prstGeom prst="rect">
            <a:avLst/>
          </a:prstGeom>
          <a:noFill/>
        </p:spPr>
        <p:txBody>
          <a:bodyPr>
            <a:spAutoFit/>
          </a:bodyPr>
          <a:lstStyle/>
          <a:p>
            <a:pPr algn="ctr">
              <a:defRPr/>
            </a:pPr>
            <a:r>
              <a:rPr lang="ru-RU" sz="1050" b="1" i="1" dirty="0">
                <a:solidFill>
                  <a:schemeClr val="bg1"/>
                </a:solidFill>
                <a:latin typeface="+mj-lt"/>
              </a:rPr>
              <a:t>Способы изготовления</a:t>
            </a:r>
          </a:p>
        </p:txBody>
      </p:sp>
      <p:sp>
        <p:nvSpPr>
          <p:cNvPr id="25" name="TextBox 24"/>
          <p:cNvSpPr txBox="1"/>
          <p:nvPr/>
        </p:nvSpPr>
        <p:spPr>
          <a:xfrm>
            <a:off x="142875" y="6286500"/>
            <a:ext cx="1857375" cy="254000"/>
          </a:xfrm>
          <a:prstGeom prst="rect">
            <a:avLst/>
          </a:prstGeom>
          <a:noFill/>
        </p:spPr>
        <p:txBody>
          <a:bodyPr>
            <a:spAutoFit/>
          </a:bodyPr>
          <a:lstStyle/>
          <a:p>
            <a:pPr algn="ctr">
              <a:defRPr/>
            </a:pPr>
            <a:r>
              <a:rPr lang="ru-RU" sz="1050" b="1" i="1" dirty="0">
                <a:solidFill>
                  <a:schemeClr val="bg1"/>
                </a:solidFill>
                <a:latin typeface="+mj-lt"/>
              </a:rPr>
              <a:t>Организация занятий</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8728" y="0"/>
            <a:ext cx="6215106" cy="1171582"/>
          </a:xfrm>
        </p:spPr>
        <p:txBody>
          <a:bodyPr/>
          <a:lstStyle/>
          <a:p>
            <a:pPr eaLnBrk="1" fontAlgn="auto" hangingPunct="1">
              <a:spcAft>
                <a:spcPts val="0"/>
              </a:spcAft>
              <a:defRPr/>
            </a:pPr>
            <a:r>
              <a:rPr lang="ru-RU" sz="4000" dirty="0" smtClean="0">
                <a:solidFill>
                  <a:srgbClr val="003300"/>
                </a:solidFill>
              </a:rPr>
              <a:t>Свирель</a:t>
            </a:r>
            <a:endParaRPr lang="ru-RU" sz="4000" dirty="0">
              <a:solidFill>
                <a:srgbClr val="003300"/>
              </a:solidFill>
            </a:endParaRPr>
          </a:p>
        </p:txBody>
      </p:sp>
      <p:sp>
        <p:nvSpPr>
          <p:cNvPr id="3" name="Подзаголовок 2"/>
          <p:cNvSpPr>
            <a:spLocks noGrp="1"/>
          </p:cNvSpPr>
          <p:nvPr>
            <p:ph type="subTitle" idx="1"/>
          </p:nvPr>
        </p:nvSpPr>
        <p:spPr>
          <a:xfrm>
            <a:off x="2357438" y="2857500"/>
            <a:ext cx="6615112" cy="3571875"/>
          </a:xfrm>
        </p:spPr>
        <p:txBody>
          <a:bodyPr rtlCol="0">
            <a:normAutofit fontScale="40000" lnSpcReduction="20000"/>
          </a:bodyPr>
          <a:lstStyle/>
          <a:p>
            <a:pPr algn="just" eaLnBrk="1" fontAlgn="auto" hangingPunct="1">
              <a:spcAft>
                <a:spcPts val="0"/>
              </a:spcAft>
              <a:defRPr/>
            </a:pPr>
            <a:r>
              <a:rPr lang="ru-RU" sz="3500" i="1" dirty="0" smtClean="0">
                <a:solidFill>
                  <a:srgbClr val="003300"/>
                </a:solidFill>
                <a:effectLst/>
              </a:rPr>
              <a:t>    Свирель</a:t>
            </a:r>
            <a:r>
              <a:rPr lang="ru-RU" sz="3500" b="0" dirty="0" smtClean="0">
                <a:solidFill>
                  <a:srgbClr val="003300"/>
                </a:solidFill>
                <a:effectLst/>
              </a:rPr>
              <a:t> - русский инструмент типа продольной флейты. Упоминание о флейтах находят еще в древнегреческих мифах и легендах. Такой тип инструментов существовал у разных народов с древних времён.</a:t>
            </a:r>
            <a:r>
              <a:rPr lang="ru-RU" sz="3500" b="0" dirty="0" smtClean="0">
                <a:solidFill>
                  <a:srgbClr val="003300"/>
                </a:solidFill>
              </a:rPr>
              <a:t> Слово «флейта» происходит от латинского </a:t>
            </a:r>
            <a:r>
              <a:rPr lang="ru-RU" sz="3500" b="0" i="1" dirty="0" err="1" smtClean="0">
                <a:solidFill>
                  <a:srgbClr val="003300"/>
                </a:solidFill>
              </a:rPr>
              <a:t>flatus</a:t>
            </a:r>
            <a:r>
              <a:rPr lang="ru-RU" sz="3500" b="0" dirty="0" smtClean="0">
                <a:solidFill>
                  <a:srgbClr val="003300"/>
                </a:solidFill>
              </a:rPr>
              <a:t> — дуновение. За все время своего бытования неоднократно изменялись название инструмента, его форма, количество дырочек на стволе и длина.</a:t>
            </a:r>
            <a:r>
              <a:rPr lang="ru-RU" sz="3500" b="0" dirty="0" smtClean="0">
                <a:solidFill>
                  <a:srgbClr val="003300"/>
                </a:solidFill>
                <a:effectLst/>
              </a:rPr>
              <a:t> Продольную флейту изготавливали из различных материалов: тростника, глины, кости, дерева, бамбука, металла и даже из серебра, фарфора и хрусталя. На Руси инструмент изготавливали либо из куска пустотелого тростника, либо из цилиндрического куска дерева. По преданию, на свирели играл сын славянской богини любви Лады — Лель. Он делал себе весной свирель из прутиков березы.</a:t>
            </a:r>
          </a:p>
          <a:p>
            <a:pPr algn="just" eaLnBrk="1" fontAlgn="auto" hangingPunct="1">
              <a:spcAft>
                <a:spcPts val="0"/>
              </a:spcAft>
              <a:defRPr/>
            </a:pPr>
            <a:r>
              <a:rPr lang="ru-RU" sz="3500" b="0" dirty="0" smtClean="0">
                <a:solidFill>
                  <a:srgbClr val="003300"/>
                </a:solidFill>
                <a:effectLst/>
              </a:rPr>
              <a:t>Свирель представляет собой простую деревянную (иногда металлическую) дудку. На одном конце её есть свистковое устройство в виде "клюва", а на середине лицевой стороны вырезаны разное количество игровых отверстий (обычно шесть). Изготавливается инструмент из крушины, орешника, клёна, ясеня или черёмухи.</a:t>
            </a:r>
          </a:p>
          <a:p>
            <a:pPr eaLnBrk="1" fontAlgn="auto" hangingPunct="1">
              <a:spcAft>
                <a:spcPts val="0"/>
              </a:spcAft>
              <a:defRPr/>
            </a:pPr>
            <a:endParaRPr lang="ru-RU" dirty="0" smtClean="0"/>
          </a:p>
          <a:p>
            <a:pPr eaLnBrk="1" fontAlgn="auto" hangingPunct="1">
              <a:spcAft>
                <a:spcPts val="0"/>
              </a:spcAft>
              <a:defRPr/>
            </a:pPr>
            <a:endParaRPr lang="ru-RU" b="0" dirty="0" smtClean="0">
              <a:effectLst/>
            </a:endParaRPr>
          </a:p>
          <a:p>
            <a:pPr eaLnBrk="1" fontAlgn="auto" hangingPunct="1">
              <a:spcAft>
                <a:spcPts val="0"/>
              </a:spcAft>
              <a:defRPr/>
            </a:pPr>
            <a:endParaRPr lang="ru-RU" b="0" dirty="0">
              <a:effectLst/>
            </a:endParaRPr>
          </a:p>
        </p:txBody>
      </p:sp>
      <p:pic>
        <p:nvPicPr>
          <p:cNvPr id="4" name="Рисунок 3" descr="0000102537-preview.jpg"/>
          <p:cNvPicPr>
            <a:picLocks noChangeAspect="1"/>
          </p:cNvPicPr>
          <p:nvPr/>
        </p:nvPicPr>
        <p:blipFill>
          <a:blip r:embed="rId2"/>
          <a:stretch>
            <a:fillRect/>
          </a:stretch>
        </p:blipFill>
        <p:spPr>
          <a:xfrm>
            <a:off x="285720" y="3857628"/>
            <a:ext cx="2004832" cy="2582188"/>
          </a:xfrm>
          <a:prstGeom prst="rect">
            <a:avLst/>
          </a:prstGeom>
          <a:ln>
            <a:noFill/>
          </a:ln>
          <a:effectLst>
            <a:softEdge rad="112500"/>
          </a:effectLst>
        </p:spPr>
      </p:pic>
      <p:pic>
        <p:nvPicPr>
          <p:cNvPr id="5" name="Рисунок 4" descr="flute.jpg"/>
          <p:cNvPicPr>
            <a:picLocks noChangeAspect="1"/>
          </p:cNvPicPr>
          <p:nvPr/>
        </p:nvPicPr>
        <p:blipFill>
          <a:blip r:embed="rId3"/>
          <a:stretch>
            <a:fillRect/>
          </a:stretch>
        </p:blipFill>
        <p:spPr>
          <a:xfrm>
            <a:off x="142844" y="857232"/>
            <a:ext cx="3214690" cy="2143126"/>
          </a:xfrm>
          <a:prstGeom prst="ellipse">
            <a:avLst/>
          </a:prstGeom>
          <a:ln>
            <a:noFill/>
          </a:ln>
          <a:effectLst>
            <a:softEdge rad="112500"/>
          </a:effectLst>
        </p:spPr>
      </p:pic>
      <p:pic>
        <p:nvPicPr>
          <p:cNvPr id="7" name="Рисунок 6" descr="Свирель"/>
          <p:cNvPicPr/>
          <p:nvPr/>
        </p:nvPicPr>
        <p:blipFill>
          <a:blip r:embed="rId4"/>
          <a:srcRect/>
          <a:stretch>
            <a:fillRect/>
          </a:stretch>
        </p:blipFill>
        <p:spPr bwMode="auto">
          <a:xfrm>
            <a:off x="7143768" y="142852"/>
            <a:ext cx="1757370" cy="2586049"/>
          </a:xfrm>
          <a:prstGeom prst="rect">
            <a:avLst/>
          </a:prstGeom>
          <a:ln>
            <a:noFill/>
          </a:ln>
          <a:effectLst>
            <a:softEdge rad="112500"/>
          </a:effectLst>
        </p:spPr>
      </p:pic>
      <p:pic>
        <p:nvPicPr>
          <p:cNvPr id="10" name="Рисунок 9" descr="blok.jpg"/>
          <p:cNvPicPr>
            <a:picLocks noChangeAspect="1"/>
          </p:cNvPicPr>
          <p:nvPr/>
        </p:nvPicPr>
        <p:blipFill>
          <a:blip r:embed="rId5"/>
          <a:stretch>
            <a:fillRect/>
          </a:stretch>
        </p:blipFill>
        <p:spPr>
          <a:xfrm>
            <a:off x="4357686" y="1000108"/>
            <a:ext cx="2428872" cy="1821654"/>
          </a:xfrm>
          <a:prstGeom prst="rect">
            <a:avLst/>
          </a:prstGeom>
          <a:ln>
            <a:noFill/>
          </a:ln>
          <a:effectLst>
            <a:softEdge rad="112500"/>
          </a:effectLst>
        </p:spPr>
      </p:pic>
      <p:sp>
        <p:nvSpPr>
          <p:cNvPr id="9" name="Овал 8">
            <a:hlinkClick r:id="rId6" action="ppaction://hlinksldjump"/>
          </p:cNvPr>
          <p:cNvSpPr/>
          <p:nvPr/>
        </p:nvSpPr>
        <p:spPr>
          <a:xfrm>
            <a:off x="7929563" y="6072188"/>
            <a:ext cx="928687" cy="571500"/>
          </a:xfrm>
          <a:prstGeom prst="ellipse">
            <a:avLst/>
          </a:prstGeom>
          <a:blipFill>
            <a:blip r:embed="rId7"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par>
                          <p:cTn id="19" fill="hold">
                            <p:stCondLst>
                              <p:cond delay="1000"/>
                            </p:stCondLst>
                            <p:childTnLst>
                              <p:par>
                                <p:cTn id="20" presetID="31" presetClass="entr" presetSubtype="0" fill="hold" nodeType="afterEffect">
                                  <p:stCondLst>
                                    <p:cond delay="0"/>
                                  </p:stCondLst>
                                  <p:iterate type="lt">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par>
                          <p:cTn id="26" fill="hold">
                            <p:stCondLst>
                              <p:cond delay="2000"/>
                            </p:stCondLst>
                            <p:childTnLst>
                              <p:par>
                                <p:cTn id="27" presetID="15"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3000"/>
                            </p:stCondLst>
                            <p:childTnLst>
                              <p:par>
                                <p:cTn id="34" presetID="49" presetClass="entr" presetSubtype="0" decel="10000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360"/>
                                          </p:val>
                                        </p:tav>
                                        <p:tav tm="100000">
                                          <p:val>
                                            <p:fltVal val="0"/>
                                          </p:val>
                                        </p:tav>
                                      </p:tavLst>
                                    </p:anim>
                                    <p:animEffect transition="in" filter="fade">
                                      <p:cBhvr>
                                        <p:cTn id="39" dur="1000"/>
                                        <p:tgtEl>
                                          <p:spTgt spid="7"/>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hangingPunct="1">
              <a:defRPr/>
            </a:pPr>
            <a:r>
              <a:rPr lang="ru-RU" dirty="0" smtClean="0"/>
              <a:t>Способы изготовления свирели </a:t>
            </a:r>
            <a:endParaRPr lang="ru-RU" dirty="0"/>
          </a:p>
        </p:txBody>
      </p:sp>
      <p:sp>
        <p:nvSpPr>
          <p:cNvPr id="3" name="Прямоугольник 2"/>
          <p:cNvSpPr>
            <a:spLocks noChangeArrowheads="1"/>
          </p:cNvSpPr>
          <p:nvPr/>
        </p:nvSpPr>
        <p:spPr bwMode="auto">
          <a:xfrm>
            <a:off x="142875" y="1500188"/>
            <a:ext cx="8786813" cy="3354387"/>
          </a:xfrm>
          <a:prstGeom prst="rect">
            <a:avLst/>
          </a:prstGeom>
          <a:noFill/>
          <a:ln w="9525">
            <a:noFill/>
            <a:miter lim="800000"/>
            <a:headEnd/>
            <a:tailEnd/>
          </a:ln>
        </p:spPr>
        <p:txBody>
          <a:bodyPr>
            <a:spAutoFit/>
          </a:bodyPr>
          <a:lstStyle/>
          <a:p>
            <a:pPr algn="just"/>
            <a:r>
              <a:rPr lang="ru-RU" sz="1400">
                <a:solidFill>
                  <a:srgbClr val="003300"/>
                </a:solidFill>
                <a:latin typeface="Century Gothic" pitchFamily="34" charset="0"/>
              </a:rPr>
              <a:t>    Приемы изготовления инструмента таковы: конец трубки забивается пробкой, чтобы остался канал (щель) для воздуха, который направлен на заостренный край прорези в стенке трубки. В такую игровую трубку достаточно просто дунуть, чтобы возник звук. Столб воздуха в трубке колеблется с определенной частотой. Струя воздуха, направленная в отверстие свисткового устройства, рассекается о край прорези в стволе и издает звук. Если усилить подачу воздуха, воздушный столб как бы распадается на две половины и звук становится выше. Если еще более усилить струю воздуха, то два воздушных столба распадаются на следующие половинки. Этот способ звукоизвлечения и называется передуванием. Ствол свирели имеет небольшую коническую форму и выполнен из двух трубочек, вставляемых одна в другую.</a:t>
            </a:r>
            <a:br>
              <a:rPr lang="ru-RU" sz="1400">
                <a:solidFill>
                  <a:srgbClr val="003300"/>
                </a:solidFill>
                <a:latin typeface="Century Gothic" pitchFamily="34" charset="0"/>
              </a:rPr>
            </a:br>
            <a:endParaRPr lang="ru-RU" sz="1400">
              <a:solidFill>
                <a:srgbClr val="003300"/>
              </a:solidFill>
              <a:latin typeface="Century Gothic" pitchFamily="34" charset="0"/>
            </a:endParaRPr>
          </a:p>
          <a:p>
            <a:endParaRPr lang="ru-RU"/>
          </a:p>
          <a:p>
            <a:endParaRPr lang="ru-RU"/>
          </a:p>
          <a:p>
            <a:endParaRPr lang="ru-RU"/>
          </a:p>
          <a:p>
            <a:endParaRPr lang="ru-RU"/>
          </a:p>
        </p:txBody>
      </p:sp>
      <p:pic>
        <p:nvPicPr>
          <p:cNvPr id="4" name="Рисунок 3" descr="http://spacenation.info/uploads/1248182440_svirel1.jpg"/>
          <p:cNvPicPr>
            <a:picLocks noChangeAspect="1" noChangeArrowheads="1"/>
          </p:cNvPicPr>
          <p:nvPr/>
        </p:nvPicPr>
        <p:blipFill>
          <a:blip r:embed="rId2"/>
          <a:srcRect/>
          <a:stretch>
            <a:fillRect/>
          </a:stretch>
        </p:blipFill>
        <p:spPr bwMode="auto">
          <a:xfrm>
            <a:off x="1714500" y="3714750"/>
            <a:ext cx="5500688" cy="1571625"/>
          </a:xfrm>
          <a:prstGeom prst="rect">
            <a:avLst/>
          </a:prstGeom>
          <a:noFill/>
          <a:ln w="9525">
            <a:noFill/>
            <a:miter lim="800000"/>
            <a:headEnd/>
            <a:tailEnd/>
          </a:ln>
        </p:spPr>
      </p:pic>
      <p:sp>
        <p:nvSpPr>
          <p:cNvPr id="5" name="Прямоугольник 4"/>
          <p:cNvSpPr/>
          <p:nvPr/>
        </p:nvSpPr>
        <p:spPr>
          <a:xfrm>
            <a:off x="1714500" y="5286375"/>
            <a:ext cx="5500688" cy="461963"/>
          </a:xfrm>
          <a:prstGeom prst="rect">
            <a:avLst/>
          </a:prstGeom>
        </p:spPr>
        <p:txBody>
          <a:bodyPr>
            <a:spAutoFit/>
          </a:bodyPr>
          <a:lstStyle/>
          <a:p>
            <a:pPr algn="ctr">
              <a:defRPr/>
            </a:pPr>
            <a:r>
              <a:rPr lang="ru-RU" sz="1200" i="1" dirty="0">
                <a:latin typeface="+mj-lt"/>
              </a:rPr>
              <a:t>Свистковое устройство и игровая трубка при соединении образуют единый ствол</a:t>
            </a:r>
            <a:endParaRPr lang="ru-RU" sz="1200" dirty="0">
              <a:latin typeface="+mj-lt"/>
            </a:endParaRPr>
          </a:p>
        </p:txBody>
      </p:sp>
      <p:sp>
        <p:nvSpPr>
          <p:cNvPr id="6" name="Овал 5">
            <a:hlinkClick r:id="rId3" action="ppaction://hlinksldjump"/>
          </p:cNvPr>
          <p:cNvSpPr/>
          <p:nvPr/>
        </p:nvSpPr>
        <p:spPr>
          <a:xfrm>
            <a:off x="7929563" y="6072188"/>
            <a:ext cx="928687" cy="571500"/>
          </a:xfrm>
          <a:prstGeom prst="ellipse">
            <a:avLst/>
          </a:prstGeom>
          <a:blipFill>
            <a:blip r:embed="rId4"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 decel="100000"/>
                                        <p:tgtEl>
                                          <p:spTgt spid="2"/>
                                        </p:tgtEl>
                                      </p:cBhvr>
                                    </p:animEffect>
                                    <p:anim calcmode="lin" valueType="num">
                                      <p:cBhvr>
                                        <p:cTn id="8" dur="400" decel="100000" fill="hold"/>
                                        <p:tgtEl>
                                          <p:spTgt spid="2"/>
                                        </p:tgtEl>
                                        <p:attrNameLst>
                                          <p:attrName>style.rotation</p:attrName>
                                        </p:attrNameLst>
                                      </p:cBhvr>
                                      <p:tavLst>
                                        <p:tav tm="0">
                                          <p:val>
                                            <p:fltVal val="-90"/>
                                          </p:val>
                                        </p:tav>
                                        <p:tav tm="100000">
                                          <p:val>
                                            <p:fltVal val="0"/>
                                          </p:val>
                                        </p:tav>
                                      </p:tavLst>
                                    </p:anim>
                                    <p:anim calcmode="lin" valueType="num">
                                      <p:cBhvr>
                                        <p:cTn id="9" dur="400" decel="100000" fill="hold"/>
                                        <p:tgtEl>
                                          <p:spTgt spid="2"/>
                                        </p:tgtEl>
                                        <p:attrNameLst>
                                          <p:attrName>ppt_x</p:attrName>
                                        </p:attrNameLst>
                                      </p:cBhvr>
                                      <p:tavLst>
                                        <p:tav tm="0">
                                          <p:val>
                                            <p:strVal val="#ppt_x+0.4"/>
                                          </p:val>
                                        </p:tav>
                                        <p:tav tm="100000">
                                          <p:val>
                                            <p:strVal val="#ppt_x-0.05"/>
                                          </p:val>
                                        </p:tav>
                                      </p:tavLst>
                                    </p:anim>
                                    <p:anim calcmode="lin" valueType="num">
                                      <p:cBhvr>
                                        <p:cTn id="10" dur="400" decel="100000" fill="hold"/>
                                        <p:tgtEl>
                                          <p:spTgt spid="2"/>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2"/>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2"/>
                                        </p:tgtEl>
                                        <p:attrNameLst>
                                          <p:attrName>ppt_y</p:attrName>
                                        </p:attrNameLst>
                                      </p:cBhvr>
                                      <p:tavLst>
                                        <p:tav tm="0">
                                          <p:val>
                                            <p:strVal val="#ppt_y+0.1"/>
                                          </p:val>
                                        </p:tav>
                                        <p:tav tm="100000">
                                          <p:val>
                                            <p:strVal val="#ppt_y"/>
                                          </p:val>
                                        </p:tav>
                                      </p:tavLst>
                                    </p:anim>
                                  </p:childTnLst>
                                </p:cTn>
                              </p:par>
                              <p:par>
                                <p:cTn id="13" presetID="53"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par>
                                <p:cTn id="22" presetID="43" presetClass="entr" presetSubtype="0"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
                                        <p:tgtEl>
                                          <p:spTgt spid="5">
                                            <p:txEl>
                                              <p:pRg st="0" end="0"/>
                                            </p:txEl>
                                          </p:spTgt>
                                        </p:tgtEl>
                                      </p:cBhvr>
                                    </p:animEffect>
                                    <p:anim calcmode="lin" valueType="num">
                                      <p:cBhvr>
                                        <p:cTn id="25"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046012_b"/>
          <p:cNvPicPr>
            <a:picLocks noChangeAspect="1" noChangeArrowheads="1"/>
          </p:cNvPicPr>
          <p:nvPr/>
        </p:nvPicPr>
        <p:blipFill>
          <a:blip r:embed="rId2"/>
          <a:srcRect/>
          <a:stretch>
            <a:fillRect/>
          </a:stretch>
        </p:blipFill>
        <p:spPr bwMode="auto">
          <a:xfrm rot="551697">
            <a:off x="6213602" y="341296"/>
            <a:ext cx="2643174" cy="1982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5" name="Rectangle 1"/>
          <p:cNvSpPr>
            <a:spLocks noChangeArrowheads="1"/>
          </p:cNvSpPr>
          <p:nvPr/>
        </p:nvSpPr>
        <p:spPr bwMode="auto">
          <a:xfrm>
            <a:off x="142875" y="142875"/>
            <a:ext cx="6072188" cy="2770188"/>
          </a:xfrm>
          <a:prstGeom prst="rect">
            <a:avLst/>
          </a:prstGeom>
          <a:noFill/>
          <a:ln w="9525">
            <a:noFill/>
            <a:miter lim="800000"/>
            <a:headEnd/>
            <a:tailEnd/>
          </a:ln>
        </p:spPr>
        <p:txBody>
          <a:bodyPr anchor="ctr">
            <a:spAutoFit/>
          </a:bodyPr>
          <a:lstStyle/>
          <a:p>
            <a:pPr algn="just"/>
            <a:r>
              <a:rPr lang="ru-RU" sz="1400">
                <a:solidFill>
                  <a:srgbClr val="003300"/>
                </a:solidFill>
                <a:latin typeface="Century Gothic" pitchFamily="34" charset="0"/>
                <a:cs typeface="Times New Roman" pitchFamily="18" charset="0"/>
              </a:rPr>
              <a:t>     Духовые инструменты изготавливают не только из дерева, но и из других материалов — металлических, эбонитовых, поливиниловых, пластмассовых трубок. Кстати, последний материал более доступен для экспериментальной работы, особенно при нахождении искомых тонов звучания и переносе их на готовые деревянные заготовки.</a:t>
            </a:r>
          </a:p>
          <a:p>
            <a:pPr algn="just"/>
            <a:r>
              <a:rPr lang="ru-RU" sz="1400">
                <a:solidFill>
                  <a:srgbClr val="003300"/>
                </a:solidFill>
                <a:latin typeface="Century Gothic" pitchFamily="34" charset="0"/>
                <a:cs typeface="Times New Roman" pitchFamily="18" charset="0"/>
              </a:rPr>
              <a:t> Если нет возможности применить дерево, можно использовать пустотелые пластмассовые трубочки различных диаметров. Длина трубок также различна и достигает одного метра. </a:t>
            </a:r>
          </a:p>
          <a:p>
            <a:pPr algn="just"/>
            <a:r>
              <a:rPr lang="ru-RU" sz="1400">
                <a:solidFill>
                  <a:srgbClr val="003300"/>
                </a:solidFill>
                <a:latin typeface="Century Gothic" pitchFamily="34" charset="0"/>
                <a:cs typeface="Times New Roman" pitchFamily="18" charset="0"/>
              </a:rPr>
              <a:t>Свирели изготавливают в разной тональности.</a:t>
            </a:r>
          </a:p>
          <a:p>
            <a:endParaRPr lang="ru-RU" sz="2000"/>
          </a:p>
          <a:p>
            <a:endParaRPr lang="ru-RU" sz="1400">
              <a:solidFill>
                <a:srgbClr val="003300"/>
              </a:solidFill>
              <a:latin typeface="Century Gothic" pitchFamily="34" charset="0"/>
            </a:endParaRPr>
          </a:p>
        </p:txBody>
      </p:sp>
      <p:pic>
        <p:nvPicPr>
          <p:cNvPr id="10" name="Рисунок 9" descr="http://spacenation.info/uploads/1249980014_trubki.jpg"/>
          <p:cNvPicPr>
            <a:picLocks noChangeAspect="1" noChangeArrowheads="1"/>
          </p:cNvPicPr>
          <p:nvPr/>
        </p:nvPicPr>
        <p:blipFill>
          <a:blip r:embed="rId3"/>
          <a:srcRect/>
          <a:stretch>
            <a:fillRect/>
          </a:stretch>
        </p:blipFill>
        <p:spPr bwMode="auto">
          <a:xfrm>
            <a:off x="214313" y="2500313"/>
            <a:ext cx="3929062" cy="1090612"/>
          </a:xfrm>
          <a:prstGeom prst="rect">
            <a:avLst/>
          </a:prstGeom>
          <a:noFill/>
          <a:ln w="9525">
            <a:noFill/>
            <a:miter lim="800000"/>
            <a:headEnd/>
            <a:tailEnd/>
          </a:ln>
        </p:spPr>
      </p:pic>
      <p:sp>
        <p:nvSpPr>
          <p:cNvPr id="1028" name="Rectangle 4"/>
          <p:cNvSpPr>
            <a:spLocks noChangeArrowheads="1"/>
          </p:cNvSpPr>
          <p:nvPr/>
        </p:nvSpPr>
        <p:spPr bwMode="auto">
          <a:xfrm>
            <a:off x="214313" y="3571875"/>
            <a:ext cx="4000500" cy="615950"/>
          </a:xfrm>
          <a:prstGeom prst="rect">
            <a:avLst/>
          </a:prstGeom>
          <a:noFill/>
          <a:ln w="9525">
            <a:noFill/>
            <a:miter lim="800000"/>
            <a:headEnd/>
            <a:tailEnd/>
          </a:ln>
        </p:spPr>
        <p:txBody>
          <a:bodyPr anchor="ctr">
            <a:spAutoFit/>
          </a:bodyPr>
          <a:lstStyle/>
          <a:p>
            <a:pPr algn="just"/>
            <a:r>
              <a:rPr lang="ru-RU" sz="1100" i="1">
                <a:latin typeface="Century Gothic" pitchFamily="34" charset="0"/>
                <a:cs typeface="Times New Roman" pitchFamily="18" charset="0"/>
              </a:rPr>
              <a:t>Отверстия: 1-е — 8мм, 2-е, 3-е — 7 мм, 4-е — 9мм, 5-е, 6-е — 7,5мм. Внешний диаметр трубки 20 мм, внутренний диаметр 18 мм. </a:t>
            </a:r>
            <a:r>
              <a:rPr lang="ru-RU" sz="1200" b="1" i="1">
                <a:latin typeface="Century Gothic" pitchFamily="34" charset="0"/>
                <a:cs typeface="Times New Roman" pitchFamily="18" charset="0"/>
              </a:rPr>
              <a:t>Свирель си мажор.</a:t>
            </a:r>
            <a:endParaRPr lang="ru-RU" sz="1200" b="1">
              <a:latin typeface="Century Gothic" pitchFamily="34" charset="0"/>
            </a:endParaRPr>
          </a:p>
        </p:txBody>
      </p:sp>
      <p:pic>
        <p:nvPicPr>
          <p:cNvPr id="12" name="Рисунок 11" descr="http://spacenation.info/uploads/1248184128_trubki1.jpg"/>
          <p:cNvPicPr>
            <a:picLocks noChangeAspect="1" noChangeArrowheads="1"/>
          </p:cNvPicPr>
          <p:nvPr/>
        </p:nvPicPr>
        <p:blipFill>
          <a:blip r:embed="rId4"/>
          <a:srcRect/>
          <a:stretch>
            <a:fillRect/>
          </a:stretch>
        </p:blipFill>
        <p:spPr bwMode="auto">
          <a:xfrm>
            <a:off x="4929188" y="2500313"/>
            <a:ext cx="3929062" cy="1071562"/>
          </a:xfrm>
          <a:prstGeom prst="rect">
            <a:avLst/>
          </a:prstGeom>
          <a:noFill/>
          <a:ln w="9525">
            <a:noFill/>
            <a:miter lim="800000"/>
            <a:headEnd/>
            <a:tailEnd/>
          </a:ln>
        </p:spPr>
      </p:pic>
      <p:sp>
        <p:nvSpPr>
          <p:cNvPr id="1029" name="Rectangle 5"/>
          <p:cNvSpPr>
            <a:spLocks noChangeArrowheads="1"/>
          </p:cNvSpPr>
          <p:nvPr/>
        </p:nvSpPr>
        <p:spPr bwMode="auto">
          <a:xfrm>
            <a:off x="4929188" y="3571875"/>
            <a:ext cx="3857625" cy="600075"/>
          </a:xfrm>
          <a:prstGeom prst="rect">
            <a:avLst/>
          </a:prstGeom>
          <a:noFill/>
          <a:ln w="9525">
            <a:noFill/>
            <a:miter lim="800000"/>
            <a:headEnd/>
            <a:tailEnd/>
          </a:ln>
        </p:spPr>
        <p:txBody>
          <a:bodyPr anchor="ctr">
            <a:spAutoFit/>
          </a:bodyPr>
          <a:lstStyle/>
          <a:p>
            <a:pPr algn="just"/>
            <a:r>
              <a:rPr lang="ru-RU" sz="1100" i="1">
                <a:latin typeface="Century Gothic" pitchFamily="34" charset="0"/>
                <a:cs typeface="Times New Roman" pitchFamily="18" charset="0"/>
              </a:rPr>
              <a:t>б отверстий 5 мм, 7-е — 4 мм, прорезь 5х5 мм. Внешний диаметр трубки 18 мм, внутренний диаметр 13,5 мм. </a:t>
            </a:r>
            <a:r>
              <a:rPr lang="ru-RU" sz="1100" b="1" i="1">
                <a:latin typeface="Century Gothic" pitchFamily="34" charset="0"/>
                <a:cs typeface="Times New Roman" pitchFamily="18" charset="0"/>
              </a:rPr>
              <a:t>Свирель до мажор</a:t>
            </a:r>
            <a:endParaRPr lang="ru-RU" sz="1100" b="1">
              <a:latin typeface="Century Gothic" pitchFamily="34" charset="0"/>
            </a:endParaRPr>
          </a:p>
        </p:txBody>
      </p:sp>
      <p:pic>
        <p:nvPicPr>
          <p:cNvPr id="14" name="Рисунок 13" descr="http://spacenation.info/uploads/1248184247_trubki2.jpg"/>
          <p:cNvPicPr>
            <a:picLocks noChangeAspect="1" noChangeArrowheads="1"/>
          </p:cNvPicPr>
          <p:nvPr/>
        </p:nvPicPr>
        <p:blipFill>
          <a:blip r:embed="rId5"/>
          <a:srcRect/>
          <a:stretch>
            <a:fillRect/>
          </a:stretch>
        </p:blipFill>
        <p:spPr bwMode="auto">
          <a:xfrm>
            <a:off x="142875" y="4286250"/>
            <a:ext cx="3929063" cy="1071563"/>
          </a:xfrm>
          <a:prstGeom prst="rect">
            <a:avLst/>
          </a:prstGeom>
          <a:noFill/>
          <a:ln w="9525">
            <a:noFill/>
            <a:miter lim="800000"/>
            <a:headEnd/>
            <a:tailEnd/>
          </a:ln>
        </p:spPr>
      </p:pic>
      <p:sp>
        <p:nvSpPr>
          <p:cNvPr id="1030" name="Rectangle 6"/>
          <p:cNvSpPr>
            <a:spLocks noChangeArrowheads="1"/>
          </p:cNvSpPr>
          <p:nvPr/>
        </p:nvSpPr>
        <p:spPr bwMode="auto">
          <a:xfrm>
            <a:off x="142875" y="5357813"/>
            <a:ext cx="3714750" cy="1046162"/>
          </a:xfrm>
          <a:prstGeom prst="rect">
            <a:avLst/>
          </a:prstGeom>
          <a:noFill/>
          <a:ln w="9525">
            <a:noFill/>
            <a:miter lim="800000"/>
            <a:headEnd/>
            <a:tailEnd/>
          </a:ln>
        </p:spPr>
        <p:txBody>
          <a:bodyPr anchor="ctr">
            <a:spAutoFit/>
          </a:bodyPr>
          <a:lstStyle/>
          <a:p>
            <a:pPr algn="just"/>
            <a:r>
              <a:rPr lang="ru-RU" sz="1100" i="1">
                <a:latin typeface="Century Gothic" pitchFamily="34" charset="0"/>
                <a:cs typeface="Times New Roman" pitchFamily="18" charset="0"/>
              </a:rPr>
              <a:t>Отверстия: 2-е — 5мм, 6-е — 3 мм, остальные — 4мм. Внешний диаметр трубки 16 мм, внутренний диаметр 15 мм. Прорезь на стволе 5х5 мм. </a:t>
            </a:r>
            <a:r>
              <a:rPr lang="ru-RU" sz="1100" b="1" i="1">
                <a:latin typeface="Century Gothic" pitchFamily="34" charset="0"/>
                <a:cs typeface="Times New Roman" pitchFamily="18" charset="0"/>
              </a:rPr>
              <a:t>Свирель ре мажор.</a:t>
            </a:r>
            <a:endParaRPr lang="ru-RU" sz="1100" b="1">
              <a:latin typeface="Century Gothic" pitchFamily="34" charset="0"/>
            </a:endParaRPr>
          </a:p>
          <a:p>
            <a:pPr eaLnBrk="0" hangingPunct="0"/>
            <a:endParaRPr lang="ru-RU"/>
          </a:p>
        </p:txBody>
      </p:sp>
      <p:pic>
        <p:nvPicPr>
          <p:cNvPr id="16" name="Рисунок 15" descr="http://spacenation.info/uploads/1248184350_trubki3.jpg"/>
          <p:cNvPicPr>
            <a:picLocks noChangeAspect="1" noChangeArrowheads="1"/>
          </p:cNvPicPr>
          <p:nvPr/>
        </p:nvPicPr>
        <p:blipFill>
          <a:blip r:embed="rId6"/>
          <a:srcRect/>
          <a:stretch>
            <a:fillRect/>
          </a:stretch>
        </p:blipFill>
        <p:spPr bwMode="auto">
          <a:xfrm>
            <a:off x="4286250" y="4286250"/>
            <a:ext cx="4500563" cy="1285875"/>
          </a:xfrm>
          <a:prstGeom prst="rect">
            <a:avLst/>
          </a:prstGeom>
          <a:noFill/>
          <a:ln w="9525">
            <a:noFill/>
            <a:miter lim="800000"/>
            <a:headEnd/>
            <a:tailEnd/>
          </a:ln>
        </p:spPr>
      </p:pic>
      <p:sp>
        <p:nvSpPr>
          <p:cNvPr id="17" name="Прямоугольник 16"/>
          <p:cNvSpPr>
            <a:spLocks noChangeArrowheads="1"/>
          </p:cNvSpPr>
          <p:nvPr/>
        </p:nvSpPr>
        <p:spPr bwMode="auto">
          <a:xfrm>
            <a:off x="4214813" y="5643563"/>
            <a:ext cx="4572000" cy="969962"/>
          </a:xfrm>
          <a:prstGeom prst="rect">
            <a:avLst/>
          </a:prstGeom>
          <a:noFill/>
          <a:ln w="9525">
            <a:noFill/>
            <a:miter lim="800000"/>
            <a:headEnd/>
            <a:tailEnd/>
          </a:ln>
        </p:spPr>
        <p:txBody>
          <a:bodyPr>
            <a:spAutoFit/>
          </a:bodyPr>
          <a:lstStyle/>
          <a:p>
            <a:r>
              <a:rPr lang="ru-RU" sz="1100" i="1">
                <a:solidFill>
                  <a:srgbClr val="003300"/>
                </a:solidFill>
                <a:latin typeface="Century Gothic" pitchFamily="34" charset="0"/>
              </a:rPr>
              <a:t>Если ствол выполнен из синтетических материалов, то свисток (пыж) изготавливается из дерева твердой породы либо эбонита. Звук в этом случае получается сильнее. </a:t>
            </a:r>
            <a:r>
              <a:rPr lang="ru-RU" sz="1200" i="1">
                <a:latin typeface="Century Gothic" pitchFamily="34" charset="0"/>
              </a:rPr>
              <a:t/>
            </a:r>
            <a:br>
              <a:rPr lang="ru-RU" sz="1200" i="1">
                <a:latin typeface="Century Gothic" pitchFamily="34" charset="0"/>
              </a:rPr>
            </a:br>
            <a:r>
              <a:rPr lang="ru-RU" sz="1200">
                <a:latin typeface="Century Gothic" pitchFamily="34" charset="0"/>
              </a:rPr>
              <a:t/>
            </a:r>
            <a:br>
              <a:rPr lang="ru-RU" sz="1200">
                <a:latin typeface="Century Gothic" pitchFamily="34" charset="0"/>
              </a:rPr>
            </a:br>
            <a:endParaRPr lang="ru-RU" sz="1200">
              <a:latin typeface="Century Gothic" pitchFamily="34" charset="0"/>
            </a:endParaRPr>
          </a:p>
        </p:txBody>
      </p:sp>
      <p:sp>
        <p:nvSpPr>
          <p:cNvPr id="1031" name="Rectangle 7"/>
          <p:cNvSpPr>
            <a:spLocks noChangeArrowheads="1"/>
          </p:cNvSpPr>
          <p:nvPr/>
        </p:nvSpPr>
        <p:spPr bwMode="auto">
          <a:xfrm>
            <a:off x="0" y="5929313"/>
            <a:ext cx="9144000" cy="1200150"/>
          </a:xfrm>
          <a:prstGeom prst="rect">
            <a:avLst/>
          </a:prstGeom>
          <a:noFill/>
          <a:ln w="9525">
            <a:noFill/>
            <a:miter lim="800000"/>
            <a:headEnd/>
            <a:tailEnd/>
          </a:ln>
        </p:spPr>
        <p:txBody>
          <a:bodyPr anchor="ctr">
            <a:spAutoFit/>
          </a:bodyPr>
          <a:lstStyle/>
          <a:p>
            <a:endParaRPr lang="ru-RU"/>
          </a:p>
          <a:p>
            <a:pPr eaLnBrk="0" hangingPunct="0"/>
            <a:r>
              <a:rPr lang="ru-RU" sz="1200" b="1">
                <a:solidFill>
                  <a:srgbClr val="003300"/>
                </a:solidFill>
                <a:latin typeface="Century Gothic" pitchFamily="34" charset="0"/>
                <a:cs typeface="Times New Roman" pitchFamily="18" charset="0"/>
              </a:rPr>
              <a:t>В том случае, когда приходится работать с трубками другой длины и толщины, изменяется строй инструмента и его тембровая окраска. Инструменты получаются разных тональностей, и настройка под основной тон проводится опытным путем.</a:t>
            </a:r>
            <a:endParaRPr lang="ru-RU" sz="900" b="1">
              <a:solidFill>
                <a:srgbClr val="003300"/>
              </a:solidFill>
              <a:latin typeface="Century Gothic" pitchFamily="34" charset="0"/>
            </a:endParaRPr>
          </a:p>
          <a:p>
            <a:pPr eaLnBrk="0" hangingPunct="0"/>
            <a:endParaRPr lang="ru-RU">
              <a:latin typeface="Century Gothic"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025"/>
                                        </p:tgtEl>
                                        <p:attrNameLst>
                                          <p:attrName>style.visibility</p:attrName>
                                        </p:attrNameLst>
                                      </p:cBhvr>
                                      <p:to>
                                        <p:strVal val="visible"/>
                                      </p:to>
                                    </p:set>
                                    <p:anim calcmode="lin" valueType="num">
                                      <p:cBhvr>
                                        <p:cTn id="7" dur="1000" fill="hold"/>
                                        <p:tgtEl>
                                          <p:spTgt spid="1025"/>
                                        </p:tgtEl>
                                        <p:attrNameLst>
                                          <p:attrName>ppt_w</p:attrName>
                                        </p:attrNameLst>
                                      </p:cBhvr>
                                      <p:tavLst>
                                        <p:tav tm="0">
                                          <p:val>
                                            <p:fltVal val="0"/>
                                          </p:val>
                                        </p:tav>
                                        <p:tav tm="100000">
                                          <p:val>
                                            <p:strVal val="#ppt_w"/>
                                          </p:val>
                                        </p:tav>
                                      </p:tavLst>
                                    </p:anim>
                                    <p:anim calcmode="lin" valueType="num">
                                      <p:cBhvr>
                                        <p:cTn id="8" dur="1000" fill="hold"/>
                                        <p:tgtEl>
                                          <p:spTgt spid="1025"/>
                                        </p:tgtEl>
                                        <p:attrNameLst>
                                          <p:attrName>ppt_h</p:attrName>
                                        </p:attrNameLst>
                                      </p:cBhvr>
                                      <p:tavLst>
                                        <p:tav tm="0">
                                          <p:val>
                                            <p:fltVal val="0"/>
                                          </p:val>
                                        </p:tav>
                                        <p:tav tm="100000">
                                          <p:val>
                                            <p:strVal val="#ppt_h"/>
                                          </p:val>
                                        </p:tav>
                                      </p:tavLst>
                                    </p:anim>
                                    <p:anim calcmode="lin" valueType="num">
                                      <p:cBhvr>
                                        <p:cTn id="9" dur="1000" fill="hold"/>
                                        <p:tgtEl>
                                          <p:spTgt spid="102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gtEl>
                                        <p:attrNameLst>
                                          <p:attrName>ppt_y</p:attrName>
                                        </p:attrNameLst>
                                      </p:cBhvr>
                                      <p:tavLst>
                                        <p:tav tm="0" fmla="#ppt_y+(sin(-2*pi*(1-$))*-#ppt_x+cos(-2*pi*(1-$))*(1-#ppt_y))*(1-$)">
                                          <p:val>
                                            <p:fltVal val="0"/>
                                          </p:val>
                                        </p:tav>
                                        <p:tav tm="100000">
                                          <p:val>
                                            <p:fltVal val="1"/>
                                          </p:val>
                                        </p:tav>
                                      </p:tavLst>
                                    </p:anim>
                                  </p:childTnLst>
                                </p:cTn>
                              </p:par>
                              <p:par>
                                <p:cTn id="11" presetID="3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style.rotation</p:attrName>
                                        </p:attrNameLst>
                                      </p:cBhvr>
                                      <p:tavLst>
                                        <p:tav tm="0">
                                          <p:val>
                                            <p:fltVal val="720"/>
                                          </p:val>
                                        </p:tav>
                                        <p:tav tm="100000">
                                          <p:val>
                                            <p:fltVal val="0"/>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800" decel="100000"/>
                                        <p:tgtEl>
                                          <p:spTgt spid="10"/>
                                        </p:tgtEl>
                                      </p:cBhvr>
                                    </p:animEffect>
                                    <p:anim calcmode="lin" valueType="num">
                                      <p:cBhvr>
                                        <p:cTn id="21" dur="800" decel="100000" fill="hold"/>
                                        <p:tgtEl>
                                          <p:spTgt spid="10"/>
                                        </p:tgtEl>
                                        <p:attrNameLst>
                                          <p:attrName>style.rotation</p:attrName>
                                        </p:attrNameLst>
                                      </p:cBhvr>
                                      <p:tavLst>
                                        <p:tav tm="0">
                                          <p:val>
                                            <p:fltVal val="-90"/>
                                          </p:val>
                                        </p:tav>
                                        <p:tav tm="100000">
                                          <p:val>
                                            <p:fltVal val="0"/>
                                          </p:val>
                                        </p:tav>
                                      </p:tavLst>
                                    </p:anim>
                                    <p:anim calcmode="lin" valueType="num">
                                      <p:cBhvr>
                                        <p:cTn id="22" dur="800" decel="100000" fill="hold"/>
                                        <p:tgtEl>
                                          <p:spTgt spid="10"/>
                                        </p:tgtEl>
                                        <p:attrNameLst>
                                          <p:attrName>ppt_x</p:attrName>
                                        </p:attrNameLst>
                                      </p:cBhvr>
                                      <p:tavLst>
                                        <p:tav tm="0">
                                          <p:val>
                                            <p:strVal val="#ppt_x+0.4"/>
                                          </p:val>
                                        </p:tav>
                                        <p:tav tm="100000">
                                          <p:val>
                                            <p:strVal val="#ppt_x-0.05"/>
                                          </p:val>
                                        </p:tav>
                                      </p:tavLst>
                                    </p:anim>
                                    <p:anim calcmode="lin" valueType="num">
                                      <p:cBhvr>
                                        <p:cTn id="23" dur="800" decel="100000" fill="hold"/>
                                        <p:tgtEl>
                                          <p:spTgt spid="10"/>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par>
                                <p:cTn id="26" presetID="52" presetClass="entr" presetSubtype="0" fill="hold" grpId="0" nodeType="withEffect">
                                  <p:stCondLst>
                                    <p:cond delay="0"/>
                                  </p:stCondLst>
                                  <p:childTnLst>
                                    <p:set>
                                      <p:cBhvr>
                                        <p:cTn id="27" dur="1" fill="hold">
                                          <p:stCondLst>
                                            <p:cond delay="0"/>
                                          </p:stCondLst>
                                        </p:cTn>
                                        <p:tgtEl>
                                          <p:spTgt spid="1028"/>
                                        </p:tgtEl>
                                        <p:attrNameLst>
                                          <p:attrName>style.visibility</p:attrName>
                                        </p:attrNameLst>
                                      </p:cBhvr>
                                      <p:to>
                                        <p:strVal val="visible"/>
                                      </p:to>
                                    </p:set>
                                    <p:animScale>
                                      <p:cBhvr>
                                        <p:cTn id="28" dur="1000" decel="50000" fill="hold">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028"/>
                                        </p:tgtEl>
                                        <p:attrNameLst>
                                          <p:attrName>ppt_x</p:attrName>
                                          <p:attrName>ppt_y</p:attrName>
                                        </p:attrNameLst>
                                      </p:cBhvr>
                                    </p:animMotion>
                                    <p:animEffect transition="in" filter="fade">
                                      <p:cBhvr>
                                        <p:cTn id="30" dur="1000"/>
                                        <p:tgtEl>
                                          <p:spTgt spid="1028"/>
                                        </p:tgtEl>
                                      </p:cBhvr>
                                    </p:animEffect>
                                  </p:childTnLst>
                                </p:cTn>
                              </p:par>
                            </p:childTnLst>
                          </p:cTn>
                        </p:par>
                        <p:par>
                          <p:cTn id="31" fill="hold">
                            <p:stCondLst>
                              <p:cond delay="3000"/>
                            </p:stCondLst>
                            <p:childTnLst>
                              <p:par>
                                <p:cTn id="32" presetID="52"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Scale>
                                      <p:cBhvr>
                                        <p:cTn id="34"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4"/>
                                        </p:tgtEl>
                                        <p:attrNameLst>
                                          <p:attrName>ppt_x</p:attrName>
                                          <p:attrName>ppt_y</p:attrName>
                                        </p:attrNameLst>
                                      </p:cBhvr>
                                    </p:animMotion>
                                    <p:animEffect transition="in" filter="fade">
                                      <p:cBhvr>
                                        <p:cTn id="36" dur="1000"/>
                                        <p:tgtEl>
                                          <p:spTgt spid="14"/>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fill="hold"/>
                                        <p:tgtEl>
                                          <p:spTgt spid="1030"/>
                                        </p:tgtEl>
                                        <p:attrNameLst>
                                          <p:attrName>ppt_w</p:attrName>
                                        </p:attrNameLst>
                                      </p:cBhvr>
                                      <p:tavLst>
                                        <p:tav tm="0">
                                          <p:val>
                                            <p:fltVal val="0"/>
                                          </p:val>
                                        </p:tav>
                                        <p:tav tm="100000">
                                          <p:val>
                                            <p:strVal val="#ppt_w"/>
                                          </p:val>
                                        </p:tav>
                                      </p:tavLst>
                                    </p:anim>
                                    <p:anim calcmode="lin" valueType="num">
                                      <p:cBhvr>
                                        <p:cTn id="40" dur="500" fill="hold"/>
                                        <p:tgtEl>
                                          <p:spTgt spid="1030"/>
                                        </p:tgtEl>
                                        <p:attrNameLst>
                                          <p:attrName>ppt_h</p:attrName>
                                        </p:attrNameLst>
                                      </p:cBhvr>
                                      <p:tavLst>
                                        <p:tav tm="0">
                                          <p:val>
                                            <p:fltVal val="0"/>
                                          </p:val>
                                        </p:tav>
                                        <p:tav tm="100000">
                                          <p:val>
                                            <p:strVal val="#ppt_h"/>
                                          </p:val>
                                        </p:tav>
                                      </p:tavLst>
                                    </p:anim>
                                    <p:animEffect transition="in" filter="fade">
                                      <p:cBhvr>
                                        <p:cTn id="41" dur="500"/>
                                        <p:tgtEl>
                                          <p:spTgt spid="1030"/>
                                        </p:tgtEl>
                                      </p:cBhvr>
                                    </p:animEffect>
                                  </p:childTnLst>
                                </p:cTn>
                              </p:par>
                            </p:childTnLst>
                          </p:cTn>
                        </p:par>
                        <p:par>
                          <p:cTn id="42" fill="hold">
                            <p:stCondLst>
                              <p:cond delay="4000"/>
                            </p:stCondLst>
                            <p:childTnLst>
                              <p:par>
                                <p:cTn id="43" presetID="37"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900" decel="100000" fill="hold"/>
                                        <p:tgtEl>
                                          <p:spTgt spid="12"/>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1029"/>
                                        </p:tgtEl>
                                        <p:attrNameLst>
                                          <p:attrName>style.visibility</p:attrName>
                                        </p:attrNameLst>
                                      </p:cBhvr>
                                      <p:to>
                                        <p:strVal val="visible"/>
                                      </p:to>
                                    </p:set>
                                    <p:anim calcmode="lin" valueType="num">
                                      <p:cBhvr>
                                        <p:cTn id="51" dur="1000" fill="hold"/>
                                        <p:tgtEl>
                                          <p:spTgt spid="1029"/>
                                        </p:tgtEl>
                                        <p:attrNameLst>
                                          <p:attrName>ppt_w</p:attrName>
                                        </p:attrNameLst>
                                      </p:cBhvr>
                                      <p:tavLst>
                                        <p:tav tm="0">
                                          <p:val>
                                            <p:fltVal val="0"/>
                                          </p:val>
                                        </p:tav>
                                        <p:tav tm="100000">
                                          <p:val>
                                            <p:strVal val="#ppt_w"/>
                                          </p:val>
                                        </p:tav>
                                      </p:tavLst>
                                    </p:anim>
                                    <p:anim calcmode="lin" valueType="num">
                                      <p:cBhvr>
                                        <p:cTn id="52" dur="1000" fill="hold"/>
                                        <p:tgtEl>
                                          <p:spTgt spid="1029"/>
                                        </p:tgtEl>
                                        <p:attrNameLst>
                                          <p:attrName>ppt_h</p:attrName>
                                        </p:attrNameLst>
                                      </p:cBhvr>
                                      <p:tavLst>
                                        <p:tav tm="0">
                                          <p:val>
                                            <p:fltVal val="0"/>
                                          </p:val>
                                        </p:tav>
                                        <p:tav tm="100000">
                                          <p:val>
                                            <p:strVal val="#ppt_h"/>
                                          </p:val>
                                        </p:tav>
                                      </p:tavLst>
                                    </p:anim>
                                    <p:anim calcmode="lin" valueType="num">
                                      <p:cBhvr>
                                        <p:cTn id="53" dur="1000" fill="hold"/>
                                        <p:tgtEl>
                                          <p:spTgt spid="1029"/>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1029"/>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5000"/>
                            </p:stCondLst>
                            <p:childTnLst>
                              <p:par>
                                <p:cTn id="56" presetID="15"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000" fill="hold"/>
                                        <p:tgtEl>
                                          <p:spTgt spid="16"/>
                                        </p:tgtEl>
                                        <p:attrNameLst>
                                          <p:attrName>ppt_w</p:attrName>
                                        </p:attrNameLst>
                                      </p:cBhvr>
                                      <p:tavLst>
                                        <p:tav tm="0">
                                          <p:val>
                                            <p:fltVal val="0"/>
                                          </p:val>
                                        </p:tav>
                                        <p:tav tm="100000">
                                          <p:val>
                                            <p:strVal val="#ppt_w"/>
                                          </p:val>
                                        </p:tav>
                                      </p:tavLst>
                                    </p:anim>
                                    <p:anim calcmode="lin" valueType="num">
                                      <p:cBhvr>
                                        <p:cTn id="59" dur="1000" fill="hold"/>
                                        <p:tgtEl>
                                          <p:spTgt spid="16"/>
                                        </p:tgtEl>
                                        <p:attrNameLst>
                                          <p:attrName>ppt_h</p:attrName>
                                        </p:attrNameLst>
                                      </p:cBhvr>
                                      <p:tavLst>
                                        <p:tav tm="0">
                                          <p:val>
                                            <p:fltVal val="0"/>
                                          </p:val>
                                        </p:tav>
                                        <p:tav tm="100000">
                                          <p:val>
                                            <p:strVal val="#ppt_h"/>
                                          </p:val>
                                        </p:tav>
                                      </p:tavLst>
                                    </p:anim>
                                    <p:anim calcmode="lin" valueType="num">
                                      <p:cBhvr>
                                        <p:cTn id="60"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par>
                          <p:cTn id="62" fill="hold">
                            <p:stCondLst>
                              <p:cond delay="6000"/>
                            </p:stCondLst>
                            <p:childTnLst>
                              <p:par>
                                <p:cTn id="63" presetID="53"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p:cTn id="65" dur="500" fill="hold"/>
                                        <p:tgtEl>
                                          <p:spTgt spid="17"/>
                                        </p:tgtEl>
                                        <p:attrNameLst>
                                          <p:attrName>ppt_w</p:attrName>
                                        </p:attrNameLst>
                                      </p:cBhvr>
                                      <p:tavLst>
                                        <p:tav tm="0">
                                          <p:val>
                                            <p:fltVal val="0"/>
                                          </p:val>
                                        </p:tav>
                                        <p:tav tm="100000">
                                          <p:val>
                                            <p:strVal val="#ppt_w"/>
                                          </p:val>
                                        </p:tav>
                                      </p:tavLst>
                                    </p:anim>
                                    <p:anim calcmode="lin" valueType="num">
                                      <p:cBhvr>
                                        <p:cTn id="66" dur="500" fill="hold"/>
                                        <p:tgtEl>
                                          <p:spTgt spid="17"/>
                                        </p:tgtEl>
                                        <p:attrNameLst>
                                          <p:attrName>ppt_h</p:attrName>
                                        </p:attrNameLst>
                                      </p:cBhvr>
                                      <p:tavLst>
                                        <p:tav tm="0">
                                          <p:val>
                                            <p:fltVal val="0"/>
                                          </p:val>
                                        </p:tav>
                                        <p:tav tm="100000">
                                          <p:val>
                                            <p:strVal val="#ppt_h"/>
                                          </p:val>
                                        </p:tav>
                                      </p:tavLst>
                                    </p:anim>
                                    <p:animEffect transition="in" filter="fade">
                                      <p:cBhvr>
                                        <p:cTn id="67" dur="500"/>
                                        <p:tgtEl>
                                          <p:spTgt spid="17"/>
                                        </p:tgtEl>
                                      </p:cBhvr>
                                    </p:animEffect>
                                  </p:childTnLst>
                                </p:cTn>
                              </p:par>
                            </p:childTnLst>
                          </p:cTn>
                        </p:par>
                        <p:par>
                          <p:cTn id="68" fill="hold">
                            <p:stCondLst>
                              <p:cond delay="6500"/>
                            </p:stCondLst>
                            <p:childTnLst>
                              <p:par>
                                <p:cTn id="69" presetID="53" presetClass="entr" presetSubtype="0" fill="hold" grpId="0" nodeType="afterEffect">
                                  <p:stCondLst>
                                    <p:cond delay="0"/>
                                  </p:stCondLst>
                                  <p:childTnLst>
                                    <p:set>
                                      <p:cBhvr>
                                        <p:cTn id="70" dur="1" fill="hold">
                                          <p:stCondLst>
                                            <p:cond delay="0"/>
                                          </p:stCondLst>
                                        </p:cTn>
                                        <p:tgtEl>
                                          <p:spTgt spid="1031"/>
                                        </p:tgtEl>
                                        <p:attrNameLst>
                                          <p:attrName>style.visibility</p:attrName>
                                        </p:attrNameLst>
                                      </p:cBhvr>
                                      <p:to>
                                        <p:strVal val="visible"/>
                                      </p:to>
                                    </p:set>
                                    <p:anim calcmode="lin" valueType="num">
                                      <p:cBhvr>
                                        <p:cTn id="71" dur="500" fill="hold"/>
                                        <p:tgtEl>
                                          <p:spTgt spid="1031"/>
                                        </p:tgtEl>
                                        <p:attrNameLst>
                                          <p:attrName>ppt_w</p:attrName>
                                        </p:attrNameLst>
                                      </p:cBhvr>
                                      <p:tavLst>
                                        <p:tav tm="0">
                                          <p:val>
                                            <p:fltVal val="0"/>
                                          </p:val>
                                        </p:tav>
                                        <p:tav tm="100000">
                                          <p:val>
                                            <p:strVal val="#ppt_w"/>
                                          </p:val>
                                        </p:tav>
                                      </p:tavLst>
                                    </p:anim>
                                    <p:anim calcmode="lin" valueType="num">
                                      <p:cBhvr>
                                        <p:cTn id="72" dur="500" fill="hold"/>
                                        <p:tgtEl>
                                          <p:spTgt spid="1031"/>
                                        </p:tgtEl>
                                        <p:attrNameLst>
                                          <p:attrName>ppt_h</p:attrName>
                                        </p:attrNameLst>
                                      </p:cBhvr>
                                      <p:tavLst>
                                        <p:tav tm="0">
                                          <p:val>
                                            <p:fltVal val="0"/>
                                          </p:val>
                                        </p:tav>
                                        <p:tav tm="100000">
                                          <p:val>
                                            <p:strVal val="#ppt_h"/>
                                          </p:val>
                                        </p:tav>
                                      </p:tavLst>
                                    </p:anim>
                                    <p:animEffect transition="in" filter="fade">
                                      <p:cBhvr>
                                        <p:cTn id="73"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8" grpId="0"/>
      <p:bldP spid="1029" grpId="0"/>
      <p:bldP spid="1030" grpId="0"/>
      <p:bldP spid="17" grpId="0"/>
      <p:bldP spid="10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virel.jpg"/>
          <p:cNvPicPr>
            <a:picLocks noChangeAspect="1"/>
          </p:cNvPicPr>
          <p:nvPr/>
        </p:nvPicPr>
        <p:blipFill>
          <a:blip r:embed="rId2"/>
          <a:stretch>
            <a:fillRect/>
          </a:stretch>
        </p:blipFill>
        <p:spPr>
          <a:xfrm>
            <a:off x="357158" y="2428868"/>
            <a:ext cx="2300466" cy="4111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Рисунок 9" descr="35.jpg"/>
          <p:cNvPicPr>
            <a:picLocks noChangeAspect="1"/>
          </p:cNvPicPr>
          <p:nvPr/>
        </p:nvPicPr>
        <p:blipFill>
          <a:blip r:embed="rId3"/>
          <a:stretch>
            <a:fillRect/>
          </a:stretch>
        </p:blipFill>
        <p:spPr>
          <a:xfrm>
            <a:off x="6143636" y="714356"/>
            <a:ext cx="2857500" cy="39338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Рисунок 4" descr="4c42f5b1401a.jpg"/>
          <p:cNvPicPr>
            <a:picLocks noChangeAspect="1"/>
          </p:cNvPicPr>
          <p:nvPr/>
        </p:nvPicPr>
        <p:blipFill>
          <a:blip r:embed="rId4"/>
          <a:stretch>
            <a:fillRect/>
          </a:stretch>
        </p:blipFill>
        <p:spPr>
          <a:xfrm>
            <a:off x="2357422" y="1571612"/>
            <a:ext cx="3143272" cy="3143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Рисунок 3" descr="1235392873_sopilkaопо.jpg"/>
          <p:cNvPicPr>
            <a:picLocks noChangeAspect="1"/>
          </p:cNvPicPr>
          <p:nvPr/>
        </p:nvPicPr>
        <p:blipFill>
          <a:blip r:embed="rId5"/>
          <a:stretch>
            <a:fillRect/>
          </a:stretch>
        </p:blipFill>
        <p:spPr>
          <a:xfrm>
            <a:off x="4143372" y="3643314"/>
            <a:ext cx="3143272" cy="28708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Заголовок 12"/>
          <p:cNvSpPr>
            <a:spLocks noGrp="1"/>
          </p:cNvSpPr>
          <p:nvPr>
            <p:ph type="ctrTitle"/>
          </p:nvPr>
        </p:nvSpPr>
        <p:spPr>
          <a:xfrm>
            <a:off x="571472" y="142853"/>
            <a:ext cx="7772400" cy="571503"/>
          </a:xfrm>
        </p:spPr>
        <p:txBody>
          <a:bodyPr>
            <a:normAutofit fontScale="90000"/>
          </a:bodyPr>
          <a:lstStyle/>
          <a:p>
            <a:pPr eaLnBrk="1" fontAlgn="auto" hangingPunct="1">
              <a:spcAft>
                <a:spcPts val="0"/>
              </a:spcAft>
              <a:defRPr/>
            </a:pPr>
            <a:r>
              <a:rPr lang="ru-RU" sz="3600" dirty="0" smtClean="0">
                <a:solidFill>
                  <a:srgbClr val="003300"/>
                </a:solidFill>
              </a:rPr>
              <a:t>Длинная и короткая свирель</a:t>
            </a:r>
            <a:endParaRPr lang="ru-RU" sz="3600" dirty="0">
              <a:solidFill>
                <a:srgbClr val="003300"/>
              </a:solidFill>
            </a:endParaRPr>
          </a:p>
        </p:txBody>
      </p:sp>
      <p:sp>
        <p:nvSpPr>
          <p:cNvPr id="9" name="Прямоугольник 8"/>
          <p:cNvSpPr>
            <a:spLocks noChangeArrowheads="1"/>
          </p:cNvSpPr>
          <p:nvPr/>
        </p:nvSpPr>
        <p:spPr bwMode="auto">
          <a:xfrm>
            <a:off x="142875" y="714375"/>
            <a:ext cx="4572000" cy="923925"/>
          </a:xfrm>
          <a:prstGeom prst="rect">
            <a:avLst/>
          </a:prstGeom>
          <a:noFill/>
          <a:ln w="9525">
            <a:noFill/>
            <a:miter lim="800000"/>
            <a:headEnd/>
            <a:tailEnd/>
          </a:ln>
        </p:spPr>
        <p:txBody>
          <a:bodyPr>
            <a:spAutoFit/>
          </a:bodyPr>
          <a:lstStyle/>
          <a:p>
            <a:pPr algn="just"/>
            <a:r>
              <a:rPr lang="ru-RU">
                <a:solidFill>
                  <a:srgbClr val="003300"/>
                </a:solidFill>
                <a:latin typeface="Century Gothic" pitchFamily="34" charset="0"/>
              </a:rPr>
              <a:t>Длина большой свирели </a:t>
            </a:r>
          </a:p>
          <a:p>
            <a:pPr algn="just"/>
            <a:r>
              <a:rPr lang="ru-RU">
                <a:solidFill>
                  <a:srgbClr val="003300"/>
                </a:solidFill>
                <a:latin typeface="Century Gothic" pitchFamily="34" charset="0"/>
              </a:rPr>
              <a:t>29-47 см, малой – 22-35 см, внешний диаметр 1,3-2,3 см. </a:t>
            </a:r>
            <a:endParaRPr lang="ru-RU">
              <a:solidFill>
                <a:srgbClr val="003300"/>
              </a:solidFill>
            </a:endParaRPr>
          </a:p>
        </p:txBody>
      </p:sp>
      <p:sp>
        <p:nvSpPr>
          <p:cNvPr id="11" name="Овал 10">
            <a:hlinkClick r:id="rId6" action="ppaction://hlinksldjump"/>
          </p:cNvPr>
          <p:cNvSpPr/>
          <p:nvPr/>
        </p:nvSpPr>
        <p:spPr>
          <a:xfrm>
            <a:off x="7929563" y="6072188"/>
            <a:ext cx="928687" cy="571500"/>
          </a:xfrm>
          <a:prstGeom prst="ellipse">
            <a:avLst/>
          </a:prstGeom>
          <a:blipFill>
            <a:blip r:embed="rId7"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par>
                          <p:cTn id="16" fill="hold">
                            <p:stCondLst>
                              <p:cond delay="2000"/>
                            </p:stCondLst>
                            <p:childTnLst>
                              <p:par>
                                <p:cTn id="17" presetID="25"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par>
                          <p:cTn id="27" fill="hold">
                            <p:stCondLst>
                              <p:cond delay="3000"/>
                            </p:stCondLst>
                            <p:childTnLst>
                              <p:par>
                                <p:cTn id="28" presetID="15"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0"/>
            <a:ext cx="7772400" cy="571504"/>
          </a:xfrm>
        </p:spPr>
        <p:txBody>
          <a:bodyPr/>
          <a:lstStyle/>
          <a:p>
            <a:pPr eaLnBrk="1" fontAlgn="auto" hangingPunct="1">
              <a:spcAft>
                <a:spcPts val="0"/>
              </a:spcAft>
              <a:defRPr/>
            </a:pPr>
            <a:r>
              <a:rPr lang="ru-RU" sz="3000" dirty="0" smtClean="0">
                <a:solidFill>
                  <a:srgbClr val="003300"/>
                </a:solidFill>
              </a:rPr>
              <a:t>Одинарная и двойная свирель</a:t>
            </a:r>
            <a:endParaRPr lang="ru-RU" sz="3000" dirty="0">
              <a:solidFill>
                <a:srgbClr val="003300"/>
              </a:solidFill>
            </a:endParaRPr>
          </a:p>
        </p:txBody>
      </p:sp>
      <p:sp>
        <p:nvSpPr>
          <p:cNvPr id="3" name="Подзаголовок 2"/>
          <p:cNvSpPr>
            <a:spLocks noGrp="1"/>
          </p:cNvSpPr>
          <p:nvPr>
            <p:ph type="subTitle" idx="1"/>
          </p:nvPr>
        </p:nvSpPr>
        <p:spPr>
          <a:xfrm>
            <a:off x="214313" y="714375"/>
            <a:ext cx="4929187" cy="2714625"/>
          </a:xfrm>
        </p:spPr>
        <p:txBody>
          <a:bodyPr rtlCol="0">
            <a:normAutofit fontScale="25000" lnSpcReduction="20000"/>
          </a:bodyPr>
          <a:lstStyle/>
          <a:p>
            <a:pPr algn="just" eaLnBrk="1" fontAlgn="auto" hangingPunct="1">
              <a:spcAft>
                <a:spcPts val="0"/>
              </a:spcAft>
              <a:defRPr/>
            </a:pPr>
            <a:r>
              <a:rPr lang="ru-RU" sz="5200" b="0" dirty="0" smtClean="0">
                <a:solidFill>
                  <a:srgbClr val="003300"/>
                </a:solidFill>
                <a:effectLst/>
              </a:rPr>
              <a:t>Одинарная свирель является инструментом типа продольной флейты и представляет собой простую деревянную  дудку с различным количеством игровых отверстий и со свистковым приспособлением на верхнем конце для воспроизведения звука. Область распространения одинарной свирели на русской этнической территории довольно широка. Бытование этого инструмента зафиксировано в Калининской, Смоленской, Курской, Калужской, Белгородской и других областях. Существуют две разновидности одинарной свирели – со специальным свистковым устройством и без него. Первая разновидность называется </a:t>
            </a:r>
            <a:r>
              <a:rPr lang="ru-RU" sz="5200" i="1" dirty="0" err="1" smtClean="0">
                <a:solidFill>
                  <a:srgbClr val="003300"/>
                </a:solidFill>
                <a:effectLst/>
              </a:rPr>
              <a:t>пыжаткой</a:t>
            </a:r>
            <a:r>
              <a:rPr lang="ru-RU" sz="5200" b="0" dirty="0" smtClean="0">
                <a:solidFill>
                  <a:srgbClr val="003300"/>
                </a:solidFill>
                <a:effectLst/>
              </a:rPr>
              <a:t>, вторая – </a:t>
            </a:r>
            <a:r>
              <a:rPr lang="ru-RU" sz="5200" i="1" dirty="0" smtClean="0">
                <a:solidFill>
                  <a:srgbClr val="003300"/>
                </a:solidFill>
                <a:effectLst/>
              </a:rPr>
              <a:t>дудкой</a:t>
            </a:r>
            <a:r>
              <a:rPr lang="ru-RU" sz="5200" dirty="0" smtClean="0">
                <a:solidFill>
                  <a:srgbClr val="003300"/>
                </a:solidFill>
                <a:effectLst/>
              </a:rPr>
              <a:t>.</a:t>
            </a:r>
            <a:r>
              <a:rPr lang="ru-RU" sz="5200" b="0" dirty="0" smtClean="0">
                <a:solidFill>
                  <a:srgbClr val="003300"/>
                </a:solidFill>
                <a:effectLst/>
              </a:rPr>
              <a:t> </a:t>
            </a:r>
            <a:r>
              <a:rPr lang="ru-RU" sz="5200" b="0" dirty="0" err="1" smtClean="0">
                <a:solidFill>
                  <a:srgbClr val="003300"/>
                </a:solidFill>
                <a:effectLst/>
              </a:rPr>
              <a:t>Пыжатка</a:t>
            </a:r>
            <a:r>
              <a:rPr lang="ru-RU" sz="5200" b="0" dirty="0" smtClean="0">
                <a:solidFill>
                  <a:srgbClr val="003300"/>
                </a:solidFill>
                <a:effectLst/>
              </a:rPr>
              <a:t> имеет шесть игровых отверстий, расположенных на лицевой стороне инструмента, дудка – только пять. </a:t>
            </a:r>
          </a:p>
          <a:p>
            <a:pPr eaLnBrk="1" fontAlgn="auto" hangingPunct="1">
              <a:spcAft>
                <a:spcPts val="0"/>
              </a:spcAft>
              <a:defRPr/>
            </a:pPr>
            <a:endParaRPr lang="ru-RU" dirty="0"/>
          </a:p>
        </p:txBody>
      </p:sp>
      <p:sp>
        <p:nvSpPr>
          <p:cNvPr id="4" name="Прямоугольник 3"/>
          <p:cNvSpPr>
            <a:spLocks noChangeArrowheads="1"/>
          </p:cNvSpPr>
          <p:nvPr/>
        </p:nvSpPr>
        <p:spPr bwMode="auto">
          <a:xfrm>
            <a:off x="2286000" y="3286125"/>
            <a:ext cx="6643688" cy="3108325"/>
          </a:xfrm>
          <a:prstGeom prst="rect">
            <a:avLst/>
          </a:prstGeom>
          <a:noFill/>
          <a:ln w="9525">
            <a:noFill/>
            <a:miter lim="800000"/>
            <a:headEnd/>
            <a:tailEnd/>
          </a:ln>
        </p:spPr>
        <p:txBody>
          <a:bodyPr>
            <a:spAutoFit/>
          </a:bodyPr>
          <a:lstStyle/>
          <a:p>
            <a:pPr algn="just"/>
            <a:r>
              <a:rPr lang="ru-RU" sz="1400">
                <a:solidFill>
                  <a:srgbClr val="003300"/>
                </a:solidFill>
                <a:latin typeface="Century Gothic" pitchFamily="34" charset="0"/>
              </a:rPr>
              <a:t>Двойная свирель состоит из двух однотипных дудок неравной длины. Каждая дудка имеет свистковое приспособление для вдувания воздуха и по три игровых отверстия – два с лицевой стороны и одно с тыльной. Двойная свирель встречалась в  Смоленской, Калужской, Брянской и Калининской областей. Инструмент изготавливают из крушины, орешника, клена или ясеня. В целом звукоряд двойной свирели охватывает семь звуков. </a:t>
            </a:r>
          </a:p>
          <a:p>
            <a:pPr algn="just"/>
            <a:r>
              <a:rPr lang="ru-RU" sz="1400">
                <a:solidFill>
                  <a:srgbClr val="003300"/>
                </a:solidFill>
                <a:latin typeface="Century Gothic" pitchFamily="34" charset="0"/>
              </a:rPr>
              <a:t>Наиболее распространенный строй – натуральный минор и миксолидийский мажор в процессе игры нередко взаимно переходящие друг в друга. На обеих дудках легко возникает октавное передувание, в результате общий звукоряд двойной свирели достигает двух октав. С помощью передувания мелодия может быть исполнена на октаву выше. Объединение двух дудок в один инструмент дает возможность исполнения двухголосных мелодий одним игрецом.</a:t>
            </a:r>
            <a:r>
              <a:rPr lang="ru-RU" sz="1400" b="1">
                <a:solidFill>
                  <a:srgbClr val="003300"/>
                </a:solidFill>
                <a:latin typeface="Century Gothic" pitchFamily="34" charset="0"/>
              </a:rPr>
              <a:t> </a:t>
            </a:r>
          </a:p>
        </p:txBody>
      </p:sp>
      <p:pic>
        <p:nvPicPr>
          <p:cNvPr id="7" name="Рисунок 6" descr="fleitaеререн.JPG"/>
          <p:cNvPicPr>
            <a:picLocks noChangeAspect="1"/>
          </p:cNvPicPr>
          <p:nvPr/>
        </p:nvPicPr>
        <p:blipFill>
          <a:blip r:embed="rId2"/>
          <a:stretch>
            <a:fillRect/>
          </a:stretch>
        </p:blipFill>
        <p:spPr>
          <a:xfrm>
            <a:off x="214282" y="3714752"/>
            <a:ext cx="2024077" cy="264320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descr="double_svirel.JPG"/>
          <p:cNvPicPr>
            <a:picLocks noChangeAspect="1"/>
          </p:cNvPicPr>
          <p:nvPr/>
        </p:nvPicPr>
        <p:blipFill>
          <a:blip r:embed="rId3"/>
          <a:stretch>
            <a:fillRect/>
          </a:stretch>
        </p:blipFill>
        <p:spPr>
          <a:xfrm>
            <a:off x="5214942" y="928670"/>
            <a:ext cx="3714776" cy="21431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Овал 8">
            <a:hlinkClick r:id="rId4" action="ppaction://hlinksldjump"/>
          </p:cNvPr>
          <p:cNvSpPr/>
          <p:nvPr/>
        </p:nvSpPr>
        <p:spPr>
          <a:xfrm>
            <a:off x="8143875" y="6215063"/>
            <a:ext cx="857250" cy="500062"/>
          </a:xfrm>
          <a:prstGeom prst="ellipse">
            <a:avLst/>
          </a:prstGeom>
          <a:blipFill>
            <a:blip r:embed="rId5"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3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800" decel="100000"/>
                                        <p:tgtEl>
                                          <p:spTgt spid="3">
                                            <p:txEl>
                                              <p:pRg st="0" end="0"/>
                                            </p:txEl>
                                          </p:spTgt>
                                        </p:tgtEl>
                                      </p:cBhvr>
                                    </p:animEffect>
                                    <p:anim calcmode="lin" valueType="num">
                                      <p:cBhvr>
                                        <p:cTn id="19"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20"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1"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par>
                          <p:cTn id="30" fill="hold">
                            <p:stCondLst>
                              <p:cond delay="2000"/>
                            </p:stCondLst>
                            <p:childTnLst>
                              <p:par>
                                <p:cTn id="31" presetID="1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2000" fill="hold"/>
                                        <p:tgtEl>
                                          <p:spTgt spid="4"/>
                                        </p:tgtEl>
                                        <p:attrNameLst>
                                          <p:attrName>ppt_w</p:attrName>
                                        </p:attrNameLst>
                                      </p:cBhvr>
                                      <p:tavLst>
                                        <p:tav tm="0">
                                          <p:val>
                                            <p:fltVal val="0"/>
                                          </p:val>
                                        </p:tav>
                                        <p:tav tm="100000">
                                          <p:val>
                                            <p:strVal val="#ppt_w"/>
                                          </p:val>
                                        </p:tav>
                                      </p:tavLst>
                                    </p:anim>
                                    <p:anim calcmode="lin" valueType="num">
                                      <p:cBhvr>
                                        <p:cTn id="34" dur="2000" fill="hold"/>
                                        <p:tgtEl>
                                          <p:spTgt spid="4"/>
                                        </p:tgtEl>
                                        <p:attrNameLst>
                                          <p:attrName>ppt_h</p:attrName>
                                        </p:attrNameLst>
                                      </p:cBhvr>
                                      <p:tavLst>
                                        <p:tav tm="0">
                                          <p:val>
                                            <p:fltVal val="0"/>
                                          </p:val>
                                        </p:tav>
                                        <p:tav tm="100000">
                                          <p:val>
                                            <p:strVal val="#ppt_h"/>
                                          </p:val>
                                        </p:tav>
                                      </p:tavLst>
                                    </p:anim>
                                    <p:anim calcmode="lin" valueType="num">
                                      <p:cBhvr>
                                        <p:cTn id="35"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4"/>
                                        </p:tgtEl>
                                        <p:attrNameLst>
                                          <p:attrName>ppt_y</p:attrName>
                                        </p:attrNameLst>
                                      </p:cBhvr>
                                      <p:tavLst>
                                        <p:tav tm="0" fmla="#ppt_y+(sin(-2*pi*(1-$))*-#ppt_x+cos(-2*pi*(1-$))*(1-#ppt_y))*(1-$)">
                                          <p:val>
                                            <p:fltVal val="0"/>
                                          </p:val>
                                        </p:tav>
                                        <p:tav tm="100000">
                                          <p:val>
                                            <p:fltVal val="1"/>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ollage.gif"/>
          <p:cNvPicPr>
            <a:picLocks noChangeAspect="1"/>
          </p:cNvPicPr>
          <p:nvPr/>
        </p:nvPicPr>
        <p:blipFill>
          <a:blip r:embed="rId2"/>
          <a:srcRect/>
          <a:stretch>
            <a:fillRect/>
          </a:stretch>
        </p:blipFill>
        <p:spPr bwMode="auto">
          <a:xfrm>
            <a:off x="142875" y="3000375"/>
            <a:ext cx="2857500" cy="2857500"/>
          </a:xfrm>
          <a:prstGeom prst="rect">
            <a:avLst/>
          </a:prstGeom>
          <a:noFill/>
          <a:ln w="9525">
            <a:noFill/>
            <a:miter lim="800000"/>
            <a:headEnd/>
            <a:tailEnd/>
          </a:ln>
        </p:spPr>
      </p:pic>
      <p:sp>
        <p:nvSpPr>
          <p:cNvPr id="2" name="Заголовок 1"/>
          <p:cNvSpPr>
            <a:spLocks noGrp="1"/>
          </p:cNvSpPr>
          <p:nvPr>
            <p:ph type="ctrTitle"/>
          </p:nvPr>
        </p:nvSpPr>
        <p:spPr>
          <a:xfrm>
            <a:off x="357158" y="0"/>
            <a:ext cx="7772400" cy="827083"/>
          </a:xfrm>
        </p:spPr>
        <p:txBody>
          <a:bodyPr>
            <a:normAutofit fontScale="90000"/>
          </a:bodyPr>
          <a:lstStyle/>
          <a:p>
            <a:pPr eaLnBrk="1" fontAlgn="auto" hangingPunct="1">
              <a:spcAft>
                <a:spcPts val="0"/>
              </a:spcAft>
              <a:defRPr/>
            </a:pPr>
            <a:r>
              <a:rPr lang="ru-RU" sz="2800" dirty="0" smtClean="0">
                <a:solidFill>
                  <a:srgbClr val="003300"/>
                </a:solidFill>
              </a:rPr>
              <a:t>Знакомство с инструментом и </a:t>
            </a:r>
            <a:br>
              <a:rPr lang="ru-RU" sz="2800" dirty="0" smtClean="0">
                <a:solidFill>
                  <a:srgbClr val="003300"/>
                </a:solidFill>
              </a:rPr>
            </a:br>
            <a:r>
              <a:rPr lang="ru-RU" sz="2800" dirty="0" smtClean="0">
                <a:solidFill>
                  <a:srgbClr val="003300"/>
                </a:solidFill>
              </a:rPr>
              <a:t> организация занятий</a:t>
            </a:r>
            <a:endParaRPr lang="ru-RU" sz="2800" dirty="0">
              <a:solidFill>
                <a:srgbClr val="003300"/>
              </a:solidFill>
            </a:endParaRPr>
          </a:p>
        </p:txBody>
      </p:sp>
      <p:sp>
        <p:nvSpPr>
          <p:cNvPr id="3" name="Подзаголовок 2"/>
          <p:cNvSpPr>
            <a:spLocks noGrp="1"/>
          </p:cNvSpPr>
          <p:nvPr>
            <p:ph type="subTitle" idx="1"/>
          </p:nvPr>
        </p:nvSpPr>
        <p:spPr>
          <a:xfrm>
            <a:off x="2214563" y="785813"/>
            <a:ext cx="6400800" cy="3214687"/>
          </a:xfrm>
        </p:spPr>
        <p:txBody>
          <a:bodyPr rtlCol="0">
            <a:normAutofit/>
          </a:bodyPr>
          <a:lstStyle/>
          <a:p>
            <a:pPr algn="just" eaLnBrk="1" fontAlgn="auto" hangingPunct="1">
              <a:spcAft>
                <a:spcPts val="0"/>
              </a:spcAft>
              <a:defRPr/>
            </a:pPr>
            <a:r>
              <a:rPr lang="ru-RU" sz="1200" b="0" dirty="0" smtClean="0">
                <a:solidFill>
                  <a:srgbClr val="003300"/>
                </a:solidFill>
                <a:effectLst/>
              </a:rPr>
              <a:t>Знакомство с инструментом, организация занятий включает в себя: знакомство с правилами обращения со свирелью, гигиенический уход за инструментом, правильную постановку рук и положение рта, а также постановка целей и задач обучения. Вокально-хоровая работа включает вокальную работу над каждым произведением, </a:t>
            </a:r>
            <a:r>
              <a:rPr lang="ru-RU" sz="1200" b="0" dirty="0" err="1" smtClean="0">
                <a:solidFill>
                  <a:srgbClr val="003300"/>
                </a:solidFill>
                <a:effectLst/>
              </a:rPr>
              <a:t>пропевание</a:t>
            </a:r>
            <a:r>
              <a:rPr lang="ru-RU" sz="1200" b="0" dirty="0" smtClean="0">
                <a:solidFill>
                  <a:srgbClr val="003300"/>
                </a:solidFill>
                <a:effectLst/>
              </a:rPr>
              <a:t> трудных интонаций, выработка чистой вокальной интонации. Работа над дыханием включает объяснение правильного дыхания, его правильное развитие, работу над освоением приема “</a:t>
            </a:r>
            <a:r>
              <a:rPr lang="ru-RU" sz="1200" b="0" dirty="0" err="1" smtClean="0">
                <a:solidFill>
                  <a:srgbClr val="003300"/>
                </a:solidFill>
                <a:effectLst/>
              </a:rPr>
              <a:t>передувания</a:t>
            </a:r>
            <a:r>
              <a:rPr lang="ru-RU" sz="1200" b="0" dirty="0" smtClean="0">
                <a:solidFill>
                  <a:srgbClr val="003300"/>
                </a:solidFill>
                <a:effectLst/>
              </a:rPr>
              <a:t>”. Ритмическое развитие предполагает работу над ритмической грамотностью, знакомство с длительностями, отработка ритмически сложных построений, специальные упражнения для развития чувства ритма. Слуховой анализ подразумевает анализ мелодий, узнавание мелодий на слух, работа над чистой интонацией, над унисоном и 2-голосьем. Музыкальная грамота включает нотную грамоту. Одновременно необходимо проводить работу по усвоению средств музыкальной выразительности (</a:t>
            </a:r>
            <a:r>
              <a:rPr lang="ru-RU" sz="1200" b="0" dirty="0" smtClean="0">
                <a:solidFill>
                  <a:srgbClr val="003300"/>
                </a:solidFill>
              </a:rPr>
              <a:t>лад, мелодия, темп, ритм, длительность, размер)</a:t>
            </a:r>
            <a:r>
              <a:rPr lang="ru-RU" sz="1200" b="0" dirty="0" smtClean="0">
                <a:solidFill>
                  <a:srgbClr val="003300"/>
                </a:solidFill>
                <a:effectLst/>
              </a:rPr>
              <a:t>. Работа над развитием музыкальной памяти включает упражнения для развития музыкальной памяти, приемы быстрого запоминания. </a:t>
            </a:r>
            <a:endParaRPr lang="ru-RU" sz="1200" b="0" dirty="0">
              <a:solidFill>
                <a:srgbClr val="003300"/>
              </a:solidFill>
              <a:effectLst/>
            </a:endParaRPr>
          </a:p>
        </p:txBody>
      </p:sp>
      <p:pic>
        <p:nvPicPr>
          <p:cNvPr id="5" name="Рисунок 4" descr="100320sop_a.jpg"/>
          <p:cNvPicPr>
            <a:picLocks noChangeAspect="1"/>
          </p:cNvPicPr>
          <p:nvPr/>
        </p:nvPicPr>
        <p:blipFill>
          <a:blip r:embed="rId3"/>
          <a:stretch>
            <a:fillRect/>
          </a:stretch>
        </p:blipFill>
        <p:spPr>
          <a:xfrm>
            <a:off x="214282" y="571480"/>
            <a:ext cx="1857388" cy="2189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d_k.gif"/>
          <p:cNvPicPr>
            <a:picLocks noChangeAspect="1"/>
          </p:cNvPicPr>
          <p:nvPr/>
        </p:nvPicPr>
        <p:blipFill>
          <a:blip r:embed="rId4"/>
          <a:stretch>
            <a:fillRect/>
          </a:stretch>
        </p:blipFill>
        <p:spPr>
          <a:xfrm>
            <a:off x="6072198" y="3857628"/>
            <a:ext cx="2857520"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123734-295df5e3d40c21c5.jpg"/>
          <p:cNvPicPr>
            <a:picLocks noChangeAspect="1"/>
          </p:cNvPicPr>
          <p:nvPr/>
        </p:nvPicPr>
        <p:blipFill>
          <a:blip r:embed="rId5"/>
          <a:stretch>
            <a:fillRect/>
          </a:stretch>
        </p:blipFill>
        <p:spPr>
          <a:xfrm>
            <a:off x="3000364" y="3915866"/>
            <a:ext cx="3357586" cy="2737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Овал 8">
            <a:hlinkClick r:id="rId6" action="ppaction://hlinksldjump"/>
          </p:cNvPr>
          <p:cNvSpPr/>
          <p:nvPr/>
        </p:nvSpPr>
        <p:spPr>
          <a:xfrm>
            <a:off x="7929563" y="6072188"/>
            <a:ext cx="928687" cy="571500"/>
          </a:xfrm>
          <a:prstGeom prst="ellipse">
            <a:avLst/>
          </a:prstGeom>
          <a:blipFill>
            <a:blip r:embed="rId7" cstate="print"/>
            <a:stretch>
              <a:fillRect/>
            </a:stretch>
          </a:bli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000"/>
                            </p:stCondLst>
                            <p:childTnLst>
                              <p:par>
                                <p:cTn id="15" presetID="2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par>
                          <p:cTn id="25" fill="hold">
                            <p:stCondLst>
                              <p:cond delay="4000"/>
                            </p:stCondLst>
                            <p:childTnLst>
                              <p:par>
                                <p:cTn id="26" presetID="3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800" decel="100000"/>
                                        <p:tgtEl>
                                          <p:spTgt spid="4"/>
                                        </p:tgtEl>
                                      </p:cBhvr>
                                    </p:animEffect>
                                    <p:anim calcmode="lin" valueType="num">
                                      <p:cBhvr>
                                        <p:cTn id="29" dur="800" decel="100000" fill="hold"/>
                                        <p:tgtEl>
                                          <p:spTgt spid="4"/>
                                        </p:tgtEl>
                                        <p:attrNameLst>
                                          <p:attrName>style.rotation</p:attrName>
                                        </p:attrNameLst>
                                      </p:cBhvr>
                                      <p:tavLst>
                                        <p:tav tm="0">
                                          <p:val>
                                            <p:fltVal val="-90"/>
                                          </p:val>
                                        </p:tav>
                                        <p:tav tm="100000">
                                          <p:val>
                                            <p:fltVal val="0"/>
                                          </p:val>
                                        </p:tav>
                                      </p:tavLst>
                                    </p:anim>
                                    <p:anim calcmode="lin" valueType="num">
                                      <p:cBhvr>
                                        <p:cTn id="30" dur="800" decel="100000" fill="hold"/>
                                        <p:tgtEl>
                                          <p:spTgt spid="4"/>
                                        </p:tgtEl>
                                        <p:attrNameLst>
                                          <p:attrName>ppt_x</p:attrName>
                                        </p:attrNameLst>
                                      </p:cBhvr>
                                      <p:tavLst>
                                        <p:tav tm="0">
                                          <p:val>
                                            <p:strVal val="#ppt_x+0.4"/>
                                          </p:val>
                                        </p:tav>
                                        <p:tav tm="100000">
                                          <p:val>
                                            <p:strVal val="#ppt_x-0.05"/>
                                          </p:val>
                                        </p:tav>
                                      </p:tavLst>
                                    </p:anim>
                                    <p:anim calcmode="lin" valueType="num">
                                      <p:cBhvr>
                                        <p:cTn id="31" dur="800" decel="100000" fill="hold"/>
                                        <p:tgtEl>
                                          <p:spTgt spid="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4" fill="hold">
                            <p:stCondLst>
                              <p:cond delay="5000"/>
                            </p:stCondLst>
                            <p:childTnLst>
                              <p:par>
                                <p:cTn id="35" presetID="53"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par>
                          <p:cTn id="40" fill="hold">
                            <p:stCondLst>
                              <p:cond delay="5500"/>
                            </p:stCondLst>
                            <p:childTnLst>
                              <p:par>
                                <p:cTn id="41" presetID="43"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
                                        <p:tgtEl>
                                          <p:spTgt spid="6"/>
                                        </p:tgtEl>
                                      </p:cBhvr>
                                    </p:animEffect>
                                    <p:anim calcmode="lin" valueType="num">
                                      <p:cBhvr>
                                        <p:cTn id="44" dur="400" fill="hold"/>
                                        <p:tgtEl>
                                          <p:spTgt spid="6"/>
                                        </p:tgtEl>
                                        <p:attrNameLst>
                                          <p:attrName>ppt_x</p:attrName>
                                        </p:attrNameLst>
                                      </p:cBhvr>
                                      <p:tavLst>
                                        <p:tav tm="0">
                                          <p:val>
                                            <p:strVal val="#ppt_x"/>
                                          </p:val>
                                        </p:tav>
                                        <p:tav tm="100000">
                                          <p:val>
                                            <p:strVal val="#ppt_x"/>
                                          </p:val>
                                        </p:tav>
                                      </p:tavLst>
                                    </p:anim>
                                    <p:anim calcmode="lin" valueType="num">
                                      <p:cBhvr>
                                        <p:cTn id="45" dur="400" fill="hold"/>
                                        <p:tgtEl>
                                          <p:spTgt spid="6"/>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литка">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Грация">
      <a:fillStyleLst>
        <a:solidFill>
          <a:schemeClr val="phClr">
            <a:tint val="100000"/>
          </a:schemeClr>
        </a:solidFill>
        <a:gradFill>
          <a:gsLst>
            <a:gs pos="0">
              <a:schemeClr val="phClr">
                <a:tint val="30000"/>
                <a:satMod val="250000"/>
              </a:schemeClr>
            </a:gs>
            <a:gs pos="72000">
              <a:schemeClr val="phClr">
                <a:tint val="75000"/>
                <a:satMod val="210000"/>
              </a:schemeClr>
            </a:gs>
            <a:gs pos="100000">
              <a:schemeClr val="phClr">
                <a:tint val="85000"/>
                <a:satMod val="210000"/>
              </a:schemeClr>
            </a:gs>
          </a:gsLst>
          <a:lin ang="2700000" scaled="1"/>
        </a:gradFill>
        <a:blipFill>
          <a:blip xmlns:r="http://schemas.openxmlformats.org/officeDocument/2006/relationships" r:embed="rId1">
            <a:duotone>
              <a:srgbClr val="FFFFFF"/>
              <a:schemeClr val="phClr">
                <a:tint val="100000"/>
              </a:schemeClr>
            </a:duotone>
          </a:blip>
          <a:tile tx="0" ty="0" sx="80000" sy="85000" flip="none" algn="tl"/>
        </a:blipFill>
      </a:fillStyleLst>
      <a:lnStyleLst>
        <a:ln w="13175" cap="flat" cmpd="sng" algn="ctr">
          <a:solidFill>
            <a:schemeClr val="phClr">
              <a:alpha val="100000"/>
            </a:schemeClr>
          </a:solidFill>
          <a:prstDash val="solid"/>
        </a:ln>
        <a:ln w="19525" cap="flat" cmpd="sng" algn="ctr">
          <a:solidFill>
            <a:schemeClr val="phClr">
              <a:alpha val="100000"/>
            </a:schemeClr>
          </a:solidFill>
          <a:prstDash val="solid"/>
        </a:ln>
        <a:ln w="26350" cap="flat" cmpd="sng" algn="ctr">
          <a:solidFill>
            <a:schemeClr val="phClr">
              <a:alpha val="100000"/>
            </a:schemeClr>
          </a:solidFill>
          <a:prstDash val="solid"/>
        </a:ln>
      </a:lnStyleLst>
      <a:effectStyleLst>
        <a:effectStyle>
          <a:effectLst>
            <a:outerShdw blurRad="95000">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4800000"/>
            </a:lightRig>
          </a:scene3d>
          <a:sp3d contourW="12700" prstMaterial="powder">
            <a:bevelT h="25400"/>
            <a:bevelB h="25400"/>
            <a:contourClr>
              <a:schemeClr val="phClr">
                <a:shade val="60000"/>
                <a:satMod val="110000"/>
              </a:schemeClr>
            </a:contourClr>
          </a:sp3d>
        </a:effectStyle>
        <a:effectStyle>
          <a:effectLst>
            <a:outerShdw blurRad="254000" dist="50800" dir="2700000" algn="tl">
              <a:srgbClr val="000000">
                <a:alpha val="55000"/>
              </a:srgbClr>
            </a:outerShdw>
          </a:effectLst>
          <a:scene3d>
            <a:camera prst="perspectiveFront" fov="7200000"/>
            <a:lightRig rig="brightRoom" dir="t">
              <a:rot lat="0" lon="0" rev="2700000"/>
            </a:lightRig>
          </a:scene3d>
          <a:sp3d>
            <a:bevelT w="342900" h="38100" prst="softRound"/>
            <a:bevelB w="342900" h="38100" prst="softRound"/>
            <a:contourClr>
              <a:srgbClr val="000000"/>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плитка</Template>
  <TotalTime>1549</TotalTime>
  <Words>2361</Words>
  <Application>Microsoft Office PowerPoint</Application>
  <PresentationFormat>Экран (4:3)</PresentationFormat>
  <Paragraphs>127</Paragraphs>
  <Slides>22</Slides>
  <Notes>1</Notes>
  <HiddenSlides>0</HiddenSlides>
  <MMClips>1</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Century Gothic</vt:lpstr>
      <vt:lpstr>Segoe UI</vt:lpstr>
      <vt:lpstr>Calibri</vt:lpstr>
      <vt:lpstr>Times New Roman</vt:lpstr>
      <vt:lpstr>Wingdings</vt:lpstr>
      <vt:lpstr>плитка</vt:lpstr>
      <vt:lpstr>ГОУ Педагогическая академия последипломного образования Кафедра методики преподавания дисциплин художественно-эстетического цикла</vt:lpstr>
      <vt:lpstr>Слайд 2</vt:lpstr>
      <vt:lpstr>Содержание</vt:lpstr>
      <vt:lpstr>Свирель</vt:lpstr>
      <vt:lpstr>Способы изготовления свирели </vt:lpstr>
      <vt:lpstr>Слайд 6</vt:lpstr>
      <vt:lpstr>Длинная и короткая свирель</vt:lpstr>
      <vt:lpstr>Одинарная и двойная свирель</vt:lpstr>
      <vt:lpstr>Знакомство с инструментом и   организация занятий</vt:lpstr>
      <vt:lpstr>Методика при игре на свирели</vt:lpstr>
      <vt:lpstr>Слайд 11</vt:lpstr>
      <vt:lpstr>Слайд 12</vt:lpstr>
      <vt:lpstr>Слайд 13</vt:lpstr>
      <vt:lpstr>Значение свирели  в процессе музыкального воспитания дошкольников</vt:lpstr>
      <vt:lpstr>Три задачи по развитию навыков игры на свирели</vt:lpstr>
      <vt:lpstr>Здоровьесберегающие технологии  музицирования на свирели</vt:lpstr>
      <vt:lpstr>Слайд 17</vt:lpstr>
      <vt:lpstr>Слайд 18</vt:lpstr>
      <vt:lpstr>Слайд 19</vt:lpstr>
      <vt:lpstr>Слайд 20</vt:lpstr>
      <vt:lpstr>Слайд 21</vt:lpstr>
      <vt:lpstr>Приложение</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ГОУ Педагогическая академия последипломного образования Кафедра методики преподавания дисциплин художественно-эстетического цикла</dc:title>
  <dc:creator>Таня</dc:creator>
  <cp:lastModifiedBy>Таня</cp:lastModifiedBy>
  <cp:revision>149</cp:revision>
  <dcterms:created xsi:type="dcterms:W3CDTF">2010-04-18T14:29:02Z</dcterms:created>
  <dcterms:modified xsi:type="dcterms:W3CDTF">2010-05-10T20:43:01Z</dcterms:modified>
</cp:coreProperties>
</file>