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64" r:id="rId3"/>
    <p:sldId id="275" r:id="rId4"/>
    <p:sldId id="272" r:id="rId5"/>
    <p:sldId id="265" r:id="rId6"/>
    <p:sldId id="276" r:id="rId7"/>
    <p:sldId id="277" r:id="rId8"/>
    <p:sldId id="278" r:id="rId9"/>
    <p:sldId id="279" r:id="rId10"/>
    <p:sldId id="283" r:id="rId11"/>
    <p:sldId id="270" r:id="rId12"/>
    <p:sldId id="271" r:id="rId13"/>
    <p:sldId id="273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D485C-914F-4907-AC97-79D9AD52FE4E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F8A19-141D-41EC-92E6-D9B84D1D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6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F8A19-141D-41EC-92E6-D9B84D1D22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F8A19-141D-41EC-92E6-D9B84D1D22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F8A19-141D-41EC-92E6-D9B84D1D22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764E15-DFCF-44E2-94A8-3F5FECE892F5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AFDF83-E0B3-42E8-B431-3378B3792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9"/>
            <a:ext cx="784887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Общеобразовательное учреждение СОШ №5,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дошкольные группы.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Специализированный модуль по изобразительной деятельности «Древняя Русь. Защитники земли русской».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Подготовила:   Заика Александра Анатольевна,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                  воспитатель по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изодеятельности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Г.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Югорск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  2012 год. </a:t>
            </a:r>
            <a:endParaRPr lang="ru-RU" dirty="0"/>
          </a:p>
        </p:txBody>
      </p:sp>
    </p:spTree>
  </p:cSld>
  <p:clrMapOvr>
    <a:masterClrMapping/>
  </p:clrMapOvr>
  <p:transition spd="slow"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Совместная деятельность.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Взаимодействие с воспитателями и родителями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Сбор информации: беседы в группе с воспитателями, помощь родителей.</a:t>
            </a:r>
          </a:p>
          <a:p>
            <a:r>
              <a:rPr lang="ru-RU" sz="2000" dirty="0" smtClean="0"/>
              <a:t>Чтение былин, рассказов, сказок.</a:t>
            </a:r>
          </a:p>
          <a:p>
            <a:r>
              <a:rPr lang="ru-RU" sz="2000" dirty="0" smtClean="0"/>
              <a:t>Рассматривание картин, иллюстраций.</a:t>
            </a:r>
          </a:p>
          <a:p>
            <a:r>
              <a:rPr lang="ru-RU" sz="2000" dirty="0" smtClean="0"/>
              <a:t>Просмотр видеосюжетов.</a:t>
            </a:r>
          </a:p>
          <a:p>
            <a:r>
              <a:rPr lang="ru-RU" sz="2000" dirty="0" smtClean="0"/>
              <a:t>Пробные зарисовки отдельных объектов (снаряжения, обмундирования богатырей, дополнительных объектов).</a:t>
            </a:r>
          </a:p>
          <a:p>
            <a:r>
              <a:rPr lang="ru-RU" sz="2000" dirty="0" smtClean="0"/>
              <a:t>Экскурсии к храму.</a:t>
            </a:r>
          </a:p>
          <a:p>
            <a:r>
              <a:rPr lang="ru-RU" sz="2000" dirty="0" smtClean="0"/>
              <a:t>Народные игры.</a:t>
            </a:r>
          </a:p>
          <a:p>
            <a:r>
              <a:rPr lang="ru-RU" sz="2000" dirty="0" smtClean="0"/>
              <a:t>Драматизация стихов и былин.</a:t>
            </a:r>
          </a:p>
          <a:p>
            <a:r>
              <a:rPr lang="ru-RU" sz="2000" dirty="0" smtClean="0"/>
              <a:t>Показ сказок (плоскостной театр и др.)</a:t>
            </a:r>
          </a:p>
          <a:p>
            <a:r>
              <a:rPr lang="ru-RU" sz="2000" dirty="0" smtClean="0"/>
              <a:t>Творческая работа детей и родителей.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39" descr="DSCN368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" b="-230"/>
          <a:stretch>
            <a:fillRect/>
          </a:stretch>
        </p:blipFill>
        <p:spPr bwMode="auto">
          <a:xfrm>
            <a:off x="1043608" y="1484784"/>
            <a:ext cx="6336704" cy="450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40358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в «творческих уголках» дома с родителями и в группе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371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4013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9401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576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Рисунок 4" descr="C:\Users\норд\Documents\100NIKON\DSCN47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78919" y="2328951"/>
            <a:ext cx="3783301" cy="309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Рисунок 3" descr="DSCN47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1526" y="3666068"/>
            <a:ext cx="3260520" cy="243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5019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Совместное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етско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родительское творчество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43742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848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Рисунок 14" descr="DSCN479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35" y="723802"/>
            <a:ext cx="335650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2" descr="DSCN36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844824"/>
            <a:ext cx="5962995" cy="394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42231"/>
            <a:ext cx="80283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модуле занятия  воспринимаются детьми не только, как обязательные, но и как интересные.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модуле реализуется личностно – ориентированная модель обучения.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7728" cy="1628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Заключительная часть модуля:</a:t>
            </a:r>
            <a:br>
              <a:rPr lang="ru-RU" sz="2000" dirty="0" smtClean="0"/>
            </a:br>
            <a:r>
              <a:rPr lang="ru-RU" sz="2000" dirty="0" smtClean="0"/>
              <a:t>Открытие выставки  «Древняя Русь.  Защитники Земли Русской»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Дети оформляют пригласительные билеты. В мини – музее готовят к открытию галереи по темам: </a:t>
            </a:r>
          </a:p>
          <a:p>
            <a:r>
              <a:rPr lang="ru-RU" sz="2000" dirty="0" smtClean="0"/>
              <a:t>« Преданье старины глубокой» - (архитектура). «Богатыри Руси» - (лепка). </a:t>
            </a:r>
          </a:p>
          <a:p>
            <a:r>
              <a:rPr lang="ru-RU" sz="2000" dirty="0" smtClean="0"/>
              <a:t>«Русь богатырская» - (графика).</a:t>
            </a:r>
          </a:p>
          <a:p>
            <a:r>
              <a:rPr lang="ru-RU" sz="2000" dirty="0" smtClean="0"/>
              <a:t> «Слава богатырская» - (художественное  конструирование).</a:t>
            </a:r>
          </a:p>
          <a:p>
            <a:r>
              <a:rPr lang="ru-RU" sz="2000" dirty="0" smtClean="0"/>
              <a:t> «Сила богатырская» - (живописные  работы). Приглашают  сотрудников  сада, родителей, детей других групп.</a:t>
            </a:r>
          </a:p>
          <a:p>
            <a:r>
              <a:rPr lang="ru-RU" sz="2000" dirty="0" smtClean="0"/>
              <a:t> Проводится тожественное открытие выставки.</a:t>
            </a:r>
          </a:p>
          <a:p>
            <a:r>
              <a:rPr lang="ru-RU" sz="2000" dirty="0" smtClean="0"/>
              <a:t> Дети – авторы работ в роли экскурсоводов проводят экскурсии по разным галереям.  Проводят мастер – классы по лепке и художественному конструированию, показывают способы лепки и конструирования, делятся накопленным опытом.</a:t>
            </a:r>
          </a:p>
          <a:p>
            <a:r>
              <a:rPr lang="ru-RU" sz="2000" dirty="0" smtClean="0"/>
              <a:t> Демонстрируют альбомы, созданные своими  руками.  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726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Познавательная ценность модуля: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Дети приобретают:</a:t>
            </a:r>
          </a:p>
          <a:p>
            <a:r>
              <a:rPr lang="ru-RU" sz="2000" dirty="0" smtClean="0"/>
              <a:t>*определенный объем знаний о  предках, славянах, «</a:t>
            </a:r>
            <a:r>
              <a:rPr lang="ru-RU" sz="2000" dirty="0" err="1" smtClean="0"/>
              <a:t>русичах</a:t>
            </a:r>
            <a:r>
              <a:rPr lang="ru-RU" sz="2000" dirty="0" smtClean="0"/>
              <a:t>», беспримерной храбрости, силе духа защитников Руси </a:t>
            </a:r>
          </a:p>
          <a:p>
            <a:r>
              <a:rPr lang="ru-RU" sz="2000" dirty="0" smtClean="0"/>
              <a:t>*умения отображать полученные впечатления в  художественной и продуктивной деятельности: лепке, рисовании, художественном конструировании</a:t>
            </a:r>
          </a:p>
          <a:p>
            <a:endParaRPr lang="ru-RU" sz="2000" dirty="0" smtClean="0"/>
          </a:p>
          <a:p>
            <a:r>
              <a:rPr lang="ru-RU" sz="2000" dirty="0" smtClean="0"/>
              <a:t>В модуле занятия  воспринимаются детьми не только, как обязательные, но и как интересные.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 В модуле реализуется личностно – ориентированная модель обучения.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pPr>
              <a:buFont typeface="Arial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12844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*На всех занятиях модуля дети работают с большим интересом. </a:t>
            </a:r>
            <a:r>
              <a:rPr lang="ru-RU" sz="2000" i="1" dirty="0" smtClean="0"/>
              <a:t>Этому способствует игровая ситуация, развивающаяся на протяжении всего модуля.</a:t>
            </a:r>
          </a:p>
          <a:p>
            <a:r>
              <a:rPr lang="ru-RU" sz="2000" dirty="0" smtClean="0"/>
              <a:t> *Дети видят реальную конечную цель своей деятельности – </a:t>
            </a:r>
            <a:r>
              <a:rPr lang="ru-RU" sz="2000" i="1" dirty="0" smtClean="0"/>
              <a:t>оформление выставки, попробовать себя в роли экскурсовода, создание авторских и коллективных альбомов на выбранную тему.</a:t>
            </a:r>
          </a:p>
          <a:p>
            <a:r>
              <a:rPr lang="ru-RU" sz="2000" dirty="0" smtClean="0"/>
              <a:t> Итог.</a:t>
            </a:r>
          </a:p>
          <a:p>
            <a:r>
              <a:rPr lang="ru-RU" sz="2000" dirty="0" smtClean="0"/>
              <a:t>Все это способствует формированию </a:t>
            </a:r>
            <a:r>
              <a:rPr lang="ru-RU" sz="2000" dirty="0" err="1" smtClean="0"/>
              <a:t>целеполагания</a:t>
            </a:r>
            <a:r>
              <a:rPr lang="ru-RU" sz="2000" dirty="0" smtClean="0"/>
              <a:t> и, как следствие, более осознанному восприятию знаний. Осуществляется социализация личности: </a:t>
            </a:r>
            <a:r>
              <a:rPr lang="ru-RU" sz="2000" i="1" dirty="0" smtClean="0"/>
              <a:t>в процессе взаимодействия детей дуг с другом, сотрудниками детского сада, родителями, другими детьми;  за счет развития самостоятельности в работе и во время речевых контактов детей друг с другом и взрослыми.</a:t>
            </a:r>
            <a:endParaRPr lang="ru-RU" sz="20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8172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Цель</a:t>
            </a:r>
            <a:r>
              <a:rPr lang="ru-RU" sz="2000" b="1" dirty="0"/>
              <a:t>:</a:t>
            </a:r>
            <a:r>
              <a:rPr lang="ru-RU" b="1" dirty="0"/>
              <a:t> Формирование  представлений дошкольников об истории и культуре Древней Руси,  силе и славе защитников Земли Русской: витязях </a:t>
            </a:r>
            <a:r>
              <a:rPr lang="ru-RU" b="1" dirty="0" smtClean="0"/>
              <a:t>– </a:t>
            </a:r>
            <a:r>
              <a:rPr lang="ru-RU" b="1" dirty="0"/>
              <a:t>богатырях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/>
              <a:t>1.Формировать </a:t>
            </a:r>
            <a:r>
              <a:rPr lang="ru-RU" dirty="0"/>
              <a:t>представления о прошлом нашей Родины</a:t>
            </a:r>
          </a:p>
          <a:p>
            <a:r>
              <a:rPr lang="ru-RU" dirty="0"/>
              <a:t>2.</a:t>
            </a:r>
            <a:r>
              <a:rPr lang="ru-RU" i="1" dirty="0"/>
              <a:t> </a:t>
            </a:r>
            <a:r>
              <a:rPr lang="ru-RU" dirty="0"/>
              <a:t>Познакомить детей с первыми историческими фактами зарождения Руси.</a:t>
            </a:r>
          </a:p>
          <a:p>
            <a:r>
              <a:rPr lang="ru-RU" dirty="0"/>
              <a:t> 3. Учить детей видеть средства выразительности, которые используют художники для передачи образов богатырей, их взаимоотношений. </a:t>
            </a:r>
          </a:p>
          <a:p>
            <a:r>
              <a:rPr lang="ru-RU" dirty="0"/>
              <a:t>4. Учить рисовать героев сказочных былин в движении, создавать многофигурные композиции.  </a:t>
            </a:r>
          </a:p>
          <a:p>
            <a:r>
              <a:rPr lang="ru-RU" dirty="0"/>
              <a:t>5. Расширить представление о русской архитектуре (церквях, храмах</a:t>
            </a:r>
            <a:r>
              <a:rPr lang="ru-RU" dirty="0" smtClean="0"/>
              <a:t>, соборах</a:t>
            </a:r>
            <a:r>
              <a:rPr lang="ru-RU" dirty="0"/>
              <a:t>).</a:t>
            </a:r>
          </a:p>
          <a:p>
            <a:r>
              <a:rPr lang="ru-RU" dirty="0"/>
              <a:t>6. Учить изображать старинные русские постройки, создавать сюжетные композиции на выбранные темы в пластике, графике и живописи.</a:t>
            </a:r>
          </a:p>
          <a:p>
            <a:r>
              <a:rPr lang="ru-RU" dirty="0"/>
              <a:t>6. Развивать действия обдумывания  замысла будущей композиции. </a:t>
            </a:r>
          </a:p>
          <a:p>
            <a:r>
              <a:rPr lang="ru-RU" dirty="0"/>
              <a:t>7. Развивать такие черты личности, как любознательность, умение отстаивать свою точку зрения, логическое мышление, художественные способности, навыки и умения коллективной работы.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Воспитывать интерес к истории Родины, чувство гордости за русский народ.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42048" cy="1728192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Занятие  1. </a:t>
            </a:r>
            <a:br>
              <a:rPr lang="ru-RU" sz="2000" dirty="0" smtClean="0"/>
            </a:br>
            <a:r>
              <a:rPr lang="ru-RU" sz="2000" b="0" dirty="0" smtClean="0"/>
              <a:t>     Художественное творчество. Рисование</a:t>
            </a:r>
            <a:br>
              <a:rPr lang="ru-RU" sz="2000" b="0" dirty="0" smtClean="0"/>
            </a:br>
            <a:r>
              <a:rPr lang="ru-RU" sz="2000" b="0" dirty="0" smtClean="0"/>
              <a:t>Тема: «Прошлое и настоящее нашей </a:t>
            </a:r>
            <a:r>
              <a:rPr lang="ru-RU" sz="2000" dirty="0" smtClean="0"/>
              <a:t>Родины.</a:t>
            </a:r>
            <a:br>
              <a:rPr lang="ru-RU" sz="2000" dirty="0" smtClean="0"/>
            </a:br>
            <a:r>
              <a:rPr lang="ru-RU" sz="2000" dirty="0" smtClean="0"/>
              <a:t>             Преданье старины глубокой»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Цель</a:t>
            </a:r>
            <a:r>
              <a:rPr lang="ru-RU" sz="2000" b="1" dirty="0" smtClean="0"/>
              <a:t>: </a:t>
            </a:r>
            <a:r>
              <a:rPr lang="ru-RU" sz="2000" dirty="0" smtClean="0"/>
              <a:t>Ознакомление  детей с первыми историческими фактами зарождения Руси, с архитектурой зданий, имеющих художественное и историческое значение. Создание сюжетной композиции. Освоение действия моделирования взаимодействия изображаемых объектов в графике и цвете. Овладение действиями детализации и символизации.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Рисунок 3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" b="-198"/>
          <a:stretch>
            <a:fillRect/>
          </a:stretch>
        </p:blipFill>
        <p:spPr bwMode="auto">
          <a:xfrm>
            <a:off x="371268" y="1628800"/>
            <a:ext cx="28083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05620"/>
            <a:ext cx="87931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иллюстраций, репродукций картин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известных художников.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501317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38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" b="-92"/>
          <a:stretch>
            <a:fillRect/>
          </a:stretch>
        </p:blipFill>
        <p:spPr bwMode="auto">
          <a:xfrm>
            <a:off x="3419872" y="1844824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760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Живописные работы детей </a:t>
            </a:r>
            <a:endParaRPr lang="ru-RU" sz="2000" dirty="0"/>
          </a:p>
        </p:txBody>
      </p:sp>
      <p:pic>
        <p:nvPicPr>
          <p:cNvPr id="21507" name="Рисунок 10" descr="C:\Users\норд\Documents\100NIKON\DSCN4797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9"/>
          <a:stretch>
            <a:fillRect/>
          </a:stretch>
        </p:blipFill>
        <p:spPr bwMode="auto">
          <a:xfrm>
            <a:off x="2195736" y="1556792"/>
            <a:ext cx="4464496" cy="47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2089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  Занятие 2.</a:t>
            </a:r>
            <a:br>
              <a:rPr lang="ru-RU" sz="2000" dirty="0" smtClean="0"/>
            </a:br>
            <a:r>
              <a:rPr lang="ru-RU" sz="2000" dirty="0" smtClean="0"/>
              <a:t>          Продуктивная деятельность.   Лепка</a:t>
            </a:r>
            <a:br>
              <a:rPr lang="ru-RU" sz="2000" dirty="0" smtClean="0"/>
            </a:br>
            <a:r>
              <a:rPr lang="ru-RU" sz="2000" dirty="0" smtClean="0"/>
              <a:t>                       Тема: «Богатыри Руси»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340768"/>
            <a:ext cx="6950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Цель:</a:t>
            </a:r>
            <a:r>
              <a:rPr lang="ru-RU" sz="2400" dirty="0" smtClean="0"/>
              <a:t>  Расширение знаний  детей об истоках Руси, ее защитниках. Знакомство с работой художника – скульптора.</a:t>
            </a:r>
            <a:endParaRPr lang="ru-RU" sz="2400" dirty="0"/>
          </a:p>
        </p:txBody>
      </p:sp>
      <p:pic>
        <p:nvPicPr>
          <p:cNvPr id="6" name="Рисунок 13" descr="DSCN298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401"/>
          <a:stretch>
            <a:fillRect/>
          </a:stretch>
        </p:blipFill>
        <p:spPr bwMode="auto">
          <a:xfrm>
            <a:off x="1187624" y="2541097"/>
            <a:ext cx="5760640" cy="398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32" y="33265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sz="2000" dirty="0" smtClean="0"/>
              <a:t>Занятие 3.</a:t>
            </a:r>
            <a:br>
              <a:rPr lang="ru-RU" sz="2000" dirty="0" smtClean="0"/>
            </a:br>
            <a:r>
              <a:rPr lang="ru-RU" sz="2000" dirty="0" smtClean="0"/>
              <a:t>      Художественное творчество.</a:t>
            </a:r>
            <a:br>
              <a:rPr lang="ru-RU" sz="2000" dirty="0" smtClean="0"/>
            </a:br>
            <a:r>
              <a:rPr lang="ru-RU" sz="2000" dirty="0" smtClean="0"/>
              <a:t>      Рисование. Графика</a:t>
            </a:r>
            <a:br>
              <a:rPr lang="ru-RU" sz="2000" dirty="0" smtClean="0"/>
            </a:br>
            <a:r>
              <a:rPr lang="ru-RU" sz="2000" dirty="0" smtClean="0"/>
              <a:t>      Тема: «Русь богатырская»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93818" y="1569773"/>
            <a:ext cx="7146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Цель:</a:t>
            </a:r>
            <a:r>
              <a:rPr lang="ru-RU" dirty="0" smtClean="0"/>
              <a:t> Ознакомление  детей с  графическими работами художников – графиков. </a:t>
            </a:r>
          </a:p>
          <a:p>
            <a:r>
              <a:rPr lang="ru-RU" dirty="0" smtClean="0"/>
              <a:t>Создание графической композиции  на основе пластических работ.</a:t>
            </a:r>
            <a:endParaRPr lang="ru-RU" dirty="0"/>
          </a:p>
        </p:txBody>
      </p:sp>
      <p:pic>
        <p:nvPicPr>
          <p:cNvPr id="5" name="Рисунок 1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4"/>
          <a:stretch>
            <a:fillRect/>
          </a:stretch>
        </p:blipFill>
        <p:spPr bwMode="auto">
          <a:xfrm>
            <a:off x="2339752" y="2889466"/>
            <a:ext cx="3215032" cy="396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6336"/>
            <a:ext cx="7242048" cy="1164744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Занятие 4.</a:t>
            </a:r>
            <a:br>
              <a:rPr lang="ru-RU" sz="2000" dirty="0" smtClean="0"/>
            </a:br>
            <a:r>
              <a:rPr lang="ru-RU" sz="2000" dirty="0" smtClean="0"/>
              <a:t>    Художественное конструирование</a:t>
            </a:r>
            <a:br>
              <a:rPr lang="ru-RU" sz="2000" dirty="0" smtClean="0"/>
            </a:br>
            <a:r>
              <a:rPr lang="ru-RU" sz="2000" dirty="0" smtClean="0"/>
              <a:t>    Тема: «Слава богатырская</a:t>
            </a:r>
            <a:r>
              <a:rPr lang="ru-RU" sz="2000" i="1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6456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Цель:</a:t>
            </a:r>
            <a:r>
              <a:rPr lang="ru-RU" dirty="0" smtClean="0"/>
              <a:t> Развитие познавательных и творческих способностей детей посредством знакомства с историей Древней  Руси,  с использованием элементов художественного конструирования.</a:t>
            </a:r>
            <a:endParaRPr lang="ru-RU" dirty="0"/>
          </a:p>
        </p:txBody>
      </p:sp>
      <p:pic>
        <p:nvPicPr>
          <p:cNvPr id="6" name="Рисунок 23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" b="-121"/>
          <a:stretch>
            <a:fillRect/>
          </a:stretch>
        </p:blipFill>
        <p:spPr bwMode="auto">
          <a:xfrm>
            <a:off x="1835696" y="2708920"/>
            <a:ext cx="458384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58072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  Занятие 5. </a:t>
            </a:r>
            <a:br>
              <a:rPr lang="ru-RU" sz="2000" dirty="0" smtClean="0"/>
            </a:br>
            <a:r>
              <a:rPr lang="ru-RU" sz="2000" dirty="0" smtClean="0"/>
              <a:t> Художественное творчество. Живопись</a:t>
            </a:r>
            <a:br>
              <a:rPr lang="ru-RU" sz="2000" dirty="0" smtClean="0"/>
            </a:br>
            <a:r>
              <a:rPr lang="ru-RU" sz="2000" dirty="0" smtClean="0"/>
              <a:t>                Тема:  «Сила богатырская»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40999" y="1124744"/>
            <a:ext cx="7034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400" b="1" i="1" dirty="0" smtClean="0"/>
              <a:t>Цель</a:t>
            </a:r>
            <a:r>
              <a:rPr lang="ru-RU" sz="2400" b="1" dirty="0" smtClean="0"/>
              <a:t>: </a:t>
            </a:r>
            <a:r>
              <a:rPr lang="ru-RU" sz="2400" dirty="0" smtClean="0"/>
              <a:t>Создание живописной композиции  на тему: «Древняя Русь. Защитники земли русской».</a:t>
            </a:r>
            <a:endParaRPr lang="ru-RU" sz="2400" dirty="0"/>
          </a:p>
        </p:txBody>
      </p:sp>
      <p:pic>
        <p:nvPicPr>
          <p:cNvPr id="6" name="Рисунок 27" descr="DSCN3047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" b="-249"/>
          <a:stretch>
            <a:fillRect/>
          </a:stretch>
        </p:blipFill>
        <p:spPr bwMode="auto">
          <a:xfrm>
            <a:off x="1259632" y="2325074"/>
            <a:ext cx="5832648" cy="405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.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Модуль.</Template>
  <TotalTime>37</TotalTime>
  <Words>744</Words>
  <Application>Microsoft Office PowerPoint</Application>
  <PresentationFormat>Экран (4:3)</PresentationFormat>
  <Paragraphs>84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Модуль.</vt:lpstr>
      <vt:lpstr>Презентация PowerPoint</vt:lpstr>
      <vt:lpstr>Презентация PowerPoint</vt:lpstr>
      <vt:lpstr>                  Занятие  1.       Художественное творчество. Рисование Тема: «Прошлое и настоящее нашей Родины.              Преданье старины глубокой» </vt:lpstr>
      <vt:lpstr>Презентация PowerPoint</vt:lpstr>
      <vt:lpstr>                      Живописные работы детей </vt:lpstr>
      <vt:lpstr>                                Занятие 2.           Продуктивная деятельность.   Лепка                        Тема: «Богатыри Руси»   </vt:lpstr>
      <vt:lpstr>                Занятие 3.       Художественное творчество.       Рисование. Графика       Тема: «Русь богатырская» </vt:lpstr>
      <vt:lpstr>                            Занятие 4.     Художественное конструирование     Тема: «Слава богатырская» </vt:lpstr>
      <vt:lpstr>                                Занятие 5.   Художественное творчество. Живопись                 Тема:  «Сила богатырская»</vt:lpstr>
      <vt:lpstr>Совместная деятельность.  Взаимодействие с воспитателями и родителями </vt:lpstr>
      <vt:lpstr>Презентация PowerPoint</vt:lpstr>
      <vt:lpstr>Презентация PowerPoint</vt:lpstr>
      <vt:lpstr>Презентация PowerPoint</vt:lpstr>
      <vt:lpstr>Заключительная часть модуля: Открытие выставки  «Древняя Русь.  Защитники Земли Русской» </vt:lpstr>
      <vt:lpstr>Познавательная ценность модуля: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2015-01-19T15:56:32Z</dcterms:created>
  <dcterms:modified xsi:type="dcterms:W3CDTF">2015-01-20T19:24:27Z</dcterms:modified>
</cp:coreProperties>
</file>