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62" r:id="rId3"/>
    <p:sldId id="293" r:id="rId4"/>
    <p:sldId id="257" r:id="rId5"/>
    <p:sldId id="283" r:id="rId6"/>
    <p:sldId id="284" r:id="rId7"/>
    <p:sldId id="285" r:id="rId8"/>
    <p:sldId id="286" r:id="rId9"/>
    <p:sldId id="298" r:id="rId10"/>
    <p:sldId id="294" r:id="rId11"/>
    <p:sldId id="287" r:id="rId12"/>
    <p:sldId id="288" r:id="rId13"/>
    <p:sldId id="297" r:id="rId14"/>
    <p:sldId id="291" r:id="rId15"/>
    <p:sldId id="289" r:id="rId16"/>
    <p:sldId id="292" r:id="rId17"/>
    <p:sldId id="290" r:id="rId18"/>
    <p:sldId id="29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B79"/>
    <a:srgbClr val="EDD7E1"/>
    <a:srgbClr val="55F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-2232" y="-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BEF1C17-B86A-4D2C-AD41-838830ECAA21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1867D6-9ABC-4B5D-B58F-309AC550BF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221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C976DE4-21FE-462B-8FAB-A25FB9B9308B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33B40F1-6B9A-45DB-B78A-A309AE152A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A1A8A-84A0-4F22-9698-AC0F23FC24B5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8940D-2717-4EE3-AE8D-786C42353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D546BD-5184-491C-BE61-98C6ECAEA9DF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44429B2-8B39-4641-AC43-4243A18996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3348C-6EBE-452B-9E2A-CB62F6D151AF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6E873-0A79-42E2-BA1E-2547150153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8E04387-1149-4E0F-B216-47CE6F099E5B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625D13-769B-4752-A194-E21219684B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32137-639E-49E8-8570-A58A9828B982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40557-9721-4300-86DC-D3E168A10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760DE-5A8E-432B-A722-2BC2D658C29B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80088-462C-4EA2-AA53-9CBE33F3C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1C1AD-3BDA-4D19-B6B5-8CC9815B6D83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3DE78-83E2-4B38-8E9A-23460298CC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7D5A3-8897-4703-9E45-94FDA72DF33B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186F1-2774-4C3F-ABA2-98B407929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0C78A-5835-466D-BFB6-17A4981D5E05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CE3AA-E642-48B2-AD91-CDC507830D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3C922B-96B4-40D7-B208-8CBECC81D109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78FE65-B7CB-4788-AA71-00B3AA386C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272C411-9660-4BE3-80AA-307BF217FB68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7970D33-3478-41EE-9462-EF8483677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10" r:id="rId9"/>
    <p:sldLayoutId id="2147483701" r:id="rId10"/>
    <p:sldLayoutId id="2147483711" r:id="rId11"/>
  </p:sldLayoutIdLst>
  <p:transition spd="slow">
    <p:wipe dir="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2204864"/>
            <a:ext cx="5252120" cy="144015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Акробатические упражнения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4941168"/>
            <a:ext cx="576064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Инструктор </a:t>
            </a: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по физкультуре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Евстафьева Татьяна Ивановна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35896" y="836712"/>
            <a:ext cx="4572000" cy="646331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ГБОУ  центр развития ребенка-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детский сад №2402</a:t>
            </a:r>
          </a:p>
        </p:txBody>
      </p:sp>
      <p:pic>
        <p:nvPicPr>
          <p:cNvPr id="8" name="Рисунок 7" descr="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692696"/>
            <a:ext cx="2304257" cy="230425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188640"/>
            <a:ext cx="7634288" cy="64087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7239000" cy="648072"/>
          </a:xfr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000" cap="none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</a:rPr>
              <a:t>Динамические упражнения</a:t>
            </a:r>
            <a:endParaRPr lang="ru-RU" sz="4000" cap="none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764704"/>
            <a:ext cx="2664296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4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+mn-lt"/>
              </a:rPr>
              <a:t>Перекаты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4008" y="764704"/>
            <a:ext cx="252028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4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+mn-lt"/>
              </a:rPr>
              <a:t>Кувырки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55776" y="1844824"/>
            <a:ext cx="3024336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4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+mn-lt"/>
              </a:rPr>
              <a:t>Перекидки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11760" y="3933056"/>
            <a:ext cx="3456384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4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+mn-lt"/>
              </a:rPr>
              <a:t>Перевороты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3608" y="5157192"/>
            <a:ext cx="2448272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4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Курбеты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88024" y="5157192"/>
            <a:ext cx="216024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4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+mn-lt"/>
              </a:rPr>
              <a:t>Сальто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0825" y="188913"/>
            <a:ext cx="7634288" cy="64087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404664"/>
            <a:ext cx="29145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spc="300" dirty="0" smtClean="0">
                <a:ln w="1143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Перекаты</a:t>
            </a:r>
            <a:endParaRPr lang="ru-RU" sz="4000" dirty="0">
              <a:ln w="11430" cmpd="sng">
                <a:solidFill>
                  <a:schemeClr val="tx2">
                    <a:lumMod val="75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196752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Вращательное движение тела с последовательным касанием опоры без переворачивания через голову.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40050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Перекат прогнувшись</a:t>
            </a:r>
            <a:endParaRPr lang="ru-RU" dirty="0"/>
          </a:p>
        </p:txBody>
      </p:sp>
      <p:pic>
        <p:nvPicPr>
          <p:cNvPr id="11" name="Рисунок 10" descr="img29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7584" y="2492896"/>
            <a:ext cx="1872208" cy="126580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4" name="Рисунок 13" descr="img29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491880" y="2348880"/>
            <a:ext cx="1427637" cy="136815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5" name="TextBox 14"/>
          <p:cNvSpPr txBox="1"/>
          <p:nvPr/>
        </p:nvSpPr>
        <p:spPr>
          <a:xfrm>
            <a:off x="3275856" y="386104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 группировке вперед-назад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292080" y="3789040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Перекаты в сторону в группировке и выпрямившись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83568" y="5229200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Для тренировки вестибулярного аппарата, развития гибкости, ловкости, умения ориентироваться в пространстве.  Подготовительное упражнение для кувырков вперед и назад.</a:t>
            </a:r>
            <a:endParaRPr lang="ru-RU" dirty="0"/>
          </a:p>
        </p:txBody>
      </p:sp>
      <p:pic>
        <p:nvPicPr>
          <p:cNvPr id="12" name="Рисунок 11" descr="img30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868144" y="1988840"/>
            <a:ext cx="115212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3" name="Рисунок 12" descr="img300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436096" y="2996952"/>
            <a:ext cx="2016224" cy="64807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0825" y="188913"/>
            <a:ext cx="7634288" cy="64087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476672"/>
            <a:ext cx="26100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spc="300" dirty="0" smtClean="0">
                <a:ln w="1143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Кувырки</a:t>
            </a:r>
            <a:endParaRPr lang="ru-RU" sz="4000" dirty="0">
              <a:ln w="11430" cmpd="sng">
                <a:solidFill>
                  <a:schemeClr val="tx2">
                    <a:lumMod val="75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268760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Вращательное движение тела через голову вперед или назад с последовательным касанием опоры.</a:t>
            </a:r>
            <a:endParaRPr lang="ru-RU" b="1" dirty="0"/>
          </a:p>
        </p:txBody>
      </p:sp>
      <p:pic>
        <p:nvPicPr>
          <p:cNvPr id="8" name="Рисунок 7" descr="img29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88024" y="2420888"/>
            <a:ext cx="2376264" cy="1440160"/>
          </a:xfrm>
          <a:prstGeom prst="rect">
            <a:avLst/>
          </a:prstGeom>
          <a:ln w="12700">
            <a:noFill/>
          </a:ln>
        </p:spPr>
      </p:pic>
      <p:pic>
        <p:nvPicPr>
          <p:cNvPr id="9" name="Рисунок 8" descr="img29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79712" y="2204864"/>
            <a:ext cx="1656184" cy="1800200"/>
          </a:xfrm>
          <a:prstGeom prst="rect">
            <a:avLst/>
          </a:prstGeom>
          <a:ln w="317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1475656" y="40770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Вперед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076056" y="40050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Назад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486916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Техника </a:t>
            </a:r>
            <a:r>
              <a:rPr lang="ru-RU" dirty="0" smtClean="0"/>
              <a:t>выполнения характеризуется мягкостью переката-вращения и точностью принятых положений.</a:t>
            </a:r>
            <a:endParaRPr lang="ru-RU" b="1" dirty="0"/>
          </a:p>
        </p:txBody>
      </p:sp>
      <p:pic>
        <p:nvPicPr>
          <p:cNvPr id="10" name="Рисунок 9" descr="img30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87624" y="2204864"/>
            <a:ext cx="792088" cy="1800200"/>
          </a:xfrm>
          <a:prstGeom prst="rect">
            <a:avLst/>
          </a:prstGeom>
          <a:ln w="12700">
            <a:noFill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188640"/>
            <a:ext cx="6768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Подготовительные упражнения при обучении кувырку вперед 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268760"/>
            <a:ext cx="748883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latin typeface="+mn-lt"/>
              </a:rPr>
              <a:t>Группировка: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в положении сидя: ноги согнуты к груди, правая рука держит правую ногу за середину голени, левая – левую ногу, голова опущена в колени.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Группировка в положении лежа на животе.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Группировка в приседе и из основной стойки, приседая.</a:t>
            </a:r>
          </a:p>
          <a:p>
            <a:pPr marL="342900" indent="-342900"/>
            <a:r>
              <a:rPr lang="ru-RU" b="1" dirty="0" smtClean="0">
                <a:latin typeface="+mn-lt"/>
              </a:rPr>
              <a:t>2. Перекаты: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в группировке назад - вперед из седа и из упор присев.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назад до опоры ладонями у плеч, ноги прямые касаются за головой, далее перекат вперед в сед и в группировку.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Тоже из упора присев</a:t>
            </a:r>
          </a:p>
          <a:p>
            <a:pPr marL="342900" indent="-342900"/>
            <a:r>
              <a:rPr lang="ru-RU" b="1" dirty="0" smtClean="0">
                <a:latin typeface="+mn-lt"/>
              </a:rPr>
              <a:t>3. Кувырок вперед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Кувырок в сед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Кувырок с горки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Кувырок в группировке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Кувырок в упор присев</a:t>
            </a:r>
          </a:p>
          <a:p>
            <a:pPr marL="342900" indent="-342900"/>
            <a:r>
              <a:rPr lang="ru-RU" b="1" dirty="0" smtClean="0">
                <a:latin typeface="+mn-lt"/>
              </a:rPr>
              <a:t>Типичные ошибки: </a:t>
            </a:r>
            <a:r>
              <a:rPr lang="ru-RU" dirty="0" smtClean="0">
                <a:latin typeface="+mn-lt"/>
              </a:rPr>
              <a:t>опускание на голову, падение на спину, локти направлены в сторону, слабое отталкивание ногами и руками, недостаточная группировка во время исполнения.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0825" y="188913"/>
            <a:ext cx="7634288" cy="64087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404664"/>
            <a:ext cx="48245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spc="300" dirty="0" smtClean="0">
                <a:ln w="1143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Колесо</a:t>
            </a:r>
            <a:endParaRPr lang="ru-RU" sz="4000" dirty="0">
              <a:ln w="11430" cmpd="sng">
                <a:solidFill>
                  <a:schemeClr val="tx2">
                    <a:lumMod val="75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340768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Вращение тела вперед - в сторону через стойку на руках </a:t>
            </a:r>
          </a:p>
          <a:p>
            <a:pPr algn="ctr"/>
            <a:r>
              <a:rPr lang="ru-RU" b="1" dirty="0" smtClean="0"/>
              <a:t>с последовательной и равномерной опорой каждой рукой и ногой.</a:t>
            </a:r>
            <a:endParaRPr lang="ru-RU" b="1" dirty="0"/>
          </a:p>
        </p:txBody>
      </p:sp>
      <p:pic>
        <p:nvPicPr>
          <p:cNvPr id="7" name="Рисунок 6" descr="img29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95736" y="2564904"/>
            <a:ext cx="3528392" cy="211703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187624" y="5013176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Техника: </a:t>
            </a:r>
            <a:r>
              <a:rPr lang="ru-RU" dirty="0" smtClean="0"/>
              <a:t>поочередное равномерное касание руками и ногами пола.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0825" y="188913"/>
            <a:ext cx="7634288" cy="64087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332656"/>
            <a:ext cx="3456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spc="300" dirty="0" smtClean="0">
                <a:ln w="1143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Перекидки</a:t>
            </a:r>
            <a:endParaRPr lang="ru-RU" sz="4000" dirty="0">
              <a:ln w="11430" cmpd="sng">
                <a:solidFill>
                  <a:schemeClr val="tx2">
                    <a:lumMod val="75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268760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Вращательное движение тела вперед или назад прогнувшись через стойку на руках без фазы полета.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4725144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Техника </a:t>
            </a:r>
            <a:r>
              <a:rPr lang="ru-RU" dirty="0" smtClean="0"/>
              <a:t>характеризуется равномерным замедленным переворачиванием, с максимальным использованием амплитуды движения позвоночника и тазобедренного сустава, точностью поз и устойчивым завершением движения.</a:t>
            </a:r>
            <a:endParaRPr lang="ru-RU" b="1" dirty="0"/>
          </a:p>
        </p:txBody>
      </p:sp>
      <p:pic>
        <p:nvPicPr>
          <p:cNvPr id="10" name="Рисунок 9" descr="img29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7544" y="2348880"/>
            <a:ext cx="3921667" cy="143610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827584" y="407707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Вперед на две ноги и одну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148064" y="400506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Назад </a:t>
            </a:r>
            <a:endParaRPr lang="ru-RU" dirty="0"/>
          </a:p>
        </p:txBody>
      </p:sp>
      <p:pic>
        <p:nvPicPr>
          <p:cNvPr id="13" name="Рисунок 12" descr="img30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48064" y="2276872"/>
            <a:ext cx="2267744" cy="146883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0825" y="188913"/>
            <a:ext cx="7634288" cy="64087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404664"/>
            <a:ext cx="35990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spc="300" dirty="0" smtClean="0">
                <a:ln w="1143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Перевороты</a:t>
            </a:r>
            <a:endParaRPr lang="ru-RU" sz="4000" dirty="0">
              <a:ln w="11430" cmpd="sng">
                <a:solidFill>
                  <a:schemeClr val="tx2">
                    <a:lumMod val="75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196752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Вращательное движение тела с полным переворачиванием вперед или назад, с промежуточной опорой на руки, с одной или двумя фазами полета.</a:t>
            </a:r>
            <a:endParaRPr lang="ru-RU" b="1" dirty="0"/>
          </a:p>
        </p:txBody>
      </p:sp>
      <p:pic>
        <p:nvPicPr>
          <p:cNvPr id="8" name="Рисунок 7" descr="img29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5576" y="2492896"/>
            <a:ext cx="3049109" cy="18002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1619672" y="450912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Вперед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148064" y="335699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Фляк</a:t>
            </a:r>
            <a:endParaRPr lang="ru-RU" dirty="0"/>
          </a:p>
        </p:txBody>
      </p:sp>
      <p:pic>
        <p:nvPicPr>
          <p:cNvPr id="9" name="Рисунок 8" descr="img30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139952" y="4005064"/>
            <a:ext cx="3034821" cy="158417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0825" y="188913"/>
            <a:ext cx="7634288" cy="64087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15816" y="332656"/>
            <a:ext cx="21307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spc="300" dirty="0" smtClean="0">
                <a:ln w="1143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Сальто</a:t>
            </a:r>
            <a:endParaRPr lang="ru-RU" sz="4000" dirty="0">
              <a:ln w="11430" cmpd="sng">
                <a:solidFill>
                  <a:schemeClr val="tx2">
                    <a:lumMod val="75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052736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Вращательное движение тела прыжком с полным переворачиванием через голову без промежуточной опоры на руки.</a:t>
            </a:r>
            <a:endParaRPr lang="ru-RU" dirty="0"/>
          </a:p>
        </p:txBody>
      </p:sp>
      <p:pic>
        <p:nvPicPr>
          <p:cNvPr id="6" name="Рисунок 5" descr="img30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7584" y="4221088"/>
            <a:ext cx="2520280" cy="171766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8" name="Рисунок 7" descr="img30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03648" y="1916832"/>
            <a:ext cx="1707481" cy="180646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0" name="Рисунок 9" descr="img305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860032" y="1916832"/>
            <a:ext cx="2051720" cy="189683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1331640" y="378904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Вперед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860032" y="386104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55576" y="594928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Маховое сальто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139952" y="594928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Пируэт</a:t>
            </a:r>
            <a:endParaRPr lang="ru-RU" dirty="0"/>
          </a:p>
        </p:txBody>
      </p:sp>
      <p:pic>
        <p:nvPicPr>
          <p:cNvPr id="15" name="Рисунок 14" descr="img306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3928" y="4365104"/>
            <a:ext cx="3597511" cy="149700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0825" y="188913"/>
            <a:ext cx="7634288" cy="64087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95736" y="476672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ru-RU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55000" endA="50" endPos="85000" dir="5400000" sy="-100000" algn="bl" rotWithShape="0"/>
                </a:effectLst>
                <a:latin typeface="+mj-lt"/>
              </a:rPr>
              <a:t>Заключение</a:t>
            </a:r>
            <a:endParaRPr lang="ru-RU" sz="4000" dirty="0">
              <a:solidFill>
                <a:srgbClr val="7030A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  <a:reflection blurRad="6350" stA="55000" endA="50" endPos="85000" dir="5400000" sy="-100000" algn="bl" rotWithShape="0"/>
              </a:effectLst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556792"/>
            <a:ext cx="6912768" cy="4680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Акробатика позволяет ребенку развиваться комплексно: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Развивает все группы мышц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Скорость реакции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Быстроту мышления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Дыхательную систему организма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Координацию движения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Вестибулярный аппарат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Пластику и гибкость тела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Ловкость 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Ориентировку в пространстве</a:t>
            </a:r>
          </a:p>
          <a:p>
            <a:pPr algn="just"/>
            <a:r>
              <a:rPr lang="ru-RU" dirty="0" smtClean="0">
                <a:latin typeface="+mn-lt"/>
              </a:rPr>
              <a:t>Акробатические упражнения являются эффективным средством воспитания и совершенствования физических и морально-волевых качеств, необходимых в быту, спорте и трудовой деятельности.</a:t>
            </a:r>
          </a:p>
          <a:p>
            <a:pPr algn="just"/>
            <a:r>
              <a:rPr lang="ru-RU" b="1" dirty="0" smtClean="0">
                <a:latin typeface="+mn-lt"/>
              </a:rPr>
              <a:t>Внимание! </a:t>
            </a:r>
            <a:r>
              <a:rPr lang="ru-RU" b="1" smtClean="0">
                <a:latin typeface="+mn-lt"/>
              </a:rPr>
              <a:t>Во избежание травм сложные </a:t>
            </a:r>
            <a:r>
              <a:rPr lang="ru-RU" b="1" dirty="0" smtClean="0">
                <a:latin typeface="+mn-lt"/>
              </a:rPr>
              <a:t>упражнения  выполнять со страховкой и под контролем специалистов!</a:t>
            </a:r>
            <a:endParaRPr lang="ru-RU" b="1" dirty="0">
              <a:latin typeface="+mn-lt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50825" y="188913"/>
            <a:ext cx="7634288" cy="64801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611560" y="4509120"/>
            <a:ext cx="3096344" cy="648072"/>
          </a:xfr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None/>
            </a:pPr>
            <a:r>
              <a:rPr lang="ru-RU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Статические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908720"/>
            <a:ext cx="6624736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Классификация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акробатических упражнений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95936" y="4509120"/>
            <a:ext cx="3503203" cy="646331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buNone/>
            </a:pPr>
            <a:r>
              <a:rPr lang="ru-RU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Динамические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2267744" y="2996952"/>
            <a:ext cx="360040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5508104" y="2996952"/>
            <a:ext cx="360040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animBg="1"/>
      <p:bldP spid="4" grpId="0" animBg="1"/>
      <p:bldP spid="8" grpId="0" animBg="1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0825" y="188913"/>
            <a:ext cx="7634288" cy="64087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148064" y="5157192"/>
            <a:ext cx="2016224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+mn-lt"/>
              </a:rPr>
              <a:t>Стойки</a:t>
            </a:r>
            <a:endParaRPr lang="ru-RU" sz="4000" b="1" dirty="0">
              <a:ln>
                <a:solidFill>
                  <a:sysClr val="windowText" lastClr="000000"/>
                </a:solidFill>
              </a:ln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708920"/>
            <a:ext cx="6840760" cy="70788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latin typeface="+mj-lt"/>
              </a:rPr>
              <a:t>Статические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 </a:t>
            </a:r>
            <a:r>
              <a:rPr lang="ru-RU" sz="4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latin typeface="+mj-lt"/>
              </a:rPr>
              <a:t>упражнения</a:t>
            </a:r>
            <a:endParaRPr lang="ru-RU" sz="40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196752"/>
            <a:ext cx="3096344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+mn-lt"/>
              </a:rPr>
              <a:t>Равновесие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88024" y="1124744"/>
            <a:ext cx="2448272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+mn-lt"/>
              </a:rPr>
              <a:t>Шпагаты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59832" y="4005064"/>
            <a:ext cx="2016224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+mn-lt"/>
              </a:rPr>
              <a:t>Мосты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9592" y="5229200"/>
            <a:ext cx="1944216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+mn-lt"/>
              </a:rPr>
              <a:t>Упоры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50825" y="188913"/>
            <a:ext cx="7634288" cy="64087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32656"/>
            <a:ext cx="81724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300" dirty="0" smtClean="0">
                <a:ln w="1143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Равновесие</a:t>
            </a:r>
            <a:endParaRPr lang="ru-RU" sz="4000" b="1" spc="300" dirty="0">
              <a:ln w="11430" cmpd="sng">
                <a:solidFill>
                  <a:schemeClr val="tx2">
                    <a:lumMod val="7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1052736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Статическое положение, при котором исполнитель стоит на одной ноге.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342900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Согнув ногу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915816" y="335699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«Ласточка»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67544" y="5661248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Равновесие шпагатом с захватом одной и двумя руками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644008" y="335699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Фронтальное равновесие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566124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Равновесие шпагатом с наклоном</a:t>
            </a:r>
            <a:endParaRPr lang="ru-RU" dirty="0"/>
          </a:p>
        </p:txBody>
      </p:sp>
      <p:pic>
        <p:nvPicPr>
          <p:cNvPr id="12" name="Рисунок 11" descr="img28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71600" y="1700808"/>
            <a:ext cx="720080" cy="157413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20" name="Рисунок 19" descr="img28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987824" y="1916832"/>
            <a:ext cx="1241930" cy="129614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21" name="Рисунок 20" descr="img28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04048" y="3861048"/>
            <a:ext cx="720080" cy="165618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22" name="Рисунок 21" descr="img284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79712" y="3861048"/>
            <a:ext cx="792088" cy="174073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23" name="Рисунок 22" descr="img284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796136" y="1628800"/>
            <a:ext cx="1008112" cy="147339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0825" y="188913"/>
            <a:ext cx="7634288" cy="64087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spc="300" dirty="0" smtClean="0">
                <a:ln w="1143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Шпагаты</a:t>
            </a:r>
            <a:r>
              <a:rPr lang="ru-RU" sz="40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ru-RU" sz="40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980728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Сед с предельно разведенными ногами.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7" name="Рисунок 6" descr="img28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64088" y="1628800"/>
            <a:ext cx="1912713" cy="122413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8" name="Рисунок 7" descr="img28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59632" y="3645024"/>
            <a:ext cx="1368153" cy="108012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9" name="Рисунок 8" descr="img285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43808" y="1556792"/>
            <a:ext cx="2006623" cy="129614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0" name="Рисунок 9" descr="img285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7584" y="1556792"/>
            <a:ext cx="1368152" cy="129614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755576" y="299695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Полушпагат</a:t>
            </a:r>
            <a:endParaRPr lang="ru-RU" dirty="0"/>
          </a:p>
        </p:txBody>
      </p:sp>
      <p:pic>
        <p:nvPicPr>
          <p:cNvPr id="12" name="Рисунок 11" descr="img285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21"/>
          <a:stretch>
            <a:fillRect/>
          </a:stretch>
        </p:blipFill>
        <p:spPr>
          <a:xfrm>
            <a:off x="4860032" y="3573016"/>
            <a:ext cx="2232248" cy="100811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2699792" y="2924944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Поперечный (правый и левый)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292080" y="292494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Прямой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827584" y="486916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Шпагат кольцом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486916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Шпагат захватом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67544" y="544522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Техника: </a:t>
            </a:r>
            <a:r>
              <a:rPr lang="ru-RU" dirty="0" smtClean="0"/>
              <a:t>точность и легкость принятия заданной позы без дополнительных колебаний, с касанием опоры всей длиной ног.</a:t>
            </a:r>
            <a:endParaRPr lang="ru-RU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250825" y="188913"/>
            <a:ext cx="7634288" cy="64087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60649"/>
            <a:ext cx="457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spc="300" dirty="0" smtClean="0">
                <a:ln w="1143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Мосты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/>
            </a:r>
            <a:b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</a:br>
            <a:endParaRPr lang="ru-RU" sz="4000" b="1" dirty="0">
              <a:latin typeface="+mn-lt"/>
            </a:endParaRPr>
          </a:p>
        </p:txBody>
      </p:sp>
      <p:pic>
        <p:nvPicPr>
          <p:cNvPr id="5" name="Рисунок 4" descr="img28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547664" y="1762477"/>
            <a:ext cx="1728192" cy="165305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6" name="Рисунок 5" descr="img28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15616" y="4293096"/>
            <a:ext cx="1728192" cy="166375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7" name="Рисунок 6" descr="img28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52120" y="3861048"/>
            <a:ext cx="1296144" cy="198742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8" name="Рисунок 7" descr="img286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563888" y="3717032"/>
            <a:ext cx="1283771" cy="213961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323528" y="908720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Дугообразное, максимально прогнутое положение исполнителя с опорой на ноги и руки спиной вниз.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115616" y="602128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 одной ноге и руке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292080" y="594928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 захватом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635896" y="1988840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Техника: </a:t>
            </a:r>
            <a:r>
              <a:rPr lang="ru-RU" dirty="0" smtClean="0"/>
              <a:t>ноги и руки на ширине плеч, ноги выпрямлены, опора на всю ступню и ладонь, вес тела переведен на руки.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0825" y="188913"/>
            <a:ext cx="7634288" cy="64087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476672"/>
            <a:ext cx="19704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spc="300" dirty="0" smtClean="0">
                <a:ln w="1143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Упоры</a:t>
            </a:r>
            <a:endParaRPr lang="ru-RU" sz="4000" dirty="0">
              <a:ln w="11430" cmpd="sng">
                <a:solidFill>
                  <a:schemeClr val="tx2">
                    <a:lumMod val="75000"/>
                  </a:schemeClr>
                </a:solidFill>
                <a:prstDash val="solid"/>
                <a:miter lim="800000"/>
              </a:ln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26876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Вертикальное или горизонтальное статическое положение плеч выше точек опоры.</a:t>
            </a:r>
            <a:endParaRPr lang="ru-RU" b="1" dirty="0"/>
          </a:p>
        </p:txBody>
      </p:sp>
      <p:pic>
        <p:nvPicPr>
          <p:cNvPr id="9" name="Рисунок 8" descr="img28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419872" y="2060848"/>
            <a:ext cx="884099" cy="187220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1" name="Рисунок 10" descr="img28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932040" y="2564904"/>
            <a:ext cx="2430270" cy="129614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2" name="Рисунок 11" descr="img287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31640" y="2276872"/>
            <a:ext cx="1512168" cy="172819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4932040" y="422108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Горизонтальный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7584" y="422108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Вертикальный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827584" y="5085184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Техника: </a:t>
            </a:r>
            <a:r>
              <a:rPr lang="ru-RU" dirty="0" smtClean="0"/>
              <a:t>точность принятия заданной позы и прочность её фиксации не менее 3 с.</a:t>
            </a:r>
            <a:endParaRPr lang="ru-RU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0825" y="188913"/>
            <a:ext cx="7634288" cy="64087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332656"/>
            <a:ext cx="21675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spc="300" dirty="0" smtClean="0">
                <a:ln w="1143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Стойки</a:t>
            </a:r>
            <a:endParaRPr lang="ru-RU" sz="4000" dirty="0">
              <a:ln w="11430" cmpd="sng">
                <a:solidFill>
                  <a:schemeClr val="tx2">
                    <a:lumMod val="75000"/>
                  </a:schemeClr>
                </a:solidFill>
                <a:prstDash val="solid"/>
                <a:miter lim="800000"/>
              </a:ln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052736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Статическое вертикальное положение, при котором исполнитель находится вверх ногами: на лопатках, голове, предплечьях, руках.</a:t>
            </a:r>
            <a:endParaRPr lang="ru-RU" b="1" dirty="0"/>
          </a:p>
        </p:txBody>
      </p:sp>
      <p:pic>
        <p:nvPicPr>
          <p:cNvPr id="7" name="Рисунок 6" descr="img28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355976" y="4221088"/>
            <a:ext cx="2664296" cy="153709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8" name="Рисунок 7" descr="img28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71600" y="3356992"/>
            <a:ext cx="806490" cy="201622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9" name="Рисунок 8" descr="img288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156176" y="1844824"/>
            <a:ext cx="864096" cy="172819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0" name="Рисунок 9" descr="img288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23928" y="2204864"/>
            <a:ext cx="1565391" cy="138476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3563888" y="371703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«Березка»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580112" y="371703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Стойка на груди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11560" y="551723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Стойка на голове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067944" y="587727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Стойка на предплечьях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67544" y="2060848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Техника: </a:t>
            </a:r>
            <a:r>
              <a:rPr lang="ru-RU" dirty="0" smtClean="0"/>
              <a:t>точность принятия заданной позы и прочность фиксации не менее 3 с.</a:t>
            </a:r>
            <a:endParaRPr lang="ru-RU" dirty="0"/>
          </a:p>
        </p:txBody>
      </p:sp>
      <p:pic>
        <p:nvPicPr>
          <p:cNvPr id="16" name="Рисунок 15" descr="img289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55776" y="3212976"/>
            <a:ext cx="792088" cy="221784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7" name="TextBox 16"/>
          <p:cNvSpPr txBox="1"/>
          <p:nvPr/>
        </p:nvSpPr>
        <p:spPr>
          <a:xfrm>
            <a:off x="2267744" y="566124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Стойка на </a:t>
            </a:r>
          </a:p>
          <a:p>
            <a:pPr algn="ctr"/>
            <a:r>
              <a:rPr lang="ru-RU" dirty="0" smtClean="0"/>
              <a:t>руках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04664"/>
            <a:ext cx="6912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Подготовительные упражнения при обучении «березке» 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700808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>
                <a:latin typeface="+mn-lt"/>
              </a:rPr>
              <a:t>Группировка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+mn-lt"/>
              </a:rPr>
              <a:t>Перекаты: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Из положения сед перекат назад, касаясь мата плечами, прямые ноги поднять за голову.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Тоже с постановкой локтей вдоль туловища, держать спину вертикально с согнутыми ногами. Кисти рук на спину не ставить.</a:t>
            </a:r>
          </a:p>
          <a:p>
            <a:pPr marL="342900" indent="-342900"/>
            <a:r>
              <a:rPr lang="ru-RU" b="1" dirty="0" smtClean="0">
                <a:latin typeface="+mn-lt"/>
              </a:rPr>
              <a:t>3. «Березка»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Перекат назад, кисти рук поставить ближе к лопаткам, ноги за головой.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Отрываем ноги от пола, «березка» с согнутыми ногами.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Тоже выпрямляем ноги вверх.</a:t>
            </a:r>
          </a:p>
          <a:p>
            <a:pPr marL="342900" indent="-342900"/>
            <a:endParaRPr lang="ru-RU" dirty="0" smtClean="0">
              <a:latin typeface="+mn-lt"/>
            </a:endParaRPr>
          </a:p>
          <a:p>
            <a:pPr marL="342900" indent="-342900"/>
            <a:r>
              <a:rPr lang="ru-RU" b="1" dirty="0" smtClean="0"/>
              <a:t>Типичные ошибки: </a:t>
            </a:r>
            <a:r>
              <a:rPr lang="ru-RU" dirty="0" smtClean="0"/>
              <a:t>При перекате назад опускание на прямую спину, локти широко разведены в стороны, кисти рук расположены ближе к пояснице, угол в тазобедренном суставе.</a:t>
            </a:r>
            <a:endParaRPr lang="ru-RU" dirty="0" smtClean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1643</TotalTime>
  <Words>749</Words>
  <Application>Microsoft Office PowerPoint</Application>
  <PresentationFormat>Экран (4:3)</PresentationFormat>
  <Paragraphs>125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Акробатические упражнения</vt:lpstr>
      <vt:lpstr>Презентация PowerPoint</vt:lpstr>
      <vt:lpstr>Презентация PowerPoint</vt:lpstr>
      <vt:lpstr>Презентация PowerPoint</vt:lpstr>
      <vt:lpstr>Шпагаты 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Динамические упражнения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Акробатика</dc:title>
  <dc:creator>HOME</dc:creator>
  <cp:lastModifiedBy>admin</cp:lastModifiedBy>
  <cp:revision>175</cp:revision>
  <dcterms:created xsi:type="dcterms:W3CDTF">2012-03-13T15:53:10Z</dcterms:created>
  <dcterms:modified xsi:type="dcterms:W3CDTF">2013-12-10T12:09:24Z</dcterms:modified>
</cp:coreProperties>
</file>