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74" r:id="rId6"/>
    <p:sldId id="262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5" autoAdjust="0"/>
    <p:restoredTop sz="94660"/>
  </p:normalViewPr>
  <p:slideViewPr>
    <p:cSldViewPr>
      <p:cViewPr>
        <p:scale>
          <a:sx n="60" d="100"/>
          <a:sy n="60" d="100"/>
        </p:scale>
        <p:origin x="1746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C3527C-9472-4399-AA2E-BA18FC22BD5F}" type="doc">
      <dgm:prSet loTypeId="urn:microsoft.com/office/officeart/2005/8/layout/target1" loCatId="relationship" qsTypeId="urn:microsoft.com/office/officeart/2005/8/quickstyle/simple1" qsCatId="simple" csTypeId="urn:microsoft.com/office/officeart/2005/8/colors/colorful1#1" csCatId="colorful" phldr="1"/>
      <dgm:spPr/>
    </dgm:pt>
    <dgm:pt modelId="{6FA990EB-6EC9-4568-8C93-A3C16402BA05}">
      <dgm:prSet phldrT="[Текст]" custT="1"/>
      <dgm:spPr/>
      <dgm:t>
        <a:bodyPr/>
        <a:lstStyle/>
        <a:p>
          <a:r>
            <a:rPr lang="ru-RU" sz="2000" i="0" dirty="0" smtClean="0">
              <a:solidFill>
                <a:srgbClr val="00B050"/>
              </a:solidFill>
            </a:rPr>
            <a:t>Численность здоровых детей сократилась до 15,1%</a:t>
          </a:r>
          <a:endParaRPr lang="ru-RU" sz="2000" i="0" dirty="0">
            <a:solidFill>
              <a:srgbClr val="00B050"/>
            </a:solidFill>
          </a:endParaRPr>
        </a:p>
      </dgm:t>
    </dgm:pt>
    <dgm:pt modelId="{29801DC7-14AE-4A55-AB99-B4B2C5DBFA2E}" type="parTrans" cxnId="{38F46340-EA35-46CD-B495-1BCD82A9009F}">
      <dgm:prSet/>
      <dgm:spPr/>
      <dgm:t>
        <a:bodyPr/>
        <a:lstStyle/>
        <a:p>
          <a:endParaRPr lang="ru-RU"/>
        </a:p>
      </dgm:t>
    </dgm:pt>
    <dgm:pt modelId="{922149A6-4029-4FC2-B709-593B8DA4355E}" type="sibTrans" cxnId="{38F46340-EA35-46CD-B495-1BCD82A9009F}">
      <dgm:prSet/>
      <dgm:spPr/>
      <dgm:t>
        <a:bodyPr/>
        <a:lstStyle/>
        <a:p>
          <a:endParaRPr lang="ru-RU"/>
        </a:p>
      </dgm:t>
    </dgm:pt>
    <dgm:pt modelId="{8D55A2E1-219C-4B16-8AD4-A947D644DB36}">
      <dgm:prSet phldrT="[Текст]" custT="1"/>
      <dgm:spPr/>
      <dgm:t>
        <a:bodyPr/>
        <a:lstStyle/>
        <a:p>
          <a:r>
            <a:rPr lang="ru-RU" sz="2000" i="0" dirty="0" smtClean="0">
              <a:solidFill>
                <a:srgbClr val="00B050"/>
              </a:solidFill>
            </a:rPr>
            <a:t>Около 90% детей в России имеют отклонения в психическом и физическом здоровье. </a:t>
          </a:r>
          <a:endParaRPr lang="ru-RU" sz="2000" i="0" dirty="0">
            <a:solidFill>
              <a:srgbClr val="00B050"/>
            </a:solidFill>
          </a:endParaRPr>
        </a:p>
      </dgm:t>
    </dgm:pt>
    <dgm:pt modelId="{0CDA1BBF-9130-4A0B-AD52-8912B5DA420D}" type="parTrans" cxnId="{FF1AE536-B70A-4EA2-AEC3-81F4ECB3641A}">
      <dgm:prSet/>
      <dgm:spPr/>
      <dgm:t>
        <a:bodyPr/>
        <a:lstStyle/>
        <a:p>
          <a:endParaRPr lang="ru-RU"/>
        </a:p>
      </dgm:t>
    </dgm:pt>
    <dgm:pt modelId="{A8AFC99C-654C-4911-87C8-164398148E03}" type="sibTrans" cxnId="{FF1AE536-B70A-4EA2-AEC3-81F4ECB3641A}">
      <dgm:prSet/>
      <dgm:spPr/>
      <dgm:t>
        <a:bodyPr/>
        <a:lstStyle/>
        <a:p>
          <a:endParaRPr lang="ru-RU"/>
        </a:p>
      </dgm:t>
    </dgm:pt>
    <dgm:pt modelId="{C2DF3099-75C8-4F67-B0CC-47FD8B169581}">
      <dgm:prSet phldrT="[Текст]" custT="1"/>
      <dgm:spPr/>
      <dgm:t>
        <a:bodyPr/>
        <a:lstStyle/>
        <a:p>
          <a:r>
            <a:rPr lang="ru-RU" sz="2000" i="0" dirty="0" smtClean="0">
              <a:solidFill>
                <a:srgbClr val="00B050"/>
              </a:solidFill>
            </a:rPr>
            <a:t>Заболеваемость детей выросла в 1,5 раза</a:t>
          </a:r>
          <a:endParaRPr lang="ru-RU" sz="2000" i="0" dirty="0">
            <a:solidFill>
              <a:srgbClr val="00B050"/>
            </a:solidFill>
          </a:endParaRPr>
        </a:p>
      </dgm:t>
    </dgm:pt>
    <dgm:pt modelId="{B2CEEE51-B582-414C-971E-94F7790C8756}" type="parTrans" cxnId="{4EDC0384-9807-4B3B-840A-C38DE6C07578}">
      <dgm:prSet/>
      <dgm:spPr/>
      <dgm:t>
        <a:bodyPr/>
        <a:lstStyle/>
        <a:p>
          <a:endParaRPr lang="ru-RU"/>
        </a:p>
      </dgm:t>
    </dgm:pt>
    <dgm:pt modelId="{002328BE-8F9E-4219-A03E-A1D20EB9AD33}" type="sibTrans" cxnId="{4EDC0384-9807-4B3B-840A-C38DE6C07578}">
      <dgm:prSet/>
      <dgm:spPr/>
      <dgm:t>
        <a:bodyPr/>
        <a:lstStyle/>
        <a:p>
          <a:endParaRPr lang="ru-RU"/>
        </a:p>
      </dgm:t>
    </dgm:pt>
    <dgm:pt modelId="{9A697300-5FB2-4E21-A20E-E3E480456941}" type="pres">
      <dgm:prSet presAssocID="{E6C3527C-9472-4399-AA2E-BA18FC22BD5F}" presName="composite" presStyleCnt="0">
        <dgm:presLayoutVars>
          <dgm:chMax val="5"/>
          <dgm:dir/>
          <dgm:resizeHandles val="exact"/>
        </dgm:presLayoutVars>
      </dgm:prSet>
      <dgm:spPr/>
    </dgm:pt>
    <dgm:pt modelId="{CD40D63A-7720-4B49-A62C-4B5B7398D9CD}" type="pres">
      <dgm:prSet presAssocID="{6FA990EB-6EC9-4568-8C93-A3C16402BA05}" presName="circle1" presStyleLbl="lnNode1" presStyleIdx="0" presStyleCnt="3"/>
      <dgm:spPr/>
    </dgm:pt>
    <dgm:pt modelId="{725E200B-EA7B-463C-B81E-34F0734EE5A2}" type="pres">
      <dgm:prSet presAssocID="{6FA990EB-6EC9-4568-8C93-A3C16402BA05}" presName="text1" presStyleLbl="revTx" presStyleIdx="0" presStyleCnt="3" custLinFactX="-73887" custLinFactNeighborX="-100000" custLinFactNeighborY="-2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E8DAE-E29D-409D-81A3-0A6BE4A6D489}" type="pres">
      <dgm:prSet presAssocID="{6FA990EB-6EC9-4568-8C93-A3C16402BA05}" presName="line1" presStyleLbl="callout" presStyleIdx="0" presStyleCnt="6" custLinFactX="-317738" custLinFactY="-639497" custLinFactNeighborX="-400000" custLinFactNeighborY="-700000"/>
      <dgm:spPr/>
    </dgm:pt>
    <dgm:pt modelId="{17594931-A842-4D82-B60B-95EE10AE974A}" type="pres">
      <dgm:prSet presAssocID="{6FA990EB-6EC9-4568-8C93-A3C16402BA05}" presName="d1" presStyleLbl="callout" presStyleIdx="1" presStyleCnt="6" custFlipVert="1" custScaleX="54707" custScaleY="123313" custLinFactNeighborX="-88339" custLinFactNeighborY="-5497"/>
      <dgm:spPr/>
    </dgm:pt>
    <dgm:pt modelId="{0C1A28E7-03AC-44B6-9F53-1B1012E6371D}" type="pres">
      <dgm:prSet presAssocID="{8D55A2E1-219C-4B16-8AD4-A947D644DB36}" presName="circle2" presStyleLbl="lnNode1" presStyleIdx="1" presStyleCnt="3" custScaleX="80264" custScaleY="63953" custLinFactNeighborX="3430" custLinFactNeighborY="908"/>
      <dgm:spPr/>
    </dgm:pt>
    <dgm:pt modelId="{6A73E3AF-98D5-4097-B47C-5E162AF51D9F}" type="pres">
      <dgm:prSet presAssocID="{8D55A2E1-219C-4B16-8AD4-A947D644DB36}" presName="text2" presStyleLbl="revTx" presStyleIdx="1" presStyleCnt="3" custScaleY="173091" custLinFactNeighborX="4021" custLinFactNeighborY="-77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4BB35-AB8F-4322-8580-757155E64455}" type="pres">
      <dgm:prSet presAssocID="{8D55A2E1-219C-4B16-8AD4-A947D644DB36}" presName="line2" presStyleLbl="callout" presStyleIdx="2" presStyleCnt="6" custLinFactY="-2200000" custLinFactNeighborX="7849" custLinFactNeighborY="-2259086"/>
      <dgm:spPr/>
    </dgm:pt>
    <dgm:pt modelId="{AA959D90-9625-4BA2-9A52-B4165BD1A93C}" type="pres">
      <dgm:prSet presAssocID="{8D55A2E1-219C-4B16-8AD4-A947D644DB36}" presName="d2" presStyleLbl="callout" presStyleIdx="3" presStyleCnt="6" custScaleX="110444" custScaleY="158617" custLinFactNeighborX="-2630" custLinFactNeighborY="-43839"/>
      <dgm:spPr/>
    </dgm:pt>
    <dgm:pt modelId="{50A4F9D7-E958-4E5B-B76E-77197C045DBA}" type="pres">
      <dgm:prSet presAssocID="{C2DF3099-75C8-4F67-B0CC-47FD8B169581}" presName="circle3" presStyleLbl="lnNode1" presStyleIdx="2" presStyleCnt="3" custScaleX="69089" custScaleY="52325"/>
      <dgm:spPr/>
    </dgm:pt>
    <dgm:pt modelId="{B6690D07-E8DD-4380-A6F1-BA4A5AD0CC6B}" type="pres">
      <dgm:prSet presAssocID="{C2DF3099-75C8-4F67-B0CC-47FD8B169581}" presName="text3" presStyleLbl="revTx" presStyleIdx="2" presStyleCnt="3" custScaleX="117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B16A4-ADEC-4273-A865-5AA59D8F266E}" type="pres">
      <dgm:prSet presAssocID="{C2DF3099-75C8-4F67-B0CC-47FD8B169581}" presName="line3" presStyleLbl="callout" presStyleIdx="4" presStyleCnt="6" custLinFactY="-400000" custLinFactNeighborX="-20058" custLinFactNeighborY="-432038"/>
      <dgm:spPr/>
    </dgm:pt>
    <dgm:pt modelId="{4045BF0F-C459-460E-A4FA-CA2E2CC19B1C}" type="pres">
      <dgm:prSet presAssocID="{C2DF3099-75C8-4F67-B0CC-47FD8B169581}" presName="d3" presStyleLbl="callout" presStyleIdx="5" presStyleCnt="6" custScaleX="133018" custScaleY="90885" custLinFactNeighborX="-23198" custLinFactNeighborY="-23625"/>
      <dgm:spPr/>
    </dgm:pt>
  </dgm:ptLst>
  <dgm:cxnLst>
    <dgm:cxn modelId="{38F46340-EA35-46CD-B495-1BCD82A9009F}" srcId="{E6C3527C-9472-4399-AA2E-BA18FC22BD5F}" destId="{6FA990EB-6EC9-4568-8C93-A3C16402BA05}" srcOrd="0" destOrd="0" parTransId="{29801DC7-14AE-4A55-AB99-B4B2C5DBFA2E}" sibTransId="{922149A6-4029-4FC2-B709-593B8DA4355E}"/>
    <dgm:cxn modelId="{91E3127B-FEB3-450C-8373-B9C5267ED54D}" type="presOf" srcId="{6FA990EB-6EC9-4568-8C93-A3C16402BA05}" destId="{725E200B-EA7B-463C-B81E-34F0734EE5A2}" srcOrd="0" destOrd="0" presId="urn:microsoft.com/office/officeart/2005/8/layout/target1"/>
    <dgm:cxn modelId="{2CC8274A-F3F8-48E1-A3E7-7718899D01AB}" type="presOf" srcId="{8D55A2E1-219C-4B16-8AD4-A947D644DB36}" destId="{6A73E3AF-98D5-4097-B47C-5E162AF51D9F}" srcOrd="0" destOrd="0" presId="urn:microsoft.com/office/officeart/2005/8/layout/target1"/>
    <dgm:cxn modelId="{AC3980DF-7326-4B6B-A70F-7FC095A31772}" type="presOf" srcId="{E6C3527C-9472-4399-AA2E-BA18FC22BD5F}" destId="{9A697300-5FB2-4E21-A20E-E3E480456941}" srcOrd="0" destOrd="0" presId="urn:microsoft.com/office/officeart/2005/8/layout/target1"/>
    <dgm:cxn modelId="{FF1AE536-B70A-4EA2-AEC3-81F4ECB3641A}" srcId="{E6C3527C-9472-4399-AA2E-BA18FC22BD5F}" destId="{8D55A2E1-219C-4B16-8AD4-A947D644DB36}" srcOrd="1" destOrd="0" parTransId="{0CDA1BBF-9130-4A0B-AD52-8912B5DA420D}" sibTransId="{A8AFC99C-654C-4911-87C8-164398148E03}"/>
    <dgm:cxn modelId="{985FC207-D8F2-4004-B224-9D5A0A2AE9B6}" type="presOf" srcId="{C2DF3099-75C8-4F67-B0CC-47FD8B169581}" destId="{B6690D07-E8DD-4380-A6F1-BA4A5AD0CC6B}" srcOrd="0" destOrd="0" presId="urn:microsoft.com/office/officeart/2005/8/layout/target1"/>
    <dgm:cxn modelId="{4EDC0384-9807-4B3B-840A-C38DE6C07578}" srcId="{E6C3527C-9472-4399-AA2E-BA18FC22BD5F}" destId="{C2DF3099-75C8-4F67-B0CC-47FD8B169581}" srcOrd="2" destOrd="0" parTransId="{B2CEEE51-B582-414C-971E-94F7790C8756}" sibTransId="{002328BE-8F9E-4219-A03E-A1D20EB9AD33}"/>
    <dgm:cxn modelId="{F45569D7-11E6-427F-8DF3-8ED13144B9FE}" type="presParOf" srcId="{9A697300-5FB2-4E21-A20E-E3E480456941}" destId="{CD40D63A-7720-4B49-A62C-4B5B7398D9CD}" srcOrd="0" destOrd="0" presId="urn:microsoft.com/office/officeart/2005/8/layout/target1"/>
    <dgm:cxn modelId="{215B676E-D402-49EA-83C7-729E271C0F8F}" type="presParOf" srcId="{9A697300-5FB2-4E21-A20E-E3E480456941}" destId="{725E200B-EA7B-463C-B81E-34F0734EE5A2}" srcOrd="1" destOrd="0" presId="urn:microsoft.com/office/officeart/2005/8/layout/target1"/>
    <dgm:cxn modelId="{832DED2B-B42E-4710-90B1-7EA42DC65CEB}" type="presParOf" srcId="{9A697300-5FB2-4E21-A20E-E3E480456941}" destId="{4EDE8DAE-E29D-409D-81A3-0A6BE4A6D489}" srcOrd="2" destOrd="0" presId="urn:microsoft.com/office/officeart/2005/8/layout/target1"/>
    <dgm:cxn modelId="{C38D9223-B1F0-4394-BEA3-06854579E25E}" type="presParOf" srcId="{9A697300-5FB2-4E21-A20E-E3E480456941}" destId="{17594931-A842-4D82-B60B-95EE10AE974A}" srcOrd="3" destOrd="0" presId="urn:microsoft.com/office/officeart/2005/8/layout/target1"/>
    <dgm:cxn modelId="{565ECE2D-CE21-483F-A6B8-C7E5405B31B2}" type="presParOf" srcId="{9A697300-5FB2-4E21-A20E-E3E480456941}" destId="{0C1A28E7-03AC-44B6-9F53-1B1012E6371D}" srcOrd="4" destOrd="0" presId="urn:microsoft.com/office/officeart/2005/8/layout/target1"/>
    <dgm:cxn modelId="{F934C938-1B06-4095-A337-09E690D0F706}" type="presParOf" srcId="{9A697300-5FB2-4E21-A20E-E3E480456941}" destId="{6A73E3AF-98D5-4097-B47C-5E162AF51D9F}" srcOrd="5" destOrd="0" presId="urn:microsoft.com/office/officeart/2005/8/layout/target1"/>
    <dgm:cxn modelId="{17DC5D08-B568-4FE2-A6E8-D050E3888CF6}" type="presParOf" srcId="{9A697300-5FB2-4E21-A20E-E3E480456941}" destId="{81B4BB35-AB8F-4322-8580-757155E64455}" srcOrd="6" destOrd="0" presId="urn:microsoft.com/office/officeart/2005/8/layout/target1"/>
    <dgm:cxn modelId="{BD61D54C-F956-41E0-9422-5159E1655C14}" type="presParOf" srcId="{9A697300-5FB2-4E21-A20E-E3E480456941}" destId="{AA959D90-9625-4BA2-9A52-B4165BD1A93C}" srcOrd="7" destOrd="0" presId="urn:microsoft.com/office/officeart/2005/8/layout/target1"/>
    <dgm:cxn modelId="{48D3DAD0-9485-468E-A59A-D6B4AAC0F434}" type="presParOf" srcId="{9A697300-5FB2-4E21-A20E-E3E480456941}" destId="{50A4F9D7-E958-4E5B-B76E-77197C045DBA}" srcOrd="8" destOrd="0" presId="urn:microsoft.com/office/officeart/2005/8/layout/target1"/>
    <dgm:cxn modelId="{8439C087-07A8-46A5-B598-A8507214857A}" type="presParOf" srcId="{9A697300-5FB2-4E21-A20E-E3E480456941}" destId="{B6690D07-E8DD-4380-A6F1-BA4A5AD0CC6B}" srcOrd="9" destOrd="0" presId="urn:microsoft.com/office/officeart/2005/8/layout/target1"/>
    <dgm:cxn modelId="{5F26FFCB-3BDC-4764-B736-7BAB4399BD80}" type="presParOf" srcId="{9A697300-5FB2-4E21-A20E-E3E480456941}" destId="{A00B16A4-ADEC-4273-A865-5AA59D8F266E}" srcOrd="10" destOrd="0" presId="urn:microsoft.com/office/officeart/2005/8/layout/target1"/>
    <dgm:cxn modelId="{1DD3E238-6835-42FF-8E0A-9656609A0A3A}" type="presParOf" srcId="{9A697300-5FB2-4E21-A20E-E3E480456941}" destId="{4045BF0F-C459-460E-A4FA-CA2E2CC19B1C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4F9D7-E958-4E5B-B76E-77197C045DBA}">
      <dsp:nvSpPr>
        <dsp:cNvPr id="0" name=""/>
        <dsp:cNvSpPr/>
      </dsp:nvSpPr>
      <dsp:spPr>
        <a:xfrm>
          <a:off x="445999" y="2758194"/>
          <a:ext cx="2829712" cy="21431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A28E7-03AC-44B6-9F53-1B1012E6371D}">
      <dsp:nvSpPr>
        <dsp:cNvPr id="0" name=""/>
        <dsp:cNvSpPr/>
      </dsp:nvSpPr>
      <dsp:spPr>
        <a:xfrm>
          <a:off x="958922" y="3066252"/>
          <a:ext cx="1972447" cy="15716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0D63A-7720-4B49-A62C-4B5B7398D9CD}">
      <dsp:nvSpPr>
        <dsp:cNvPr id="0" name=""/>
        <dsp:cNvSpPr/>
      </dsp:nvSpPr>
      <dsp:spPr>
        <a:xfrm>
          <a:off x="1451280" y="3420170"/>
          <a:ext cx="819150" cy="8191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E200B-EA7B-463C-B81E-34F0734EE5A2}">
      <dsp:nvSpPr>
        <dsp:cNvPr id="0" name=""/>
        <dsp:cNvSpPr/>
      </dsp:nvSpPr>
      <dsp:spPr>
        <a:xfrm>
          <a:off x="1030367" y="388822"/>
          <a:ext cx="2047875" cy="1194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solidFill>
                <a:srgbClr val="00B050"/>
              </a:solidFill>
            </a:rPr>
            <a:t>Численность здоровых детей сократилась до 15,1%</a:t>
          </a:r>
          <a:endParaRPr lang="ru-RU" sz="2000" i="0" kern="1200" dirty="0">
            <a:solidFill>
              <a:srgbClr val="00B050"/>
            </a:solidFill>
          </a:endParaRPr>
        </a:p>
      </dsp:txBody>
      <dsp:txXfrm>
        <a:off x="1030367" y="388822"/>
        <a:ext cx="2047875" cy="1194593"/>
      </dsp:txXfrm>
    </dsp:sp>
    <dsp:sp modelId="{4EDE8DAE-E29D-409D-81A3-0A6BE4A6D489}">
      <dsp:nvSpPr>
        <dsp:cNvPr id="0" name=""/>
        <dsp:cNvSpPr/>
      </dsp:nvSpPr>
      <dsp:spPr>
        <a:xfrm>
          <a:off x="404792" y="531698"/>
          <a:ext cx="5119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94931-A842-4D82-B60B-95EE10AE974A}">
      <dsp:nvSpPr>
        <dsp:cNvPr id="0" name=""/>
        <dsp:cNvSpPr/>
      </dsp:nvSpPr>
      <dsp:spPr>
        <a:xfrm rot="16200000" flipV="1">
          <a:off x="-724642" y="1661138"/>
          <a:ext cx="3471440" cy="121257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3E3AF-98D5-4097-B47C-5E162AF51D9F}">
      <dsp:nvSpPr>
        <dsp:cNvPr id="0" name=""/>
        <dsp:cNvSpPr/>
      </dsp:nvSpPr>
      <dsp:spPr>
        <a:xfrm>
          <a:off x="4673700" y="245942"/>
          <a:ext cx="2047875" cy="206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solidFill>
                <a:srgbClr val="00B050"/>
              </a:solidFill>
            </a:rPr>
            <a:t>Около 90% детей в России имеют отклонения в психическом и физическом здоровье. </a:t>
          </a:r>
          <a:endParaRPr lang="ru-RU" sz="2000" i="0" kern="1200" dirty="0">
            <a:solidFill>
              <a:srgbClr val="00B050"/>
            </a:solidFill>
          </a:endParaRPr>
        </a:p>
      </dsp:txBody>
      <dsp:txXfrm>
        <a:off x="4673700" y="245942"/>
        <a:ext cx="2047875" cy="2067734"/>
      </dsp:txXfrm>
    </dsp:sp>
    <dsp:sp modelId="{81B4BB35-AB8F-4322-8580-757155E64455}">
      <dsp:nvSpPr>
        <dsp:cNvPr id="0" name=""/>
        <dsp:cNvSpPr/>
      </dsp:nvSpPr>
      <dsp:spPr>
        <a:xfrm>
          <a:off x="4119571" y="603240"/>
          <a:ext cx="5119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59D90-9625-4BA2-9A52-B4165BD1A93C}">
      <dsp:nvSpPr>
        <dsp:cNvPr id="0" name=""/>
        <dsp:cNvSpPr/>
      </dsp:nvSpPr>
      <dsp:spPr>
        <a:xfrm rot="5400000">
          <a:off x="1479994" y="1443111"/>
          <a:ext cx="3479555" cy="179960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90D07-E8DD-4380-A6F1-BA4A5AD0CC6B}">
      <dsp:nvSpPr>
        <dsp:cNvPr id="0" name=""/>
        <dsp:cNvSpPr/>
      </dsp:nvSpPr>
      <dsp:spPr>
        <a:xfrm>
          <a:off x="4413743" y="2805807"/>
          <a:ext cx="2403099" cy="1194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solidFill>
                <a:srgbClr val="00B050"/>
              </a:solidFill>
            </a:rPr>
            <a:t>Заболеваемость детей выросла в 1,5 раза</a:t>
          </a:r>
          <a:endParaRPr lang="ru-RU" sz="2000" i="0" kern="1200" dirty="0">
            <a:solidFill>
              <a:srgbClr val="00B050"/>
            </a:solidFill>
          </a:endParaRPr>
        </a:p>
      </dsp:txBody>
      <dsp:txXfrm>
        <a:off x="4413743" y="2805807"/>
        <a:ext cx="2403099" cy="1194593"/>
      </dsp:txXfrm>
    </dsp:sp>
    <dsp:sp modelId="{A00B16A4-ADEC-4273-A865-5AA59D8F266E}">
      <dsp:nvSpPr>
        <dsp:cNvPr id="0" name=""/>
        <dsp:cNvSpPr/>
      </dsp:nvSpPr>
      <dsp:spPr>
        <a:xfrm>
          <a:off x="3976696" y="3103571"/>
          <a:ext cx="5119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5BF0F-C459-460E-A4FA-CA2E2CC19B1C}">
      <dsp:nvSpPr>
        <dsp:cNvPr id="0" name=""/>
        <dsp:cNvSpPr/>
      </dsp:nvSpPr>
      <dsp:spPr>
        <a:xfrm rot="5400000">
          <a:off x="2600416" y="3122530"/>
          <a:ext cx="1424446" cy="138653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6DEEB-660D-4AB5-97CC-F574845703F2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6CFAE-AD67-4895-918E-256C3F253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650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CFAE-AD67-4895-918E-256C3F25385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3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769463-42E9-4549-9540-D7B3E613FBE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C4EFAC-439E-4E21-9FDF-4C03CEECD69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38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9463-42E9-4549-9540-D7B3E613FBE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FAC-439E-4E21-9FDF-4C03CEECD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82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9463-42E9-4549-9540-D7B3E613FBE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FAC-439E-4E21-9FDF-4C03CEECD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2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9463-42E9-4549-9540-D7B3E613FBE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FAC-439E-4E21-9FDF-4C03CEECD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61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9463-42E9-4549-9540-D7B3E613FBE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FAC-439E-4E21-9FDF-4C03CEECD69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19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9463-42E9-4549-9540-D7B3E613FBE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FAC-439E-4E21-9FDF-4C03CEECD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84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9463-42E9-4549-9540-D7B3E613FBE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FAC-439E-4E21-9FDF-4C03CEECD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9463-42E9-4549-9540-D7B3E613FBE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FAC-439E-4E21-9FDF-4C03CEECD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54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9463-42E9-4549-9540-D7B3E613FBE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FAC-439E-4E21-9FDF-4C03CEECD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18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9463-42E9-4549-9540-D7B3E613FBE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FAC-439E-4E21-9FDF-4C03CEECD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67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9463-42E9-4549-9540-D7B3E613FBE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FAC-439E-4E21-9FDF-4C03CEECD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81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89769463-42E9-4549-9540-D7B3E613FBE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85C4EFAC-439E-4E21-9FDF-4C03CEECD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5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958166" cy="364333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«Здоровьесберегающие технологии в ДОУ</a:t>
            </a:r>
            <a:endParaRPr lang="ru-RU" sz="4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79208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</a:rPr>
              <a:t>МБДОУ детский сад №69 «</a:t>
            </a:r>
            <a:r>
              <a:rPr lang="ru-RU" sz="1800" b="1" dirty="0" err="1" smtClean="0">
                <a:solidFill>
                  <a:schemeClr val="tx2"/>
                </a:solidFill>
              </a:rPr>
              <a:t>Мальвина</a:t>
            </a:r>
            <a:r>
              <a:rPr lang="ru-RU" sz="1800" b="1" dirty="0" smtClean="0">
                <a:solidFill>
                  <a:schemeClr val="tx2"/>
                </a:solidFill>
              </a:rPr>
              <a:t>»</a:t>
            </a:r>
            <a:endParaRPr lang="ru-RU" sz="1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           Пальчиковые </a:t>
            </a:r>
            <a:r>
              <a:rPr lang="ru-RU" sz="4000" dirty="0" smtClean="0"/>
              <a:t>игры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3"/>
            <a:ext cx="4128459" cy="3096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564904"/>
            <a:ext cx="4464496" cy="3935841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Релаксационные упражнения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1\Desktop\дети\DSC_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139408"/>
            <a:ext cx="5832648" cy="38631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В.А. Сухомлинский</a:t>
            </a:r>
            <a:endParaRPr lang="ru-RU" dirty="0"/>
          </a:p>
        </p:txBody>
      </p:sp>
      <p:pic>
        <p:nvPicPr>
          <p:cNvPr id="10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3242235" cy="4525963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buNone/>
            </a:pPr>
            <a:r>
              <a:rPr lang="ru-RU" dirty="0">
                <a:solidFill>
                  <a:schemeClr val="tx1"/>
                </a:solidFill>
              </a:rPr>
              <a:t>"Забота о здоровье ребёнка — это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не просто комплекс санитарно-гигиенических норм и правил…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 не свод требований к режиму, питанию, труду, отдыху.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Это, прежде всего забота о гармоничной полноте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всех физических и духовных сил, и венцом этой гармонии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является радость творчества"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3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здоровья детей за последнее десятилетие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53113035"/>
              </p:ext>
            </p:extLst>
          </p:nvPr>
        </p:nvGraphicFramePr>
        <p:xfrm>
          <a:off x="1524000" y="1397000"/>
          <a:ext cx="726284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Минздрава России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6" descr="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643314"/>
            <a:ext cx="3466649" cy="207170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2" name="Содержимое 11" descr="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7818" y="1500174"/>
            <a:ext cx="3098483" cy="247219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714348" y="1714488"/>
            <a:ext cx="3429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В начальной школе здоровых лишь 11–12% детей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4" y="4071942"/>
            <a:ext cx="4000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Около 25–30% детей приходят в первый класс, имея отклонения в состоянии здоровья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50" y="764703"/>
            <a:ext cx="7406640" cy="4896545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Синдром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хронической усталости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перегрузка учебных программ для дошкольников;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несовершенство учебных программ и технологий;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индивидуального подхода;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обучающих технологий в ущерб воспитательным;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двигательной активности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441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DSC054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045388"/>
            <a:ext cx="5832648" cy="4374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117693"/>
            <a:ext cx="83582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 технологий – правильное, последовательное и гармоничное обучение детей, без ущерба для их здоровья.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/>
              <a:t>Физминутка или гимнастика для глаз</a:t>
            </a:r>
            <a:endParaRPr lang="ru-RU" dirty="0"/>
          </a:p>
        </p:txBody>
      </p:sp>
      <p:pic>
        <p:nvPicPr>
          <p:cNvPr id="1027" name="Picture 3" descr="C:\Users\1\Desktop\дети\DSC_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02410" y="33644443"/>
            <a:ext cx="3376531" cy="2236390"/>
          </a:xfrm>
          <a:prstGeom prst="rect">
            <a:avLst/>
          </a:prstGeom>
          <a:noFill/>
        </p:spPr>
      </p:pic>
      <p:pic>
        <p:nvPicPr>
          <p:cNvPr id="12" name="Объект 11" descr="M:\IMG_8546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786597"/>
            <a:ext cx="3426718" cy="315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belyakov\Desktop\фрукты\53a079c14f936222f32e89ac8de2af49.j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860032" y="2996952"/>
            <a:ext cx="3565525" cy="32582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Подвижные игры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82806"/>
            <a:ext cx="6444208" cy="4833156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TC103457444[[fn=Основа]]</Template>
  <TotalTime>1488</TotalTime>
  <Words>84</Words>
  <Application>Microsoft Office PowerPoint</Application>
  <PresentationFormat>Экран (4:3)</PresentationFormat>
  <Paragraphs>21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Corbel</vt:lpstr>
      <vt:lpstr>Times New Roman</vt:lpstr>
      <vt:lpstr>Базис</vt:lpstr>
      <vt:lpstr>«Здоровьесберегающие технологии в ДОУ</vt:lpstr>
      <vt:lpstr>В.А. Сухомлинский</vt:lpstr>
      <vt:lpstr>Состояние здоровья детей за последнее десятилетие</vt:lpstr>
      <vt:lpstr>По данным Минздрава России</vt:lpstr>
      <vt:lpstr>Синдром  хронической усталости перегрузка учебных программ для дошкольников; несовершенство учебных программ и технологий; отсутствие индивидуального подхода; использование обучающих технологий в ущерб воспитательным; недостаток двигательной активности </vt:lpstr>
      <vt:lpstr>Здоровьесберегающие технологии</vt:lpstr>
      <vt:lpstr>Презентация PowerPoint</vt:lpstr>
      <vt:lpstr>Физминутка или гимнастика для глаз</vt:lpstr>
      <vt:lpstr>Подвижные игры</vt:lpstr>
      <vt:lpstr>           Пальчиковые игры</vt:lpstr>
      <vt:lpstr>Релаксационные упражнения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«Здоровьесберегающие технологии при подготовке детей к школе»</dc:title>
  <dc:creator>Никифорова Н.Н.</dc:creator>
  <cp:lastModifiedBy>Мальвина</cp:lastModifiedBy>
  <cp:revision>84</cp:revision>
  <dcterms:created xsi:type="dcterms:W3CDTF">2012-10-15T06:25:55Z</dcterms:created>
  <dcterms:modified xsi:type="dcterms:W3CDTF">2013-12-16T13:47:20Z</dcterms:modified>
</cp:coreProperties>
</file>