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308" r:id="rId10"/>
    <p:sldId id="267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789E3-7478-49C5-8F97-BBE114265D1F}" type="doc">
      <dgm:prSet loTypeId="urn:microsoft.com/office/officeart/2005/8/layout/vList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FACA8B76-1F6A-42BA-BDD1-8F1732402EC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b="1" dirty="0" smtClean="0">
              <a:solidFill>
                <a:srgbClr val="7030A0"/>
              </a:solidFill>
            </a:rPr>
            <a:t>   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С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ТО ЛЕТ НАЗАД  ДВА БЕРЕГА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У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ПЫ СОЕДИНЯЛИ   ШЕСТЬ МОСТОВ: КРИВОЙ, ЦЕПНОЙ,  2  ЖЕЛЕЗНЫХ, ВАСИЛЬЕВСКИЙ И ЛУГОВСКОЙ.  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Н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И    ОДИН   ИЗ   НИХ  ДО  НАШИХ    ДНЕЙ,     К СОЖАЛЕНИЮ,   НЕ   СОХРАНИЛСЯ. 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Л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ЕТОМ 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1835  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ЦЕНТР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Т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УЛЫ     ВЫГОРЕЛ   ПОСЛЕ   СТРАШНОГО   ПОЖАРА,         И  ГОРОДСКИЕ     ВЛАСТИ     ВСЕРЬЕЗ       ЗАДУМАЛИСЬ       О   БЛАГОУСТОЙСТВЕ       БЕРЕГОВ   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У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ПЫ.      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О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Т            ОГНЯ ПОСТРАДАЛИ   НЕ    ТОЛЬКО    ВСЕ    ДОМА   ОТ  РЕКИ   ДО                           УЛИЦЫ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П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ОСОЛЬСКОЙ (С 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1918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 г. –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С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ОВЕТСКАЯ), НО      И ДЕРЕВЯННЫЕ МОСТЫ. 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С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АМ  ОРУЖЕЙНЫЙ  ЗАВОД  ТОЖЕ ПРЕВРАТИЛСЯ В ПЕПЕЛИЩЕ.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Н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АЧАЛОСЬ СТРОИТЕЛЬСТВО НОВЫХ  КОРПУСОВ  ПОД  РУКОВОДСТВОМ      ИНЖЕНЕРА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Э.И.Ш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УБЕРГСКОГО.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И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МЕННО ОН УБЕДИЛ ГОРОДСКИЕ ВЛАСТИ ОДЕТЬ В ГРАНИТ И ЧУГУН КРЕМЛЕВСКИЙ БЕРЕГ </a:t>
          </a:r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У</a:t>
          </a:r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ПЫ.</a:t>
          </a:r>
        </a:p>
        <a:p>
          <a:pPr algn="l" rtl="0"/>
          <a:endParaRPr lang="ru-RU" sz="2400" dirty="0">
            <a:solidFill>
              <a:srgbClr val="7030A0"/>
            </a:solidFill>
          </a:endParaRPr>
        </a:p>
      </dgm:t>
    </dgm:pt>
    <dgm:pt modelId="{47AF5A63-5981-4E47-92D1-42524AE86619}" type="parTrans" cxnId="{9AF4A071-FA44-4872-B0AD-ED1EEB041BC4}">
      <dgm:prSet/>
      <dgm:spPr/>
      <dgm:t>
        <a:bodyPr/>
        <a:lstStyle/>
        <a:p>
          <a:endParaRPr lang="ru-RU"/>
        </a:p>
      </dgm:t>
    </dgm:pt>
    <dgm:pt modelId="{42ED5276-F606-4CB5-94BA-10009BEC0411}" type="sibTrans" cxnId="{9AF4A071-FA44-4872-B0AD-ED1EEB041BC4}">
      <dgm:prSet/>
      <dgm:spPr/>
      <dgm:t>
        <a:bodyPr/>
        <a:lstStyle/>
        <a:p>
          <a:endParaRPr lang="ru-RU"/>
        </a:p>
      </dgm:t>
    </dgm:pt>
    <dgm:pt modelId="{21852758-BA17-40F5-8952-34A8C9DA8668}" type="pres">
      <dgm:prSet presAssocID="{95B789E3-7478-49C5-8F97-BBE114265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50BD3-0342-4191-85D3-0E5DCB34D8B1}" type="pres">
      <dgm:prSet presAssocID="{FACA8B76-1F6A-42BA-BDD1-8F1732402EC0}" presName="parentText" presStyleLbl="node1" presStyleIdx="0" presStyleCnt="1" custScaleY="1232109" custLinFactNeighborX="3376" custLinFactNeighborY="-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6AF8F-E07D-4531-BA02-2797989DE1F0}" type="presOf" srcId="{FACA8B76-1F6A-42BA-BDD1-8F1732402EC0}" destId="{18250BD3-0342-4191-85D3-0E5DCB34D8B1}" srcOrd="0" destOrd="0" presId="urn:microsoft.com/office/officeart/2005/8/layout/vList2"/>
    <dgm:cxn modelId="{9AF4A071-FA44-4872-B0AD-ED1EEB041BC4}" srcId="{95B789E3-7478-49C5-8F97-BBE114265D1F}" destId="{FACA8B76-1F6A-42BA-BDD1-8F1732402EC0}" srcOrd="0" destOrd="0" parTransId="{47AF5A63-5981-4E47-92D1-42524AE86619}" sibTransId="{42ED5276-F606-4CB5-94BA-10009BEC0411}"/>
    <dgm:cxn modelId="{738AA630-64FB-4053-9018-4F26CF558C42}" type="presOf" srcId="{95B789E3-7478-49C5-8F97-BBE114265D1F}" destId="{21852758-BA17-40F5-8952-34A8C9DA8668}" srcOrd="0" destOrd="0" presId="urn:microsoft.com/office/officeart/2005/8/layout/vList2"/>
    <dgm:cxn modelId="{79B9BBC9-E703-4C77-84C5-32ACD07A6D14}" type="presParOf" srcId="{21852758-BA17-40F5-8952-34A8C9DA8668}" destId="{18250BD3-0342-4191-85D3-0E5DCB34D8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50BD3-0342-4191-85D3-0E5DCB34D8B1}">
      <dsp:nvSpPr>
        <dsp:cNvPr id="0" name=""/>
        <dsp:cNvSpPr/>
      </dsp:nvSpPr>
      <dsp:spPr>
        <a:xfrm>
          <a:off x="0" y="0"/>
          <a:ext cx="8532440" cy="604276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   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С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ТО ЛЕТ НАЗАД  ДВА БЕРЕГА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У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ПЫ СОЕДИНЯЛИ   ШЕСТЬ МОСТОВ: КРИВОЙ, ЦЕПНОЙ,  2  ЖЕЛЕЗНЫХ, ВАСИЛЬЕВСКИЙ И ЛУГОВСКОЙ.  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Н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И    ОДИН   ИЗ   НИХ  ДО  НАШИХ    ДНЕЙ,     К СОЖАЛЕНИЮ,   НЕ   СОХРАНИЛСЯ. 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Л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ЕТОМ 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1835  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ЦЕНТР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Т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УЛЫ     ВЫГОРЕЛ   ПОСЛЕ   СТРАШНОГО   ПОЖАРА,         И  ГОРОДСКИЕ     ВЛАСТИ     ВСЕРЬЕЗ       ЗАДУМАЛИСЬ       О   БЛАГОУСТОЙСТВЕ       БЕРЕГОВ   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У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ПЫ.      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О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Т            ОГНЯ ПОСТРАДАЛИ   НЕ    ТОЛЬКО    ВСЕ    ДОМА   ОТ  РЕКИ   ДО                           УЛИЦЫ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П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ОСОЛЬСКОЙ (С 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1918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 г. –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С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ОВЕТСКАЯ), НО      И ДЕРЕВЯННЫЕ МОСТЫ. 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С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АМ  ОРУЖЕЙНЫЙ  ЗАВОД  ТОЖЕ ПРЕВРАТИЛСЯ В ПЕПЕЛИЩЕ.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Н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АЧАЛОСЬ СТРОИТЕЛЬСТВО НОВЫХ  КОРПУСОВ  ПОД  РУКОВОДСТВОМ      ИНЖЕНЕРА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Э.И.Ш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УБЕРГСКОГО.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И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МЕННО ОН УБЕДИЛ ГОРОДСКИЕ ВЛАСТИ ОДЕТЬ В ГРАНИТ И ЧУГУН КРЕМЛЕВСКИЙ БЕРЕГ </a:t>
          </a: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У</a:t>
          </a: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ПЫ.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7030A0"/>
            </a:solidFill>
          </a:endParaRPr>
        </a:p>
      </dsp:txBody>
      <dsp:txXfrm>
        <a:off x="0" y="0"/>
        <a:ext cx="8532440" cy="6042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7A902-6C9E-43BF-B887-AB9470F65F14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DEB887-C294-4672-9CD2-D46EFBEC5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40CE-7B91-4121-93F0-FA95DAE83E1C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4B30-88E1-420A-B8CF-CE34157B9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8F30-D597-4C99-A23C-71549E0A7A77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7FA8-D2C8-4BEE-9C4A-9D253D41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FAF1-AEEF-4E97-8F39-0A71C09C96D8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A5A7-8213-4674-BEFB-6F442F4C5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6543-FD99-4991-800B-93B15796F9B9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F9019-D28C-4B6E-916A-E2738B816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7A41-EB7B-4096-850D-43F460896532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C406-B6F3-4A3C-ABF7-2BC17C414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46D1-D7A4-4D41-B822-A63D7FCAC723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6360-1AE3-40EC-B586-FC4C248C3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8973-1343-448D-9A3B-8B8846951758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051B9-0801-4A3F-9DC8-679026C46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4D38-83DD-4217-B354-0843608201F1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21DB-F7C6-4807-A5F8-0F72A49C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C172-43FA-436D-9AEE-95677C5C28A5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586B-5D44-4A1B-B9EF-5EA3FAFE2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3843-6729-43E4-9CB8-602467480B9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8EC1-30F4-4C92-ACAB-7AB7A72DB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E25A-DD2C-4134-A415-064CAB55617C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AF8D-6EAA-4040-89D6-CBE08BFAC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E88F98-2AA9-46C8-B2DC-6CAA9066649E}" type="datetimeFigureOut">
              <a:rPr lang="ru-RU"/>
              <a:pPr>
                <a:defRPr/>
              </a:pPr>
              <a:t>03.01.2015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F23AE2-3E38-4E58-9167-4B608E74D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7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125" y="2564904"/>
            <a:ext cx="7727757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тульских мостов</a:t>
            </a:r>
          </a:p>
        </p:txBody>
      </p:sp>
      <p:pic>
        <p:nvPicPr>
          <p:cNvPr id="1026" name="Picture 2" descr="http://im0-tub-ru.yandex.net/i?id=41b7b05eb5fafc18f947b31717a76fd2-117-144&amp;n=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476250"/>
            <a:ext cx="3694112" cy="1890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http://im1-tub-ru.yandex.net/i?id=c2190425cdd075c3f91e5816a1b2df4d-143-144&amp;n=33&amp;h=2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404813"/>
            <a:ext cx="2303463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30" name="Picture 6" descr="http://im1-tub-ru.yandex.net/i?id=349c689af03c63765ca0a0e7224c4a98-116-144&amp;n=33&amp;h=2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088" y="4437063"/>
            <a:ext cx="3529012" cy="192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32" name="Picture 8" descr="http://im0-tub-ru.yandex.net/i?id=3d97d5d4b7ebf2a72cef9ba0438cf8d8-55-144&amp;n=33&amp;h=2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3800" y="4437063"/>
            <a:ext cx="3455988" cy="192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333375"/>
            <a:ext cx="8424863" cy="62166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Franklin Gothic Demi" pitchFamily="34" charset="0"/>
                <a:cs typeface="Arial" pitchFamily="34" charset="0"/>
              </a:rPr>
              <a:t>Железные мосты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Franklin Gothic Demi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Franklin Gothic Demi" pitchFamily="34" charset="0"/>
                <a:cs typeface="Arial" pitchFamily="34" charset="0"/>
              </a:rPr>
              <a:t>  Вторая половина XIX века дала Туле два  новых  современных   моста.   Одновременно  со     строительством железной дороги от Москвы к Туле началось  возведение </a:t>
            </a:r>
            <a:r>
              <a:rPr lang="ru-RU" sz="3200" b="1" dirty="0" err="1">
                <a:solidFill>
                  <a:srgbClr val="002060"/>
                </a:solidFill>
                <a:latin typeface="Franklin Gothic Demi" pitchFamily="34" charset="0"/>
                <a:cs typeface="Arial" pitchFamily="34" charset="0"/>
              </a:rPr>
              <a:t>железнодорож-ного</a:t>
            </a:r>
            <a:r>
              <a:rPr lang="ru-RU" sz="3200" b="1" dirty="0">
                <a:solidFill>
                  <a:srgbClr val="002060"/>
                </a:solidFill>
                <a:latin typeface="Franklin Gothic Demi" pitchFamily="34" charset="0"/>
                <a:cs typeface="Arial" pitchFamily="34" charset="0"/>
              </a:rPr>
              <a:t> моста через </a:t>
            </a:r>
            <a:r>
              <a:rPr lang="ru-RU" sz="3200" b="1" dirty="0" err="1">
                <a:solidFill>
                  <a:srgbClr val="002060"/>
                </a:solidFill>
                <a:latin typeface="Franklin Gothic Demi" pitchFamily="34" charset="0"/>
                <a:cs typeface="Arial" pitchFamily="34" charset="0"/>
              </a:rPr>
              <a:t>Упу</a:t>
            </a:r>
            <a:r>
              <a:rPr lang="ru-RU" sz="3200" b="1" dirty="0">
                <a:solidFill>
                  <a:srgbClr val="002060"/>
                </a:solidFill>
                <a:latin typeface="Franklin Gothic Demi" pitchFamily="34" charset="0"/>
                <a:cs typeface="Arial" pitchFamily="34" charset="0"/>
              </a:rPr>
              <a:t>, открытого 7 сентября 1868 года. Его возводил Коломенский завод военного инженера </a:t>
            </a:r>
            <a:r>
              <a:rPr lang="ru-RU" sz="3200" b="1" dirty="0" err="1">
                <a:solidFill>
                  <a:srgbClr val="002060"/>
                </a:solidFill>
                <a:latin typeface="Franklin Gothic Demi" pitchFamily="34" charset="0"/>
                <a:cs typeface="Arial" pitchFamily="34" charset="0"/>
              </a:rPr>
              <a:t>Аманда</a:t>
            </a:r>
            <a:r>
              <a:rPr lang="ru-RU" sz="3200" b="1" dirty="0">
                <a:solidFill>
                  <a:srgbClr val="002060"/>
                </a:solidFill>
                <a:latin typeface="Franklin Gothic Demi" pitchFamily="34" charset="0"/>
                <a:cs typeface="Arial" pitchFamily="34" charset="0"/>
              </a:rPr>
              <a:t> Егоровича Струве.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Franklin Gothic Demi" pitchFamily="34" charset="0"/>
                <a:cs typeface="Arial" pitchFamily="34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Franklin Gothic Dem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http://www.btula.ru/thumb.php?id=data/mods/shop_tovar_photos/user_photo_8006204da5556c556c40a6614e8c2d73.jpg&amp;w=500&amp;h=4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33375"/>
            <a:ext cx="82804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850" y="5589588"/>
            <a:ext cx="8351838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Старый железнодорожный  мост через </a:t>
            </a:r>
            <a:r>
              <a:rPr lang="ru-RU" sz="3200" b="1" dirty="0" err="1">
                <a:solidFill>
                  <a:srgbClr val="002060"/>
                </a:solidFill>
              </a:rPr>
              <a:t>Упу</a:t>
            </a:r>
            <a:endParaRPr lang="ru-RU" sz="32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тографии Тула с воздух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76250"/>
            <a:ext cx="8135938" cy="5473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68313" y="6092825"/>
            <a:ext cx="820737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Тула с воздуха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404664"/>
          <a:ext cx="853244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http://www.btula.ru/thumb.php?id=data/mods/shop_tovar_photos/user_photo_79de72ff4c7abf1e42ec850548725ef7.jpg&amp;w=500&amp;h=4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04813"/>
            <a:ext cx="84248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5229200"/>
            <a:ext cx="8784976" cy="1446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ривой мост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ОДИН ИЗ САМЫХ СТАРЫХ ТУЛЬСКИХ МОСТОВ, ОН СОЕДИНЯЛ ЛЕВЫЙ БЕРЕГ УПЫ ОТ БАШНИ ВОДЯНЫХ ВОРОТ ТУЛЬСКОГО КРЕМЛЯ ДО ОСТРОВА С ОРУЖЕЙНЫМ ЗАВОДОМ. </a:t>
            </a: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5516563"/>
            <a:ext cx="8569325" cy="95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1914 год. Кривой мост и вид на кремль со стороны Оружейного завода</a:t>
            </a:r>
          </a:p>
        </p:txBody>
      </p:sp>
      <p:pic>
        <p:nvPicPr>
          <p:cNvPr id="2050" name="Picture 2" descr="http://www.tulainpast.ru/userfiles/image/stories/Pamyatnie_mesta/Mosty/%D0%9A%D1%80%D0%B8%D0%B2%D0%BE%D0%B9%20%D0%BC%D0%BE%D1%81%D1%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404813"/>
            <a:ext cx="8405813" cy="5040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lainpast.ru/userfiles/image/stories/Pamyatnie_mesta/Mosty/%E2%84%963%20%D0%92%D0%B8%D0%B4%20%D0%BD%D0%B0%20%D0%A7%D1%83%D0%BB%D0%BA%D0%BE%D0%B2%D0%BE%20%D0%B8%20%D1%8D%D0%BB%D0%B5%D0%BA%D1%82%D1%80%D0%B8%D1%87%D0%B5%D1%81%D0%BA%D1%83%D1%8E%20%D1%81%D1%82%D0%B0%D0%BD%D1%86%D0%B8%D1%8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60350"/>
            <a:ext cx="8569325" cy="53292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95536" y="5733256"/>
            <a:ext cx="8424936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1912 год.  Вид на Кривой мост с колокольни                             Казанской церкви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http://www.btula.ru/thumb.php?id=data/mods/shop_tovar_photos/user_photo_bc47dd34cfd4cf3c36716a5bc1a232d2.jpg&amp;w=500&amp;h=4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88913"/>
            <a:ext cx="8577263" cy="51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23850" y="5373688"/>
            <a:ext cx="8569325" cy="1384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Рабочие  тульского оружейного завода ремонтируют Кривой мост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3419475" y="1989138"/>
            <a:ext cx="588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33375"/>
            <a:ext cx="8569325" cy="6000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   примечательным      был проект  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Цепного   моста, 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построенного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Шуберским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в Туле  в  том  же 1843  году. Такие сооружения тогда только-только входили в моду (серия таких мостов была построена в Санкт-Петербурге) и привлекали архитекторов изысканными формами и простотой конструкции</a:t>
            </a:r>
            <a:r>
              <a:rPr lang="ru-RU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Устойчивость    мостовой   достигалась       не массивными   фермами, а   цепями,  которые   крепились   к  башням     на  берегах.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За   некую прозрачность  форм  такие  мосты еще называли   </a:t>
            </a:r>
            <a:r>
              <a:rPr lang="ru-RU" sz="2400" b="1" dirty="0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висячими.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Тульский градоначальник Андрей Андреевич Любомудров в книге «Древняя Тула» в 1908 году писал: «…Был устроен для пешего сообщения с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Чулковою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слободою краса Тулы и чудо строительного искусства – цепной (висячий) мост…»</a:t>
            </a:r>
            <a:endParaRPr lang="ru-RU" sz="2400" b="1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581525"/>
            <a:ext cx="8642350" cy="203041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сильного паводка его часто накрывало водой, и тулякам надо было  на лодках переправляться на другой берег.  Фотографии Цепного моста не сохранились, на дошедших до нас  снимках запечатлены только </a:t>
            </a:r>
            <a:r>
              <a:rPr lang="ru-RU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устои моста. В конце XIX века на их месте возвели новый, мало чем примечательный, деревянный мост, который в Туле прозвали </a:t>
            </a:r>
            <a:r>
              <a:rPr lang="ru-RU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Висячим</a:t>
            </a:r>
            <a:r>
              <a:rPr lang="ru-RU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 descr="http://www.btula.ru/thumb.php?id=data/mods/shop_tovar_photos/user_photo_bc47dd34cfd4cf3c36716a5bc1a232d1.jpg&amp;w=500&amp;h=4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33375"/>
            <a:ext cx="8642350" cy="4175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lainpast.ru/userfiles/image/stories/Pamyatnie_mesta/Mosty/%D0%92%D0%B0%D1%81%D0%B8%D0%BB%D1%8C%D0%BA%D0%BE%D0%B2%D1%81%D0%BA%D0%B8%D0%B9%20%D0%BC%D0%BE%D1%81%D1%82%20(%D0%92%D0%9F%D0%A1%D0%A0)6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88913"/>
            <a:ext cx="8351837" cy="5688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95288" y="5949950"/>
            <a:ext cx="8497887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Васильевский мост  1863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 Фото еще одного </a:t>
            </a:r>
            <a:r>
              <a:rPr lang="ru-RU" sz="2400" b="1" dirty="0" err="1">
                <a:solidFill>
                  <a:srgbClr val="002060"/>
                </a:solidFill>
              </a:rPr>
              <a:t>Чулковского</a:t>
            </a:r>
            <a:r>
              <a:rPr lang="ru-RU" sz="2400" b="1" dirty="0">
                <a:solidFill>
                  <a:srgbClr val="002060"/>
                </a:solidFill>
              </a:rPr>
              <a:t> моста  не сохранилось</a:t>
            </a:r>
            <a:r>
              <a:rPr lang="ru-RU" b="1" dirty="0">
                <a:solidFill>
                  <a:srgbClr val="7030A0"/>
                </a:solidFill>
              </a:rPr>
              <a:t>.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457</TotalTime>
  <Words>368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Домашний</cp:lastModifiedBy>
  <cp:revision>53</cp:revision>
  <dcterms:created xsi:type="dcterms:W3CDTF">2014-11-23T11:52:06Z</dcterms:created>
  <dcterms:modified xsi:type="dcterms:W3CDTF">2015-01-03T07:36:15Z</dcterms:modified>
</cp:coreProperties>
</file>