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76" r:id="rId8"/>
    <p:sldId id="274" r:id="rId9"/>
    <p:sldId id="277" r:id="rId10"/>
    <p:sldId id="271" r:id="rId11"/>
    <p:sldId id="275" r:id="rId12"/>
    <p:sldId id="267" r:id="rId13"/>
    <p:sldId id="270" r:id="rId14"/>
    <p:sldId id="273" r:id="rId15"/>
    <p:sldId id="272" r:id="rId16"/>
    <p:sldId id="262" r:id="rId17"/>
    <p:sldId id="264" r:id="rId18"/>
    <p:sldId id="268" r:id="rId19"/>
    <p:sldId id="261" r:id="rId20"/>
    <p:sldId id="265" r:id="rId21"/>
    <p:sldId id="269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0000FF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0" autoAdjust="0"/>
  </p:normalViewPr>
  <p:slideViewPr>
    <p:cSldViewPr>
      <p:cViewPr>
        <p:scale>
          <a:sx n="42" d="100"/>
          <a:sy n="42" d="100"/>
        </p:scale>
        <p:origin x="-100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43D34-2857-4727-88C5-4C08090FBA51}" type="doc">
      <dgm:prSet loTypeId="urn:microsoft.com/office/officeart/2005/8/layout/arrow2" loCatId="process" qsTypeId="urn:microsoft.com/office/officeart/2005/8/quickstyle/simple3" qsCatId="simple" csTypeId="urn:microsoft.com/office/officeart/2005/8/colors/colorful4" csCatId="colorful" phldr="1"/>
      <dgm:spPr/>
    </dgm:pt>
    <dgm:pt modelId="{CB83B40F-7F21-4D31-8633-39456787DD87}">
      <dgm:prSet phldrT="[Текст]" custT="1"/>
      <dgm:spPr/>
      <dgm:t>
        <a:bodyPr/>
        <a:lstStyle/>
        <a:p>
          <a:r>
            <a:rPr lang="ru-RU" sz="1800" dirty="0" smtClean="0"/>
            <a:t>Социализация</a:t>
          </a:r>
          <a:endParaRPr lang="ru-RU" sz="1800" dirty="0"/>
        </a:p>
      </dgm:t>
    </dgm:pt>
    <dgm:pt modelId="{9C3A3708-CDED-46DE-9A88-F63F7D696622}" type="parTrans" cxnId="{52A3F44C-0687-412A-B7D3-7A89E8749EC8}">
      <dgm:prSet/>
      <dgm:spPr/>
      <dgm:t>
        <a:bodyPr/>
        <a:lstStyle/>
        <a:p>
          <a:endParaRPr lang="ru-RU"/>
        </a:p>
      </dgm:t>
    </dgm:pt>
    <dgm:pt modelId="{8FAA88D4-9991-4C2A-A416-562319D6C277}" type="sibTrans" cxnId="{52A3F44C-0687-412A-B7D3-7A89E8749EC8}">
      <dgm:prSet/>
      <dgm:spPr/>
      <dgm:t>
        <a:bodyPr/>
        <a:lstStyle/>
        <a:p>
          <a:endParaRPr lang="ru-RU"/>
        </a:p>
      </dgm:t>
    </dgm:pt>
    <dgm:pt modelId="{8487145B-F056-4635-9F37-C154158DC7BE}">
      <dgm:prSet phldrT="[Текст]"/>
      <dgm:spPr/>
      <dgm:t>
        <a:bodyPr/>
        <a:lstStyle/>
        <a:p>
          <a:r>
            <a:rPr lang="ru-RU" dirty="0" smtClean="0"/>
            <a:t>Труд</a:t>
          </a:r>
          <a:endParaRPr lang="ru-RU" dirty="0"/>
        </a:p>
      </dgm:t>
    </dgm:pt>
    <dgm:pt modelId="{762BD627-D88E-4ACA-AE97-315CB640288C}" type="parTrans" cxnId="{4E623B6E-FE01-44C5-A61C-F14A6A363341}">
      <dgm:prSet/>
      <dgm:spPr/>
      <dgm:t>
        <a:bodyPr/>
        <a:lstStyle/>
        <a:p>
          <a:endParaRPr lang="ru-RU"/>
        </a:p>
      </dgm:t>
    </dgm:pt>
    <dgm:pt modelId="{6A4B8E55-7DD3-4FAB-A731-4A0CB97C75AB}" type="sibTrans" cxnId="{4E623B6E-FE01-44C5-A61C-F14A6A363341}">
      <dgm:prSet/>
      <dgm:spPr/>
      <dgm:t>
        <a:bodyPr/>
        <a:lstStyle/>
        <a:p>
          <a:endParaRPr lang="ru-RU"/>
        </a:p>
      </dgm:t>
    </dgm:pt>
    <dgm:pt modelId="{6FE83122-9D32-47F8-876E-60F1CCF3161B}">
      <dgm:prSet phldrT="[Текст]"/>
      <dgm:spPr/>
      <dgm:t>
        <a:bodyPr/>
        <a:lstStyle/>
        <a:p>
          <a:r>
            <a:rPr lang="ru-RU" dirty="0" smtClean="0"/>
            <a:t>Познание</a:t>
          </a:r>
          <a:endParaRPr lang="ru-RU" dirty="0"/>
        </a:p>
      </dgm:t>
    </dgm:pt>
    <dgm:pt modelId="{FCB0DE6D-BABD-4763-A3F4-A64B00F70B9A}" type="parTrans" cxnId="{E576B45F-8E00-4C19-AB34-4F85239696D3}">
      <dgm:prSet/>
      <dgm:spPr/>
      <dgm:t>
        <a:bodyPr/>
        <a:lstStyle/>
        <a:p>
          <a:endParaRPr lang="ru-RU"/>
        </a:p>
      </dgm:t>
    </dgm:pt>
    <dgm:pt modelId="{E21D8042-76A5-4308-B3C2-AEE689BBED7A}" type="sibTrans" cxnId="{E576B45F-8E00-4C19-AB34-4F85239696D3}">
      <dgm:prSet/>
      <dgm:spPr/>
      <dgm:t>
        <a:bodyPr/>
        <a:lstStyle/>
        <a:p>
          <a:endParaRPr lang="ru-RU"/>
        </a:p>
      </dgm:t>
    </dgm:pt>
    <dgm:pt modelId="{61CAABF6-1756-47E3-B488-7FC13E09D561}" type="pres">
      <dgm:prSet presAssocID="{B4543D34-2857-4727-88C5-4C08090FBA51}" presName="arrowDiagram" presStyleCnt="0">
        <dgm:presLayoutVars>
          <dgm:chMax val="5"/>
          <dgm:dir/>
          <dgm:resizeHandles val="exact"/>
        </dgm:presLayoutVars>
      </dgm:prSet>
      <dgm:spPr/>
    </dgm:pt>
    <dgm:pt modelId="{B761DFC7-1BD3-4320-9E7B-762D9042368C}" type="pres">
      <dgm:prSet presAssocID="{B4543D34-2857-4727-88C5-4C08090FBA51}" presName="arrow" presStyleLbl="bgShp" presStyleIdx="0" presStyleCnt="1"/>
      <dgm:spPr/>
    </dgm:pt>
    <dgm:pt modelId="{988D3DD2-9E99-420A-996C-14996B734ABC}" type="pres">
      <dgm:prSet presAssocID="{B4543D34-2857-4727-88C5-4C08090FBA51}" presName="arrowDiagram3" presStyleCnt="0"/>
      <dgm:spPr/>
    </dgm:pt>
    <dgm:pt modelId="{8A6D97DB-7B9B-403F-B79A-56589871F8AB}" type="pres">
      <dgm:prSet presAssocID="{CB83B40F-7F21-4D31-8633-39456787DD87}" presName="bullet3a" presStyleLbl="node1" presStyleIdx="0" presStyleCnt="3"/>
      <dgm:spPr/>
    </dgm:pt>
    <dgm:pt modelId="{D183744E-39D9-4D20-92AA-8D947DAECFD5}" type="pres">
      <dgm:prSet presAssocID="{CB83B40F-7F21-4D31-8633-39456787DD87}" presName="textBox3a" presStyleLbl="revTx" presStyleIdx="0" presStyleCnt="3" custScaleX="171542" custLinFactNeighborX="7163" custLinFactNeighborY="1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A69D5-DB12-41DA-8EDF-778006FE2D56}" type="pres">
      <dgm:prSet presAssocID="{8487145B-F056-4635-9F37-C154158DC7BE}" presName="bullet3b" presStyleLbl="node1" presStyleIdx="1" presStyleCnt="3"/>
      <dgm:spPr/>
    </dgm:pt>
    <dgm:pt modelId="{E27AC5BC-4457-47DA-B00C-90EA5718B73E}" type="pres">
      <dgm:prSet presAssocID="{8487145B-F056-4635-9F37-C154158DC7BE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B6F20-E68D-4DD6-A10A-96AA3400E00B}" type="pres">
      <dgm:prSet presAssocID="{6FE83122-9D32-47F8-876E-60F1CCF3161B}" presName="bullet3c" presStyleLbl="node1" presStyleIdx="2" presStyleCnt="3"/>
      <dgm:spPr/>
    </dgm:pt>
    <dgm:pt modelId="{8CD7C174-8113-481D-A0FF-77193982F500}" type="pres">
      <dgm:prSet presAssocID="{6FE83122-9D32-47F8-876E-60F1CCF3161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3F44C-0687-412A-B7D3-7A89E8749EC8}" srcId="{B4543D34-2857-4727-88C5-4C08090FBA51}" destId="{CB83B40F-7F21-4D31-8633-39456787DD87}" srcOrd="0" destOrd="0" parTransId="{9C3A3708-CDED-46DE-9A88-F63F7D696622}" sibTransId="{8FAA88D4-9991-4C2A-A416-562319D6C277}"/>
    <dgm:cxn modelId="{4E623B6E-FE01-44C5-A61C-F14A6A363341}" srcId="{B4543D34-2857-4727-88C5-4C08090FBA51}" destId="{8487145B-F056-4635-9F37-C154158DC7BE}" srcOrd="1" destOrd="0" parTransId="{762BD627-D88E-4ACA-AE97-315CB640288C}" sibTransId="{6A4B8E55-7DD3-4FAB-A731-4A0CB97C75AB}"/>
    <dgm:cxn modelId="{E576B45F-8E00-4C19-AB34-4F85239696D3}" srcId="{B4543D34-2857-4727-88C5-4C08090FBA51}" destId="{6FE83122-9D32-47F8-876E-60F1CCF3161B}" srcOrd="2" destOrd="0" parTransId="{FCB0DE6D-BABD-4763-A3F4-A64B00F70B9A}" sibTransId="{E21D8042-76A5-4308-B3C2-AEE689BBED7A}"/>
    <dgm:cxn modelId="{B5E1935C-E243-4044-B157-F2144207C11C}" type="presOf" srcId="{CB83B40F-7F21-4D31-8633-39456787DD87}" destId="{D183744E-39D9-4D20-92AA-8D947DAECFD5}" srcOrd="0" destOrd="0" presId="urn:microsoft.com/office/officeart/2005/8/layout/arrow2"/>
    <dgm:cxn modelId="{7B28BCA4-C60B-49BD-A84D-23E3AAE186F4}" type="presOf" srcId="{B4543D34-2857-4727-88C5-4C08090FBA51}" destId="{61CAABF6-1756-47E3-B488-7FC13E09D561}" srcOrd="0" destOrd="0" presId="urn:microsoft.com/office/officeart/2005/8/layout/arrow2"/>
    <dgm:cxn modelId="{45D7A086-E33C-48CB-8DA4-1BED956A8EF8}" type="presOf" srcId="{6FE83122-9D32-47F8-876E-60F1CCF3161B}" destId="{8CD7C174-8113-481D-A0FF-77193982F500}" srcOrd="0" destOrd="0" presId="urn:microsoft.com/office/officeart/2005/8/layout/arrow2"/>
    <dgm:cxn modelId="{FD3CE101-77E8-422F-83B7-3BFB9BCE8E6C}" type="presOf" srcId="{8487145B-F056-4635-9F37-C154158DC7BE}" destId="{E27AC5BC-4457-47DA-B00C-90EA5718B73E}" srcOrd="0" destOrd="0" presId="urn:microsoft.com/office/officeart/2005/8/layout/arrow2"/>
    <dgm:cxn modelId="{DE691B82-EACB-40FE-8180-0A66B5DF884A}" type="presParOf" srcId="{61CAABF6-1756-47E3-B488-7FC13E09D561}" destId="{B761DFC7-1BD3-4320-9E7B-762D9042368C}" srcOrd="0" destOrd="0" presId="urn:microsoft.com/office/officeart/2005/8/layout/arrow2"/>
    <dgm:cxn modelId="{7708135F-3A33-4A2E-9F04-1B33D2197FC8}" type="presParOf" srcId="{61CAABF6-1756-47E3-B488-7FC13E09D561}" destId="{988D3DD2-9E99-420A-996C-14996B734ABC}" srcOrd="1" destOrd="0" presId="urn:microsoft.com/office/officeart/2005/8/layout/arrow2"/>
    <dgm:cxn modelId="{CC9F613D-92D4-4F29-A788-729D00871706}" type="presParOf" srcId="{988D3DD2-9E99-420A-996C-14996B734ABC}" destId="{8A6D97DB-7B9B-403F-B79A-56589871F8AB}" srcOrd="0" destOrd="0" presId="urn:microsoft.com/office/officeart/2005/8/layout/arrow2"/>
    <dgm:cxn modelId="{6B5B441A-0485-45F3-9C4B-96B97C86EA06}" type="presParOf" srcId="{988D3DD2-9E99-420A-996C-14996B734ABC}" destId="{D183744E-39D9-4D20-92AA-8D947DAECFD5}" srcOrd="1" destOrd="0" presId="urn:microsoft.com/office/officeart/2005/8/layout/arrow2"/>
    <dgm:cxn modelId="{EDD94B12-73CD-42C3-8FBD-3347D0AF514B}" type="presParOf" srcId="{988D3DD2-9E99-420A-996C-14996B734ABC}" destId="{B63A69D5-DB12-41DA-8EDF-778006FE2D56}" srcOrd="2" destOrd="0" presId="urn:microsoft.com/office/officeart/2005/8/layout/arrow2"/>
    <dgm:cxn modelId="{4951DBFD-DA7B-457D-9112-76F1DE00BE6D}" type="presParOf" srcId="{988D3DD2-9E99-420A-996C-14996B734ABC}" destId="{E27AC5BC-4457-47DA-B00C-90EA5718B73E}" srcOrd="3" destOrd="0" presId="urn:microsoft.com/office/officeart/2005/8/layout/arrow2"/>
    <dgm:cxn modelId="{95D51854-1E33-43CB-8BED-672E72A87F9E}" type="presParOf" srcId="{988D3DD2-9E99-420A-996C-14996B734ABC}" destId="{88FB6F20-E68D-4DD6-A10A-96AA3400E00B}" srcOrd="4" destOrd="0" presId="urn:microsoft.com/office/officeart/2005/8/layout/arrow2"/>
    <dgm:cxn modelId="{A81C54F9-EA09-4F4C-9533-276056840628}" type="presParOf" srcId="{988D3DD2-9E99-420A-996C-14996B734ABC}" destId="{8CD7C174-8113-481D-A0FF-77193982F500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A3FC2-3CFF-4153-AF77-3C4683D94476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E212DA6D-4677-4292-A359-854B726CF827}">
      <dgm:prSet phldrT="[Текст]" custT="1"/>
      <dgm:spPr/>
      <dgm:t>
        <a:bodyPr/>
        <a:lstStyle/>
        <a:p>
          <a:r>
            <a:rPr lang="ru-RU" sz="1800" dirty="0" smtClean="0"/>
            <a:t>Художественное  творчество.</a:t>
          </a:r>
          <a:endParaRPr lang="ru-RU" sz="1800" dirty="0"/>
        </a:p>
      </dgm:t>
    </dgm:pt>
    <dgm:pt modelId="{95AFE190-4582-441B-841E-1F70AA168821}" type="parTrans" cxnId="{5B5FD6C1-CFD3-4BE8-AF28-64EAE41854F1}">
      <dgm:prSet/>
      <dgm:spPr/>
      <dgm:t>
        <a:bodyPr/>
        <a:lstStyle/>
        <a:p>
          <a:endParaRPr lang="ru-RU"/>
        </a:p>
      </dgm:t>
    </dgm:pt>
    <dgm:pt modelId="{47D78A0C-6966-4C63-9052-6BF1FDEF74D3}" type="sibTrans" cxnId="{5B5FD6C1-CFD3-4BE8-AF28-64EAE41854F1}">
      <dgm:prSet/>
      <dgm:spPr/>
      <dgm:t>
        <a:bodyPr/>
        <a:lstStyle/>
        <a:p>
          <a:endParaRPr lang="ru-RU"/>
        </a:p>
      </dgm:t>
    </dgm:pt>
    <dgm:pt modelId="{5033CF90-3189-4EFA-AD2E-284F9BD3089D}">
      <dgm:prSet phldrT="[Текст]" custT="1"/>
      <dgm:spPr/>
      <dgm:t>
        <a:bodyPr/>
        <a:lstStyle/>
        <a:p>
          <a:r>
            <a:rPr lang="ru-RU" sz="1800" dirty="0" smtClean="0"/>
            <a:t>Чтение</a:t>
          </a:r>
          <a:endParaRPr lang="ru-RU" sz="1800" dirty="0"/>
        </a:p>
      </dgm:t>
    </dgm:pt>
    <dgm:pt modelId="{AC352471-5B1F-4B5D-A290-7E8152C85248}" type="parTrans" cxnId="{EA262B27-A598-4053-AD22-96AF3B1C5709}">
      <dgm:prSet/>
      <dgm:spPr/>
      <dgm:t>
        <a:bodyPr/>
        <a:lstStyle/>
        <a:p>
          <a:endParaRPr lang="ru-RU"/>
        </a:p>
      </dgm:t>
    </dgm:pt>
    <dgm:pt modelId="{4698F62A-56E9-499E-9910-B52FE39138AF}" type="sibTrans" cxnId="{EA262B27-A598-4053-AD22-96AF3B1C5709}">
      <dgm:prSet/>
      <dgm:spPr/>
      <dgm:t>
        <a:bodyPr/>
        <a:lstStyle/>
        <a:p>
          <a:endParaRPr lang="ru-RU"/>
        </a:p>
      </dgm:t>
    </dgm:pt>
    <dgm:pt modelId="{7C83F0AC-EC29-4B49-9197-F8396E3CB3F6}">
      <dgm:prSet phldrT="[Текст]" custT="1"/>
      <dgm:spPr/>
      <dgm:t>
        <a:bodyPr/>
        <a:lstStyle/>
        <a:p>
          <a:r>
            <a:rPr lang="ru-RU" sz="1800" dirty="0" smtClean="0"/>
            <a:t>Коммуникация.</a:t>
          </a:r>
          <a:endParaRPr lang="ru-RU" sz="1800" dirty="0"/>
        </a:p>
      </dgm:t>
    </dgm:pt>
    <dgm:pt modelId="{2F7623CF-4754-4FCC-8671-AE28C4D9AB72}" type="parTrans" cxnId="{AA1132E2-B64B-4BBA-8853-094DCF76CE90}">
      <dgm:prSet/>
      <dgm:spPr/>
      <dgm:t>
        <a:bodyPr/>
        <a:lstStyle/>
        <a:p>
          <a:endParaRPr lang="ru-RU"/>
        </a:p>
      </dgm:t>
    </dgm:pt>
    <dgm:pt modelId="{2AFCF48D-8990-47B5-AA7E-9B2D0FA71B1D}" type="sibTrans" cxnId="{AA1132E2-B64B-4BBA-8853-094DCF76CE90}">
      <dgm:prSet/>
      <dgm:spPr/>
      <dgm:t>
        <a:bodyPr/>
        <a:lstStyle/>
        <a:p>
          <a:endParaRPr lang="ru-RU"/>
        </a:p>
      </dgm:t>
    </dgm:pt>
    <dgm:pt modelId="{EB1C08A7-1FE3-4422-B423-8F16A0D31B02}" type="pres">
      <dgm:prSet presAssocID="{B4CA3FC2-3CFF-4153-AF77-3C4683D94476}" presName="arrowDiagram" presStyleCnt="0">
        <dgm:presLayoutVars>
          <dgm:chMax val="5"/>
          <dgm:dir/>
          <dgm:resizeHandles val="exact"/>
        </dgm:presLayoutVars>
      </dgm:prSet>
      <dgm:spPr/>
    </dgm:pt>
    <dgm:pt modelId="{FD0DFD89-5762-43D0-9EEF-C6597BB3C682}" type="pres">
      <dgm:prSet presAssocID="{B4CA3FC2-3CFF-4153-AF77-3C4683D94476}" presName="arrow" presStyleLbl="bgShp" presStyleIdx="0" presStyleCnt="1" custScaleX="90670" custScaleY="62741" custLinFactNeighborX="-6585" custLinFactNeighborY="-3016"/>
      <dgm:spPr/>
    </dgm:pt>
    <dgm:pt modelId="{04D33105-58B9-4EE7-8A85-47FA0BAA8632}" type="pres">
      <dgm:prSet presAssocID="{B4CA3FC2-3CFF-4153-AF77-3C4683D94476}" presName="arrowDiagram3" presStyleCnt="0"/>
      <dgm:spPr/>
    </dgm:pt>
    <dgm:pt modelId="{BBFE1F2D-D84E-4610-AE52-7B39BE1D688E}" type="pres">
      <dgm:prSet presAssocID="{E212DA6D-4677-4292-A359-854B726CF827}" presName="bullet3a" presStyleLbl="node1" presStyleIdx="0" presStyleCnt="3" custLinFactX="100000" custLinFactY="-223988" custLinFactNeighborX="144982" custLinFactNeighborY="-300000"/>
      <dgm:spPr/>
    </dgm:pt>
    <dgm:pt modelId="{63D68EDF-F37E-42EF-9A8D-07E629FCDA77}" type="pres">
      <dgm:prSet presAssocID="{E212DA6D-4677-4292-A359-854B726CF827}" presName="textBox3a" presStyleLbl="revTx" presStyleIdx="0" presStyleCnt="3" custScaleX="303166" custScaleY="23128" custLinFactY="-551" custLinFactNeighborX="968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AD91B-E365-4260-8344-82A9294D9342}" type="pres">
      <dgm:prSet presAssocID="{5033CF90-3189-4EFA-AD2E-284F9BD3089D}" presName="bullet3b" presStyleLbl="node1" presStyleIdx="1" presStyleCnt="3"/>
      <dgm:spPr/>
    </dgm:pt>
    <dgm:pt modelId="{B256AC08-44AE-40D7-B90E-96E1BB8BCBF5}" type="pres">
      <dgm:prSet presAssocID="{5033CF90-3189-4EFA-AD2E-284F9BD3089D}" presName="textBox3b" presStyleLbl="revTx" presStyleIdx="1" presStyleCnt="3" custScaleX="105914" custScaleY="31452" custLinFactNeighborX="4637" custLinFactNeighborY="-32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FA4CA-3F3C-44FC-B445-B6C2D69EC42D}" type="pres">
      <dgm:prSet presAssocID="{7C83F0AC-EC29-4B49-9197-F8396E3CB3F6}" presName="bullet3c" presStyleLbl="node1" presStyleIdx="2" presStyleCnt="3" custLinFactNeighborX="41589" custLinFactNeighborY="84959"/>
      <dgm:spPr/>
    </dgm:pt>
    <dgm:pt modelId="{F905E8EB-9A56-41FF-831A-650B6439AC2A}" type="pres">
      <dgm:prSet presAssocID="{7C83F0AC-EC29-4B49-9197-F8396E3CB3F6}" presName="textBox3c" presStyleLbl="revTx" presStyleIdx="2" presStyleCnt="3" custScaleX="121671" custScaleY="18823" custLinFactNeighborX="4506" custLinFactNeighborY="-19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1C7BBC-114A-4C95-9F07-3749F68061B8}" type="presOf" srcId="{E212DA6D-4677-4292-A359-854B726CF827}" destId="{63D68EDF-F37E-42EF-9A8D-07E629FCDA77}" srcOrd="0" destOrd="0" presId="urn:microsoft.com/office/officeart/2005/8/layout/arrow2"/>
    <dgm:cxn modelId="{3662E50C-D86D-4654-8F29-54431F47F65C}" type="presOf" srcId="{5033CF90-3189-4EFA-AD2E-284F9BD3089D}" destId="{B256AC08-44AE-40D7-B90E-96E1BB8BCBF5}" srcOrd="0" destOrd="0" presId="urn:microsoft.com/office/officeart/2005/8/layout/arrow2"/>
    <dgm:cxn modelId="{5B5FD6C1-CFD3-4BE8-AF28-64EAE41854F1}" srcId="{B4CA3FC2-3CFF-4153-AF77-3C4683D94476}" destId="{E212DA6D-4677-4292-A359-854B726CF827}" srcOrd="0" destOrd="0" parTransId="{95AFE190-4582-441B-841E-1F70AA168821}" sibTransId="{47D78A0C-6966-4C63-9052-6BF1FDEF74D3}"/>
    <dgm:cxn modelId="{B9B1725E-0EC2-42BE-9BB2-BD79466E0677}" type="presOf" srcId="{7C83F0AC-EC29-4B49-9197-F8396E3CB3F6}" destId="{F905E8EB-9A56-41FF-831A-650B6439AC2A}" srcOrd="0" destOrd="0" presId="urn:microsoft.com/office/officeart/2005/8/layout/arrow2"/>
    <dgm:cxn modelId="{AA1132E2-B64B-4BBA-8853-094DCF76CE90}" srcId="{B4CA3FC2-3CFF-4153-AF77-3C4683D94476}" destId="{7C83F0AC-EC29-4B49-9197-F8396E3CB3F6}" srcOrd="2" destOrd="0" parTransId="{2F7623CF-4754-4FCC-8671-AE28C4D9AB72}" sibTransId="{2AFCF48D-8990-47B5-AA7E-9B2D0FA71B1D}"/>
    <dgm:cxn modelId="{CB7B4CD6-16B7-4BD9-845D-46A09D5E6CBC}" type="presOf" srcId="{B4CA3FC2-3CFF-4153-AF77-3C4683D94476}" destId="{EB1C08A7-1FE3-4422-B423-8F16A0D31B02}" srcOrd="0" destOrd="0" presId="urn:microsoft.com/office/officeart/2005/8/layout/arrow2"/>
    <dgm:cxn modelId="{EA262B27-A598-4053-AD22-96AF3B1C5709}" srcId="{B4CA3FC2-3CFF-4153-AF77-3C4683D94476}" destId="{5033CF90-3189-4EFA-AD2E-284F9BD3089D}" srcOrd="1" destOrd="0" parTransId="{AC352471-5B1F-4B5D-A290-7E8152C85248}" sibTransId="{4698F62A-56E9-499E-9910-B52FE39138AF}"/>
    <dgm:cxn modelId="{91BF22D6-466B-4216-9468-021A7F6F7C2E}" type="presParOf" srcId="{EB1C08A7-1FE3-4422-B423-8F16A0D31B02}" destId="{FD0DFD89-5762-43D0-9EEF-C6597BB3C682}" srcOrd="0" destOrd="0" presId="urn:microsoft.com/office/officeart/2005/8/layout/arrow2"/>
    <dgm:cxn modelId="{B1B7EE5A-9547-463B-972C-94D3F807F355}" type="presParOf" srcId="{EB1C08A7-1FE3-4422-B423-8F16A0D31B02}" destId="{04D33105-58B9-4EE7-8A85-47FA0BAA8632}" srcOrd="1" destOrd="0" presId="urn:microsoft.com/office/officeart/2005/8/layout/arrow2"/>
    <dgm:cxn modelId="{165723A6-5554-4267-812D-0F269FC25F00}" type="presParOf" srcId="{04D33105-58B9-4EE7-8A85-47FA0BAA8632}" destId="{BBFE1F2D-D84E-4610-AE52-7B39BE1D688E}" srcOrd="0" destOrd="0" presId="urn:microsoft.com/office/officeart/2005/8/layout/arrow2"/>
    <dgm:cxn modelId="{36B76280-8817-448D-B1B9-E94335059256}" type="presParOf" srcId="{04D33105-58B9-4EE7-8A85-47FA0BAA8632}" destId="{63D68EDF-F37E-42EF-9A8D-07E629FCDA77}" srcOrd="1" destOrd="0" presId="urn:microsoft.com/office/officeart/2005/8/layout/arrow2"/>
    <dgm:cxn modelId="{8694F6FF-3255-40F6-A0D6-8713A37C8D0F}" type="presParOf" srcId="{04D33105-58B9-4EE7-8A85-47FA0BAA8632}" destId="{F68AD91B-E365-4260-8344-82A9294D9342}" srcOrd="2" destOrd="0" presId="urn:microsoft.com/office/officeart/2005/8/layout/arrow2"/>
    <dgm:cxn modelId="{4352CEE1-C0E9-4B10-A64C-AA64FF2DD2A4}" type="presParOf" srcId="{04D33105-58B9-4EE7-8A85-47FA0BAA8632}" destId="{B256AC08-44AE-40D7-B90E-96E1BB8BCBF5}" srcOrd="3" destOrd="0" presId="urn:microsoft.com/office/officeart/2005/8/layout/arrow2"/>
    <dgm:cxn modelId="{ACE39580-D2C2-4D94-80E2-CE79554D57D7}" type="presParOf" srcId="{04D33105-58B9-4EE7-8A85-47FA0BAA8632}" destId="{795FA4CA-3F3C-44FC-B445-B6C2D69EC42D}" srcOrd="4" destOrd="0" presId="urn:microsoft.com/office/officeart/2005/8/layout/arrow2"/>
    <dgm:cxn modelId="{20F7B28F-CC95-4068-87B9-9664942E574F}" type="presParOf" srcId="{04D33105-58B9-4EE7-8A85-47FA0BAA8632}" destId="{F905E8EB-9A56-41FF-831A-650B6439AC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485AE-C1C1-49A9-8925-C33F781CD8A3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7508CFF6-E39B-4207-953D-E0B6599AEFCE}">
      <dgm:prSet phldrT="[Текст]" custT="1"/>
      <dgm:spPr/>
      <dgm:t>
        <a:bodyPr/>
        <a:lstStyle/>
        <a:p>
          <a:r>
            <a:rPr lang="ru-RU" sz="1800" dirty="0" smtClean="0"/>
            <a:t>Безопасность.</a:t>
          </a:r>
          <a:endParaRPr lang="ru-RU" sz="1800" dirty="0"/>
        </a:p>
      </dgm:t>
    </dgm:pt>
    <dgm:pt modelId="{3747D641-09C0-4C4B-8D25-CD7B44AA3A03}" type="parTrans" cxnId="{9F445C3F-2434-436C-BEC6-5E67C6DB4656}">
      <dgm:prSet/>
      <dgm:spPr/>
      <dgm:t>
        <a:bodyPr/>
        <a:lstStyle/>
        <a:p>
          <a:endParaRPr lang="ru-RU"/>
        </a:p>
      </dgm:t>
    </dgm:pt>
    <dgm:pt modelId="{DE942FA1-C602-4E42-95D5-8ADCD2CCB875}" type="sibTrans" cxnId="{9F445C3F-2434-436C-BEC6-5E67C6DB4656}">
      <dgm:prSet/>
      <dgm:spPr/>
      <dgm:t>
        <a:bodyPr/>
        <a:lstStyle/>
        <a:p>
          <a:endParaRPr lang="ru-RU"/>
        </a:p>
      </dgm:t>
    </dgm:pt>
    <dgm:pt modelId="{1DC1F6B9-8C05-4492-A961-97D50F438F02}">
      <dgm:prSet phldrT="[Текст]" custT="1"/>
      <dgm:spPr/>
      <dgm:t>
        <a:bodyPr/>
        <a:lstStyle/>
        <a:p>
          <a:r>
            <a:rPr lang="ru-RU" sz="1800" dirty="0" smtClean="0"/>
            <a:t>Физическая  культура.</a:t>
          </a:r>
          <a:endParaRPr lang="ru-RU" sz="1800" dirty="0"/>
        </a:p>
      </dgm:t>
    </dgm:pt>
    <dgm:pt modelId="{44AF3995-5461-479F-9B26-FFF10EC9E420}" type="parTrans" cxnId="{5DCEBCF9-65C8-424D-92A6-8DA3AA01BB25}">
      <dgm:prSet/>
      <dgm:spPr/>
      <dgm:t>
        <a:bodyPr/>
        <a:lstStyle/>
        <a:p>
          <a:endParaRPr lang="ru-RU"/>
        </a:p>
      </dgm:t>
    </dgm:pt>
    <dgm:pt modelId="{5BAEE831-B4AB-4855-89EE-F1C79952C3C3}" type="sibTrans" cxnId="{5DCEBCF9-65C8-424D-92A6-8DA3AA01BB25}">
      <dgm:prSet/>
      <dgm:spPr/>
      <dgm:t>
        <a:bodyPr/>
        <a:lstStyle/>
        <a:p>
          <a:endParaRPr lang="ru-RU"/>
        </a:p>
      </dgm:t>
    </dgm:pt>
    <dgm:pt modelId="{402BADC7-4DE0-4A19-8275-C68C97F43C4E}">
      <dgm:prSet phldrT="[Текст]" custT="1"/>
      <dgm:spPr/>
      <dgm:t>
        <a:bodyPr/>
        <a:lstStyle/>
        <a:p>
          <a:r>
            <a:rPr lang="ru-RU" sz="1800" dirty="0" smtClean="0"/>
            <a:t>Здоровье.</a:t>
          </a:r>
          <a:endParaRPr lang="ru-RU" sz="1800" dirty="0"/>
        </a:p>
      </dgm:t>
    </dgm:pt>
    <dgm:pt modelId="{99F6B3E6-140A-4AA5-B690-3CFA40FB4C6F}" type="parTrans" cxnId="{A98ACF10-E837-442F-BAC2-0FDBAC5B6FA1}">
      <dgm:prSet/>
      <dgm:spPr/>
      <dgm:t>
        <a:bodyPr/>
        <a:lstStyle/>
        <a:p>
          <a:endParaRPr lang="ru-RU"/>
        </a:p>
      </dgm:t>
    </dgm:pt>
    <dgm:pt modelId="{99F4A0FE-E2F9-4D25-8456-FA2183ECE6F2}" type="sibTrans" cxnId="{A98ACF10-E837-442F-BAC2-0FDBAC5B6FA1}">
      <dgm:prSet/>
      <dgm:spPr/>
      <dgm:t>
        <a:bodyPr/>
        <a:lstStyle/>
        <a:p>
          <a:endParaRPr lang="ru-RU"/>
        </a:p>
      </dgm:t>
    </dgm:pt>
    <dgm:pt modelId="{FD1DE899-D205-43A4-8716-7053C67FEB06}" type="pres">
      <dgm:prSet presAssocID="{001485AE-C1C1-49A9-8925-C33F781CD8A3}" presName="arrowDiagram" presStyleCnt="0">
        <dgm:presLayoutVars>
          <dgm:chMax val="5"/>
          <dgm:dir/>
          <dgm:resizeHandles val="exact"/>
        </dgm:presLayoutVars>
      </dgm:prSet>
      <dgm:spPr/>
    </dgm:pt>
    <dgm:pt modelId="{3EF8CC49-41F1-4FA7-BCC2-D912FA547C67}" type="pres">
      <dgm:prSet presAssocID="{001485AE-C1C1-49A9-8925-C33F781CD8A3}" presName="arrow" presStyleLbl="bgShp" presStyleIdx="0" presStyleCnt="1"/>
      <dgm:spPr/>
    </dgm:pt>
    <dgm:pt modelId="{BA0B5DEA-E07D-4942-8BE9-468F5DC6370E}" type="pres">
      <dgm:prSet presAssocID="{001485AE-C1C1-49A9-8925-C33F781CD8A3}" presName="arrowDiagram3" presStyleCnt="0"/>
      <dgm:spPr/>
    </dgm:pt>
    <dgm:pt modelId="{1F594377-354B-4BA8-AAC9-13F1015BB07E}" type="pres">
      <dgm:prSet presAssocID="{7508CFF6-E39B-4207-953D-E0B6599AEFCE}" presName="bullet3a" presStyleLbl="node1" presStyleIdx="0" presStyleCnt="3"/>
      <dgm:spPr/>
    </dgm:pt>
    <dgm:pt modelId="{49F79BCD-6C78-4B72-BD86-43DDBB56D253}" type="pres">
      <dgm:prSet presAssocID="{7508CFF6-E39B-4207-953D-E0B6599AEFCE}" presName="textBox3a" presStyleLbl="revTx" presStyleIdx="0" presStyleCnt="3" custScaleX="147690" custLinFactNeighborX="669" custLinFactNeighborY="1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ABC07-DDB3-4C63-AD80-82654A533E72}" type="pres">
      <dgm:prSet presAssocID="{1DC1F6B9-8C05-4492-A961-97D50F438F02}" presName="bullet3b" presStyleLbl="node1" presStyleIdx="1" presStyleCnt="3"/>
      <dgm:spPr/>
    </dgm:pt>
    <dgm:pt modelId="{9396A656-964C-411E-84D5-23EAFDBFBFC9}" type="pres">
      <dgm:prSet presAssocID="{1DC1F6B9-8C05-4492-A961-97D50F438F02}" presName="textBox3b" presStyleLbl="revTx" presStyleIdx="1" presStyleCnt="3" custScaleX="148721" custScaleY="91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80494-3594-4695-B690-6095BDA32997}" type="pres">
      <dgm:prSet presAssocID="{402BADC7-4DE0-4A19-8275-C68C97F43C4E}" presName="bullet3c" presStyleLbl="node1" presStyleIdx="2" presStyleCnt="3"/>
      <dgm:spPr/>
    </dgm:pt>
    <dgm:pt modelId="{F2B93823-6409-476F-8A0A-C9338440F590}" type="pres">
      <dgm:prSet presAssocID="{402BADC7-4DE0-4A19-8275-C68C97F43C4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45C3F-2434-436C-BEC6-5E67C6DB4656}" srcId="{001485AE-C1C1-49A9-8925-C33F781CD8A3}" destId="{7508CFF6-E39B-4207-953D-E0B6599AEFCE}" srcOrd="0" destOrd="0" parTransId="{3747D641-09C0-4C4B-8D25-CD7B44AA3A03}" sibTransId="{DE942FA1-C602-4E42-95D5-8ADCD2CCB875}"/>
    <dgm:cxn modelId="{A98ACF10-E837-442F-BAC2-0FDBAC5B6FA1}" srcId="{001485AE-C1C1-49A9-8925-C33F781CD8A3}" destId="{402BADC7-4DE0-4A19-8275-C68C97F43C4E}" srcOrd="2" destOrd="0" parTransId="{99F6B3E6-140A-4AA5-B690-3CFA40FB4C6F}" sibTransId="{99F4A0FE-E2F9-4D25-8456-FA2183ECE6F2}"/>
    <dgm:cxn modelId="{FAAD6B8A-53B0-488C-B042-81F33F056F4C}" type="presOf" srcId="{402BADC7-4DE0-4A19-8275-C68C97F43C4E}" destId="{F2B93823-6409-476F-8A0A-C9338440F590}" srcOrd="0" destOrd="0" presId="urn:microsoft.com/office/officeart/2005/8/layout/arrow2"/>
    <dgm:cxn modelId="{5DCEBCF9-65C8-424D-92A6-8DA3AA01BB25}" srcId="{001485AE-C1C1-49A9-8925-C33F781CD8A3}" destId="{1DC1F6B9-8C05-4492-A961-97D50F438F02}" srcOrd="1" destOrd="0" parTransId="{44AF3995-5461-479F-9B26-FFF10EC9E420}" sibTransId="{5BAEE831-B4AB-4855-89EE-F1C79952C3C3}"/>
    <dgm:cxn modelId="{D49BF9D7-24CC-49CE-B0A8-523610F7275E}" type="presOf" srcId="{7508CFF6-E39B-4207-953D-E0B6599AEFCE}" destId="{49F79BCD-6C78-4B72-BD86-43DDBB56D253}" srcOrd="0" destOrd="0" presId="urn:microsoft.com/office/officeart/2005/8/layout/arrow2"/>
    <dgm:cxn modelId="{97BC86D7-9724-4DF6-8791-365DDB7F15E9}" type="presOf" srcId="{1DC1F6B9-8C05-4492-A961-97D50F438F02}" destId="{9396A656-964C-411E-84D5-23EAFDBFBFC9}" srcOrd="0" destOrd="0" presId="urn:microsoft.com/office/officeart/2005/8/layout/arrow2"/>
    <dgm:cxn modelId="{9F58F628-9A37-401B-9843-1052888A9CCE}" type="presOf" srcId="{001485AE-C1C1-49A9-8925-C33F781CD8A3}" destId="{FD1DE899-D205-43A4-8716-7053C67FEB06}" srcOrd="0" destOrd="0" presId="urn:microsoft.com/office/officeart/2005/8/layout/arrow2"/>
    <dgm:cxn modelId="{F8BC7A52-537B-4DA2-957E-78C8B8019E8D}" type="presParOf" srcId="{FD1DE899-D205-43A4-8716-7053C67FEB06}" destId="{3EF8CC49-41F1-4FA7-BCC2-D912FA547C67}" srcOrd="0" destOrd="0" presId="urn:microsoft.com/office/officeart/2005/8/layout/arrow2"/>
    <dgm:cxn modelId="{B79E4754-6A74-4D9A-87C7-7AC3DF7DAE28}" type="presParOf" srcId="{FD1DE899-D205-43A4-8716-7053C67FEB06}" destId="{BA0B5DEA-E07D-4942-8BE9-468F5DC6370E}" srcOrd="1" destOrd="0" presId="urn:microsoft.com/office/officeart/2005/8/layout/arrow2"/>
    <dgm:cxn modelId="{4435AADB-6F16-4127-B1B6-BB8B0221E1D6}" type="presParOf" srcId="{BA0B5DEA-E07D-4942-8BE9-468F5DC6370E}" destId="{1F594377-354B-4BA8-AAC9-13F1015BB07E}" srcOrd="0" destOrd="0" presId="urn:microsoft.com/office/officeart/2005/8/layout/arrow2"/>
    <dgm:cxn modelId="{F58C2CBE-D729-4775-963D-18DF72F22339}" type="presParOf" srcId="{BA0B5DEA-E07D-4942-8BE9-468F5DC6370E}" destId="{49F79BCD-6C78-4B72-BD86-43DDBB56D253}" srcOrd="1" destOrd="0" presId="urn:microsoft.com/office/officeart/2005/8/layout/arrow2"/>
    <dgm:cxn modelId="{14392D2C-C56F-4466-91D4-0C652AEF6F04}" type="presParOf" srcId="{BA0B5DEA-E07D-4942-8BE9-468F5DC6370E}" destId="{701ABC07-DDB3-4C63-AD80-82654A533E72}" srcOrd="2" destOrd="0" presId="urn:microsoft.com/office/officeart/2005/8/layout/arrow2"/>
    <dgm:cxn modelId="{E423D0F4-D452-42C5-B508-2B80D847113A}" type="presParOf" srcId="{BA0B5DEA-E07D-4942-8BE9-468F5DC6370E}" destId="{9396A656-964C-411E-84D5-23EAFDBFBFC9}" srcOrd="3" destOrd="0" presId="urn:microsoft.com/office/officeart/2005/8/layout/arrow2"/>
    <dgm:cxn modelId="{8EB528F2-8868-4D94-8B09-A6E7BF0B58B7}" type="presParOf" srcId="{BA0B5DEA-E07D-4942-8BE9-468F5DC6370E}" destId="{88280494-3594-4695-B690-6095BDA32997}" srcOrd="4" destOrd="0" presId="urn:microsoft.com/office/officeart/2005/8/layout/arrow2"/>
    <dgm:cxn modelId="{511B12DE-D3D4-4191-90B1-174E0ACEB06D}" type="presParOf" srcId="{BA0B5DEA-E07D-4942-8BE9-468F5DC6370E}" destId="{F2B93823-6409-476F-8A0A-C9338440F59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61DFC7-1BD3-4320-9E7B-762D9042368C}">
      <dsp:nvSpPr>
        <dsp:cNvPr id="0" name=""/>
        <dsp:cNvSpPr/>
      </dsp:nvSpPr>
      <dsp:spPr>
        <a:xfrm>
          <a:off x="0" y="1182391"/>
          <a:ext cx="5084101" cy="31775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6D97DB-7B9B-403F-B79A-56589871F8AB}">
      <dsp:nvSpPr>
        <dsp:cNvPr id="0" name=""/>
        <dsp:cNvSpPr/>
      </dsp:nvSpPr>
      <dsp:spPr>
        <a:xfrm>
          <a:off x="645680" y="3375545"/>
          <a:ext cx="132186" cy="1321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83744E-39D9-4D20-92AA-8D947DAECFD5}">
      <dsp:nvSpPr>
        <dsp:cNvPr id="0" name=""/>
        <dsp:cNvSpPr/>
      </dsp:nvSpPr>
      <dsp:spPr>
        <a:xfrm>
          <a:off x="372885" y="3573288"/>
          <a:ext cx="2032079" cy="91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0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Социализация</a:t>
          </a:r>
          <a:endParaRPr lang="ru-RU" sz="1800" kern="1200" dirty="0"/>
        </a:p>
      </dsp:txBody>
      <dsp:txXfrm>
        <a:off x="372885" y="3573288"/>
        <a:ext cx="2032079" cy="918315"/>
      </dsp:txXfrm>
    </dsp:sp>
    <dsp:sp modelId="{B63A69D5-DB12-41DA-8EDF-778006FE2D56}">
      <dsp:nvSpPr>
        <dsp:cNvPr id="0" name=""/>
        <dsp:cNvSpPr/>
      </dsp:nvSpPr>
      <dsp:spPr>
        <a:xfrm>
          <a:off x="1812482" y="2511883"/>
          <a:ext cx="238952" cy="238952"/>
        </a:xfrm>
        <a:prstGeom prst="ellipse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tint val="30000"/>
                <a:satMod val="250000"/>
              </a:schemeClr>
            </a:gs>
            <a:gs pos="72000">
              <a:schemeClr val="accent4">
                <a:hueOff val="-1759972"/>
                <a:satOff val="-18065"/>
                <a:lumOff val="7550"/>
                <a:alphaOff val="0"/>
                <a:tint val="75000"/>
                <a:satMod val="210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7AC5BC-4457-47DA-B00C-90EA5718B73E}">
      <dsp:nvSpPr>
        <dsp:cNvPr id="0" name=""/>
        <dsp:cNvSpPr/>
      </dsp:nvSpPr>
      <dsp:spPr>
        <a:xfrm>
          <a:off x="1931958" y="2631360"/>
          <a:ext cx="1220184" cy="1728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1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Труд</a:t>
          </a:r>
          <a:endParaRPr lang="ru-RU" sz="1900" kern="1200" dirty="0"/>
        </a:p>
      </dsp:txBody>
      <dsp:txXfrm>
        <a:off x="1931958" y="2631360"/>
        <a:ext cx="1220184" cy="1728594"/>
      </dsp:txXfrm>
    </dsp:sp>
    <dsp:sp modelId="{88FB6F20-E68D-4DD6-A10A-96AA3400E00B}">
      <dsp:nvSpPr>
        <dsp:cNvPr id="0" name=""/>
        <dsp:cNvSpPr/>
      </dsp:nvSpPr>
      <dsp:spPr>
        <a:xfrm>
          <a:off x="3215694" y="1986314"/>
          <a:ext cx="330466" cy="330466"/>
        </a:xfrm>
        <a:prstGeom prst="ellipse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30000"/>
                <a:satMod val="250000"/>
              </a:schemeClr>
            </a:gs>
            <a:gs pos="72000">
              <a:schemeClr val="accent4">
                <a:hueOff val="-3519944"/>
                <a:satOff val="-36129"/>
                <a:lumOff val="15099"/>
                <a:alphaOff val="0"/>
                <a:tint val="75000"/>
                <a:satMod val="21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D7C174-8113-481D-A0FF-77193982F500}">
      <dsp:nvSpPr>
        <dsp:cNvPr id="0" name=""/>
        <dsp:cNvSpPr/>
      </dsp:nvSpPr>
      <dsp:spPr>
        <a:xfrm>
          <a:off x="3380927" y="2151548"/>
          <a:ext cx="1220184" cy="220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107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Познание</a:t>
          </a:r>
          <a:endParaRPr lang="ru-RU" sz="1900" kern="1200" dirty="0"/>
        </a:p>
      </dsp:txBody>
      <dsp:txXfrm>
        <a:off x="3380927" y="2151548"/>
        <a:ext cx="1220184" cy="2208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DFD89-5762-43D0-9EEF-C6597BB3C682}">
      <dsp:nvSpPr>
        <dsp:cNvPr id="0" name=""/>
        <dsp:cNvSpPr/>
      </dsp:nvSpPr>
      <dsp:spPr>
        <a:xfrm>
          <a:off x="1008131" y="432035"/>
          <a:ext cx="5287909" cy="228692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BFE1F2D-D84E-4610-AE52-7B39BE1D688E}">
      <dsp:nvSpPr>
        <dsp:cNvPr id="0" name=""/>
        <dsp:cNvSpPr/>
      </dsp:nvSpPr>
      <dsp:spPr>
        <a:xfrm>
          <a:off x="2232248" y="1584176"/>
          <a:ext cx="151632" cy="151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D68EDF-F37E-42EF-9A8D-07E629FCDA77}">
      <dsp:nvSpPr>
        <dsp:cNvPr id="0" name=""/>
        <dsp:cNvSpPr/>
      </dsp:nvSpPr>
      <dsp:spPr>
        <a:xfrm>
          <a:off x="1872208" y="1800205"/>
          <a:ext cx="4119616" cy="24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4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Художественное  творчество.</a:t>
          </a:r>
          <a:endParaRPr lang="ru-RU" sz="1800" kern="1200" dirty="0"/>
        </a:p>
      </dsp:txBody>
      <dsp:txXfrm>
        <a:off x="1872208" y="1800205"/>
        <a:ext cx="4119616" cy="243633"/>
      </dsp:txXfrm>
    </dsp:sp>
    <dsp:sp modelId="{F68AD91B-E365-4260-8344-82A9294D9342}">
      <dsp:nvSpPr>
        <dsp:cNvPr id="0" name=""/>
        <dsp:cNvSpPr/>
      </dsp:nvSpPr>
      <dsp:spPr>
        <a:xfrm>
          <a:off x="3199227" y="1387997"/>
          <a:ext cx="274105" cy="2741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6AC08-44AE-40D7-B90E-96E1BB8BCBF5}">
      <dsp:nvSpPr>
        <dsp:cNvPr id="0" name=""/>
        <dsp:cNvSpPr/>
      </dsp:nvSpPr>
      <dsp:spPr>
        <a:xfrm>
          <a:off x="3359795" y="1562408"/>
          <a:ext cx="1482466" cy="623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Чтение</a:t>
          </a:r>
          <a:endParaRPr lang="ru-RU" sz="1800" kern="1200" dirty="0"/>
        </a:p>
      </dsp:txBody>
      <dsp:txXfrm>
        <a:off x="3359795" y="1562408"/>
        <a:ext cx="1482466" cy="623659"/>
      </dsp:txXfrm>
    </dsp:sp>
    <dsp:sp modelId="{795FA4CA-3F3C-44FC-B445-B6C2D69EC42D}">
      <dsp:nvSpPr>
        <dsp:cNvPr id="0" name=""/>
        <dsp:cNvSpPr/>
      </dsp:nvSpPr>
      <dsp:spPr>
        <a:xfrm>
          <a:off x="4966527" y="1107175"/>
          <a:ext cx="379082" cy="3790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5E8EB-9A56-41FF-831A-650B6439AC2A}">
      <dsp:nvSpPr>
        <dsp:cNvPr id="0" name=""/>
        <dsp:cNvSpPr/>
      </dsp:nvSpPr>
      <dsp:spPr>
        <a:xfrm>
          <a:off x="4909818" y="1520665"/>
          <a:ext cx="1703015" cy="47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6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Коммуникация.</a:t>
          </a:r>
          <a:endParaRPr lang="ru-RU" sz="1800" kern="1200" dirty="0"/>
        </a:p>
      </dsp:txBody>
      <dsp:txXfrm>
        <a:off x="4909818" y="1520665"/>
        <a:ext cx="1703015" cy="476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F8CC49-41F1-4FA7-BCC2-D912FA547C67}">
      <dsp:nvSpPr>
        <dsp:cNvPr id="0" name=""/>
        <dsp:cNvSpPr/>
      </dsp:nvSpPr>
      <dsp:spPr>
        <a:xfrm>
          <a:off x="743513" y="0"/>
          <a:ext cx="5301929" cy="331370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594377-354B-4BA8-AAC9-13F1015BB07E}">
      <dsp:nvSpPr>
        <dsp:cNvPr id="0" name=""/>
        <dsp:cNvSpPr/>
      </dsp:nvSpPr>
      <dsp:spPr>
        <a:xfrm>
          <a:off x="1416858" y="2287119"/>
          <a:ext cx="137850" cy="1378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79BCD-6C78-4B72-BD86-43DDBB56D253}">
      <dsp:nvSpPr>
        <dsp:cNvPr id="0" name=""/>
        <dsp:cNvSpPr/>
      </dsp:nvSpPr>
      <dsp:spPr>
        <a:xfrm>
          <a:off x="1199479" y="2356044"/>
          <a:ext cx="1824487" cy="95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Безопасность.</a:t>
          </a:r>
          <a:endParaRPr lang="ru-RU" sz="1800" kern="1200" dirty="0"/>
        </a:p>
      </dsp:txBody>
      <dsp:txXfrm>
        <a:off x="1199479" y="2356044"/>
        <a:ext cx="1824487" cy="957661"/>
      </dsp:txXfrm>
    </dsp:sp>
    <dsp:sp modelId="{701ABC07-DDB3-4C63-AD80-82654A533E72}">
      <dsp:nvSpPr>
        <dsp:cNvPr id="0" name=""/>
        <dsp:cNvSpPr/>
      </dsp:nvSpPr>
      <dsp:spPr>
        <a:xfrm>
          <a:off x="2633651" y="1386454"/>
          <a:ext cx="249190" cy="2491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96A656-964C-411E-84D5-23EAFDBFBFC9}">
      <dsp:nvSpPr>
        <dsp:cNvPr id="0" name=""/>
        <dsp:cNvSpPr/>
      </dsp:nvSpPr>
      <dsp:spPr>
        <a:xfrm>
          <a:off x="2448268" y="1585517"/>
          <a:ext cx="1892419" cy="165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4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Физическая  культура.</a:t>
          </a:r>
          <a:endParaRPr lang="ru-RU" sz="1800" kern="1200" dirty="0"/>
        </a:p>
      </dsp:txBody>
      <dsp:txXfrm>
        <a:off x="2448268" y="1585517"/>
        <a:ext cx="1892419" cy="1653720"/>
      </dsp:txXfrm>
    </dsp:sp>
    <dsp:sp modelId="{88280494-3594-4695-B690-6095BDA32997}">
      <dsp:nvSpPr>
        <dsp:cNvPr id="0" name=""/>
        <dsp:cNvSpPr/>
      </dsp:nvSpPr>
      <dsp:spPr>
        <a:xfrm>
          <a:off x="4096984" y="838367"/>
          <a:ext cx="344625" cy="3446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93823-6409-476F-8A0A-C9338440F590}">
      <dsp:nvSpPr>
        <dsp:cNvPr id="0" name=""/>
        <dsp:cNvSpPr/>
      </dsp:nvSpPr>
      <dsp:spPr>
        <a:xfrm>
          <a:off x="4269296" y="1010680"/>
          <a:ext cx="1272463" cy="230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Здоровье.</a:t>
          </a:r>
          <a:endParaRPr lang="ru-RU" sz="1800" kern="1200" dirty="0"/>
        </a:p>
      </dsp:txBody>
      <dsp:txXfrm>
        <a:off x="4269296" y="1010680"/>
        <a:ext cx="1272463" cy="230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987-AE3B-4DF8-ABEE-D6CECA28D37F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4F50-9B7C-4AA6-BF6B-3A8D3FABB87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616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AA1E3-4DDF-4EAB-BC1D-74801C2B095A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E6D25-E052-4202-83A2-47B02DD157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301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6D25-E052-4202-83A2-47B02DD1574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195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6D25-E052-4202-83A2-47B02DD1574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6D25-E052-4202-83A2-47B02DD1574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114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E6D25-E052-4202-83A2-47B02DD1574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977E71-7233-44CA-9906-26841407C63C}" type="datetimeFigureOut">
              <a:rPr lang="ru-RU" smtClean="0"/>
              <a:pPr/>
              <a:t>03.01.2015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7ECB24-8A9D-4E39-936F-EFC1CBE0A6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733256"/>
            <a:ext cx="4932040" cy="11247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Автор проекта: Гаврилова А.А. воспитатель ГБДОУ д.с.№102 комбинированного вида Калининского района Санкт-Петербурга.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617" t="8830" r="-276617" b="-8830"/>
          <a:stretch/>
        </p:blipFill>
        <p:spPr>
          <a:xfrm>
            <a:off x="5531560" y="0"/>
            <a:ext cx="3288912" cy="197334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4231894"/>
            <a:chOff x="0" y="0"/>
            <a:chExt cx="9144000" cy="423189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6211" y="0"/>
              <a:ext cx="6157789" cy="4231894"/>
            </a:xfrm>
            <a:prstGeom prst="cloud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3561222" cy="2693968"/>
            </a:xfrm>
            <a:prstGeom prst="foldedCorner">
              <a:avLst/>
            </a:prstGeom>
          </p:spPr>
        </p:pic>
      </p:grp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2780927"/>
          </a:xfrm>
        </p:spPr>
        <p:txBody>
          <a:bodyPr>
            <a:normAutofit/>
          </a:bodyPr>
          <a:lstStyle/>
          <a:p>
            <a:r>
              <a:rPr lang="ru-RU" i="1" dirty="0" smtClean="0"/>
              <a:t>«Маленькие  мудрецы» дошколята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    способные  ребята</a:t>
            </a:r>
            <a:br>
              <a:rPr lang="ru-RU" i="1" dirty="0" smtClean="0"/>
            </a:br>
            <a:r>
              <a:rPr lang="ru-RU" i="1" dirty="0" smtClean="0"/>
              <a:t>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8389992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Новинки  в предметно-развивающей среде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17028" y="1233758"/>
            <a:ext cx="8309945" cy="5624242"/>
            <a:chOff x="1132109" y="815181"/>
            <a:chExt cx="8309945" cy="604281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32109" y="815181"/>
              <a:ext cx="8309945" cy="5949645"/>
              <a:chOff x="1001156" y="1471195"/>
              <a:chExt cx="8309945" cy="5949645"/>
            </a:xfrm>
          </p:grpSpPr>
          <p:pic>
            <p:nvPicPr>
              <p:cNvPr id="4" name="Рисунок 3" descr="P1020025.JPG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5569625">
                <a:off x="4105162" y="2214901"/>
                <a:ext cx="5949645" cy="4462233"/>
              </a:xfrm>
              <a:prstGeom prst="rect">
                <a:avLst/>
              </a:prstGeom>
            </p:spPr>
          </p:pic>
          <p:pic>
            <p:nvPicPr>
              <p:cNvPr id="3" name="Рисунок 2" descr="P1020024.JP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5118470">
                <a:off x="60523" y="2459145"/>
                <a:ext cx="5846251" cy="3964986"/>
              </a:xfrm>
              <a:prstGeom prst="rect">
                <a:avLst/>
              </a:prstGeom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1475656" y="5561855"/>
              <a:ext cx="6840760" cy="12961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Представляется материал</a:t>
              </a:r>
            </a:p>
            <a:p>
              <a:pPr algn="ctr"/>
              <a:r>
                <a:rPr lang="ru-RU" sz="28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«Новинка»,</a:t>
              </a:r>
            </a:p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учитывая интересы детей</a:t>
              </a:r>
              <a:endPara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 descr="DSC0055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36363" y="1196752"/>
            <a:ext cx="1766035" cy="25202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книг «Мы познаём мир»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385392"/>
            <a:ext cx="8583569" cy="5472608"/>
            <a:chOff x="0" y="1385392"/>
            <a:chExt cx="8583569" cy="5472608"/>
          </a:xfrm>
        </p:grpSpPr>
        <p:pic>
          <p:nvPicPr>
            <p:cNvPr id="3" name="Рисунок 2" descr="P1020025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5698086">
              <a:off x="5371569" y="2247455"/>
              <a:ext cx="3796000" cy="262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12160" y="5157192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prstTxWarp prst="textChevronInverted">
                <a:avLst/>
              </a:prstTxWarp>
              <a:spAutoFit/>
            </a:bodyPr>
            <a:lstStyle/>
            <a:p>
              <a:r>
                <a:rPr lang="ru-RU" b="1" dirty="0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</a:rPr>
                <a:t>Новые загадки.</a:t>
              </a:r>
              <a:endPara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  <p:pic>
          <p:nvPicPr>
            <p:cNvPr id="4" name="Рисунок 3" descr="P1010734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611560" y="1412776"/>
              <a:ext cx="4839941" cy="3132000"/>
            </a:xfrm>
            <a:prstGeom prst="rect">
              <a:avLst/>
            </a:prstGeom>
          </p:spPr>
        </p:pic>
        <p:pic>
          <p:nvPicPr>
            <p:cNvPr id="5" name="Рисунок 4" descr="P1010735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55576" y="4122000"/>
              <a:ext cx="3580454" cy="2736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5400000">
              <a:off x="-2491333" y="3876725"/>
              <a:ext cx="5472608" cy="489942"/>
            </a:xfrm>
            <a:prstGeom prst="rect">
              <a:avLst/>
            </a:prstGeom>
            <a:noFill/>
            <a:ln>
              <a:noFill/>
            </a:ln>
          </p:spPr>
          <p:txBody>
            <a:bodyPr vert="wordArtVert" wrap="none" rtlCol="0">
              <a:prstTxWarp prst="textCanUp">
                <a:avLst/>
              </a:prstTxWarp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Соль что это?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04048" y="6381328"/>
            <a:ext cx="321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Активное участие родителей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79912" y="0"/>
            <a:ext cx="2088232" cy="908720"/>
          </a:xfrm>
        </p:spPr>
        <p:txBody>
          <a:bodyPr>
            <a:prstTxWarp prst="textFadeUp">
              <a:avLst/>
            </a:prstTxWarp>
            <a:normAutofit fontScale="90000"/>
          </a:bodyPr>
          <a:lstStyle/>
          <a:p>
            <a:r>
              <a:rPr lang="ru-RU" b="1" dirty="0" smtClean="0"/>
              <a:t>                            О.О.Хтд</a:t>
            </a:r>
            <a:endParaRPr lang="ru-RU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0" y="0"/>
            <a:ext cx="8748464" cy="6858000"/>
            <a:chOff x="0" y="0"/>
            <a:chExt cx="8748464" cy="6858000"/>
          </a:xfrm>
        </p:grpSpPr>
        <p:pic>
          <p:nvPicPr>
            <p:cNvPr id="5" name="Рисунок 4" descr="DSCN0367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6372200" y="1412776"/>
              <a:ext cx="2376264" cy="1584176"/>
            </a:xfrm>
            <a:prstGeom prst="rect">
              <a:avLst/>
            </a:prstGeom>
            <a:ln w="38100" cap="sq">
              <a:solidFill>
                <a:schemeClr val="accent3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732240" y="2924944"/>
              <a:ext cx="200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Волшебная крупа.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4" name="Рисунок 3" descr="DSCN0369.JPG"/>
            <p:cNvPicPr>
              <a:picLocks noChangeAspect="1"/>
            </p:cNvPicPr>
            <p:nvPr/>
          </p:nvPicPr>
          <p:blipFill>
            <a:blip r:embed="rId3" cstate="screen">
              <a:lum/>
            </a:blip>
            <a:stretch>
              <a:fillRect/>
            </a:stretch>
          </p:blipFill>
          <p:spPr>
            <a:xfrm>
              <a:off x="6804248" y="0"/>
              <a:ext cx="1903630" cy="1296000"/>
            </a:xfrm>
            <a:prstGeom prst="rect">
              <a:avLst/>
            </a:prstGeom>
            <a:ln w="88900" cap="sq" cmpd="thickThin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Рисунок 5" descr="DSCN0385.JPG"/>
            <p:cNvPicPr>
              <a:picLocks noChangeAspect="1"/>
            </p:cNvPicPr>
            <p:nvPr/>
          </p:nvPicPr>
          <p:blipFill>
            <a:blip r:embed="rId4" cstate="screen">
              <a:lum bright="10000" contrast="40000"/>
            </a:blip>
            <a:srcRect/>
            <a:stretch>
              <a:fillRect/>
            </a:stretch>
          </p:blipFill>
          <p:spPr>
            <a:xfrm>
              <a:off x="3131840" y="1196752"/>
              <a:ext cx="3240360" cy="2520280"/>
            </a:xfrm>
            <a:prstGeom prst="rect">
              <a:avLst/>
            </a:prstGeom>
            <a:ln w="88900" cap="sq" cmpd="thickThin">
              <a:solidFill>
                <a:schemeClr val="accent3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Рисунок 9" descr="DSCN0350.JPG"/>
            <p:cNvPicPr>
              <a:picLocks noChangeAspect="1"/>
            </p:cNvPicPr>
            <p:nvPr/>
          </p:nvPicPr>
          <p:blipFill>
            <a:blip r:embed="rId5" cstate="screen">
              <a:lum bright="10000"/>
            </a:blip>
            <a:stretch>
              <a:fillRect/>
            </a:stretch>
          </p:blipFill>
          <p:spPr>
            <a:xfrm>
              <a:off x="3904426" y="2924943"/>
              <a:ext cx="2843552" cy="2088233"/>
            </a:xfrm>
            <a:prstGeom prst="rect">
              <a:avLst/>
            </a:prstGeom>
            <a:ln w="88900" cap="sq" cmpd="thickThin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Рисунок 6" descr="DSCN0402.JPG"/>
            <p:cNvPicPr>
              <a:picLocks noChangeAspect="1"/>
            </p:cNvPicPr>
            <p:nvPr/>
          </p:nvPicPr>
          <p:blipFill>
            <a:blip r:embed="rId6" cstate="screen">
              <a:lum bright="30000"/>
            </a:blip>
            <a:srcRect/>
            <a:stretch>
              <a:fillRect/>
            </a:stretch>
          </p:blipFill>
          <p:spPr>
            <a:xfrm>
              <a:off x="5868144" y="5183395"/>
              <a:ext cx="2880320" cy="1674605"/>
            </a:xfrm>
            <a:prstGeom prst="rect">
              <a:avLst/>
            </a:prstGeom>
            <a:ln w="88900" cap="sq" cmpd="thickThin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Рисунок 7" descr="DSCN0401.JPG"/>
            <p:cNvPicPr>
              <a:picLocks noChangeAspect="1"/>
            </p:cNvPicPr>
            <p:nvPr/>
          </p:nvPicPr>
          <p:blipFill>
            <a:blip r:embed="rId7" cstate="screen">
              <a:lum bright="40000"/>
            </a:blip>
            <a:srcRect/>
            <a:stretch>
              <a:fillRect/>
            </a:stretch>
          </p:blipFill>
          <p:spPr>
            <a:xfrm>
              <a:off x="3203848" y="5085184"/>
              <a:ext cx="2880320" cy="1772816"/>
            </a:xfrm>
            <a:prstGeom prst="rect">
              <a:avLst/>
            </a:prstGeom>
            <a:ln w="88900" cap="sq" cmpd="thickThin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084168" y="4941168"/>
              <a:ext cx="261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Скульптуры малых форм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0" y="2996952"/>
              <a:ext cx="3239344" cy="3861048"/>
              <a:chOff x="0" y="2996952"/>
              <a:chExt cx="3239344" cy="3861048"/>
            </a:xfrm>
          </p:grpSpPr>
          <p:pic>
            <p:nvPicPr>
              <p:cNvPr id="3" name="Рисунок 2" descr="DSCN0355.JPG"/>
              <p:cNvPicPr>
                <a:picLocks noChangeAspect="1"/>
              </p:cNvPicPr>
              <p:nvPr/>
            </p:nvPicPr>
            <p:blipFill>
              <a:blip r:embed="rId8" cstate="screen"/>
              <a:srcRect t="-1799"/>
              <a:stretch>
                <a:fillRect/>
              </a:stretch>
            </p:blipFill>
            <p:spPr>
              <a:xfrm>
                <a:off x="395536" y="2996952"/>
                <a:ext cx="2843808" cy="3465891"/>
              </a:xfrm>
              <a:prstGeom prst="rect">
                <a:avLst/>
              </a:prstGeom>
              <a:ln w="88900" cap="sq" cmpd="thickThin">
                <a:solidFill>
                  <a:schemeClr val="accent3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0" y="3113584"/>
                <a:ext cx="489942" cy="3744416"/>
              </a:xfrm>
              <a:prstGeom prst="rect">
                <a:avLst/>
              </a:prstGeom>
              <a:noFill/>
            </p:spPr>
            <p:txBody>
              <a:bodyPr vert="wordArtVert"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Животный мир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0" y="404664"/>
              <a:ext cx="3203848" cy="2430180"/>
              <a:chOff x="0" y="0"/>
              <a:chExt cx="3059832" cy="2430180"/>
            </a:xfrm>
          </p:grpSpPr>
          <p:pic>
            <p:nvPicPr>
              <p:cNvPr id="2" name="Рисунок 1" descr="DSCN0352.JPG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>
                <a:off x="0" y="0"/>
                <a:ext cx="3059832" cy="2239742"/>
              </a:xfrm>
              <a:prstGeom prst="rect">
                <a:avLst/>
              </a:prstGeom>
              <a:ln w="88900" cap="sq" cmpd="thickThin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67544" y="2060848"/>
                <a:ext cx="2063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Это мы дошколята.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067944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Город наш родной.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 descr="P1020027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695728" y="3212976"/>
            <a:ext cx="2448272" cy="183620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О.О.ХТД-мультиаппликатор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196752"/>
            <a:ext cx="8748464" cy="5248607"/>
            <a:chOff x="0" y="1196752"/>
            <a:chExt cx="8748464" cy="5248607"/>
          </a:xfrm>
        </p:grpSpPr>
        <p:pic>
          <p:nvPicPr>
            <p:cNvPr id="3" name="Рисунок 2" descr="DSCN0361.JPG"/>
            <p:cNvPicPr>
              <a:picLocks noChangeAspect="1"/>
            </p:cNvPicPr>
            <p:nvPr/>
          </p:nvPicPr>
          <p:blipFill>
            <a:blip r:embed="rId2" cstate="screen">
              <a:lum bright="40000"/>
            </a:blip>
            <a:srcRect/>
            <a:stretch>
              <a:fillRect/>
            </a:stretch>
          </p:blipFill>
          <p:spPr>
            <a:xfrm rot="5400000">
              <a:off x="4575988" y="2272884"/>
              <a:ext cx="4672543" cy="3672408"/>
            </a:xfrm>
            <a:prstGeom prst="rect">
              <a:avLst/>
            </a:prstGeom>
            <a:ln w="228600" cap="sq" cmpd="thickThin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Рисунок 3" descr="DSCN0348.JPG"/>
            <p:cNvPicPr>
              <a:picLocks noChangeAspect="1"/>
            </p:cNvPicPr>
            <p:nvPr/>
          </p:nvPicPr>
          <p:blipFill>
            <a:blip r:embed="rId3" cstate="screen">
              <a:lum bright="10000"/>
            </a:blip>
            <a:stretch>
              <a:fillRect/>
            </a:stretch>
          </p:blipFill>
          <p:spPr>
            <a:xfrm>
              <a:off x="395536" y="1196752"/>
              <a:ext cx="5004048" cy="4186290"/>
            </a:xfrm>
            <a:prstGeom prst="rect">
              <a:avLst/>
            </a:prstGeom>
            <a:ln w="228600" cap="sq" cmpd="thickThin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0" y="5517232"/>
              <a:ext cx="4860032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ru-RU" dirty="0" smtClean="0"/>
                <a:t> </a:t>
              </a:r>
              <a:r>
                <a:rPr lang="ru-RU" b="1" dirty="0" smtClean="0"/>
                <a:t>за окном зима, составляем дом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b="1" dirty="0" smtClean="0"/>
                <a:t>прилетели снегири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b="1" dirty="0" smtClean="0"/>
                <a:t>Дед Мороз спешит к нам в гости.</a:t>
              </a:r>
              <a:endParaRPr lang="ru-RU" b="1" dirty="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68344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Пиктограммы и мнемотаблицы</a:t>
            </a:r>
            <a:br>
              <a:rPr lang="ru-RU" dirty="0" smtClean="0"/>
            </a:br>
            <a:r>
              <a:rPr lang="ru-RU" sz="1600" dirty="0" smtClean="0"/>
              <a:t>                                                    (авторские)                                                                                                            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052736"/>
            <a:ext cx="9144000" cy="5805264"/>
            <a:chOff x="0" y="1052736"/>
            <a:chExt cx="9144000" cy="5805264"/>
          </a:xfrm>
        </p:grpSpPr>
        <p:pic>
          <p:nvPicPr>
            <p:cNvPr id="3" name="Рисунок 2" descr="P1020095.JPG"/>
            <p:cNvPicPr>
              <a:picLocks noChangeAspect="1"/>
            </p:cNvPicPr>
            <p:nvPr/>
          </p:nvPicPr>
          <p:blipFill>
            <a:blip r:embed="rId2" cstate="screen">
              <a:lum bright="10000"/>
            </a:blip>
            <a:stretch>
              <a:fillRect/>
            </a:stretch>
          </p:blipFill>
          <p:spPr>
            <a:xfrm>
              <a:off x="0" y="1052736"/>
              <a:ext cx="2843808" cy="30522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isometricOffAxis1Righ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Рисунок 3" descr="P1020096.JPG"/>
            <p:cNvPicPr>
              <a:picLocks noChangeAspect="1"/>
            </p:cNvPicPr>
            <p:nvPr/>
          </p:nvPicPr>
          <p:blipFill>
            <a:blip r:embed="rId3" cstate="screen">
              <a:lum bright="10000"/>
            </a:blip>
            <a:stretch>
              <a:fillRect/>
            </a:stretch>
          </p:blipFill>
          <p:spPr>
            <a:xfrm>
              <a:off x="3131840" y="1340768"/>
              <a:ext cx="3194690" cy="23391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Рисунок 4" descr="P1020097.JPG"/>
            <p:cNvPicPr>
              <a:picLocks noChangeAspect="1"/>
            </p:cNvPicPr>
            <p:nvPr/>
          </p:nvPicPr>
          <p:blipFill>
            <a:blip r:embed="rId4" cstate="screen">
              <a:lum bright="10000"/>
            </a:blip>
            <a:stretch>
              <a:fillRect/>
            </a:stretch>
          </p:blipFill>
          <p:spPr>
            <a:xfrm>
              <a:off x="0" y="4077072"/>
              <a:ext cx="3347864" cy="23773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isometricOffAxis1Righ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 descr="P1020099.JPG"/>
            <p:cNvPicPr>
              <a:picLocks noChangeAspect="1"/>
            </p:cNvPicPr>
            <p:nvPr/>
          </p:nvPicPr>
          <p:blipFill>
            <a:blip r:embed="rId5" cstate="screen">
              <a:lum bright="20000"/>
            </a:blip>
            <a:stretch>
              <a:fillRect/>
            </a:stretch>
          </p:blipFill>
          <p:spPr>
            <a:xfrm>
              <a:off x="6444208" y="1196752"/>
              <a:ext cx="2246144" cy="31752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isometricOffAxis2Lef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Рисунок 6" descr="P1020098.JPG"/>
            <p:cNvPicPr>
              <a:picLocks noChangeAspect="1"/>
            </p:cNvPicPr>
            <p:nvPr/>
          </p:nvPicPr>
          <p:blipFill>
            <a:blip r:embed="rId6" cstate="screen">
              <a:lum bright="20000"/>
            </a:blip>
            <a:srcRect/>
            <a:stretch>
              <a:fillRect/>
            </a:stretch>
          </p:blipFill>
          <p:spPr>
            <a:xfrm>
              <a:off x="5903640" y="4077072"/>
              <a:ext cx="3240360" cy="23762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isometricOffAxis2Lef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Рисунок 8" descr="P1020092.JPG"/>
            <p:cNvPicPr>
              <a:picLocks noChangeAspect="1"/>
            </p:cNvPicPr>
            <p:nvPr/>
          </p:nvPicPr>
          <p:blipFill>
            <a:blip r:embed="rId7" cstate="screen">
              <a:lum bright="20000"/>
            </a:blip>
            <a:stretch>
              <a:fillRect/>
            </a:stretch>
          </p:blipFill>
          <p:spPr>
            <a:xfrm rot="177409">
              <a:off x="3181966" y="3860145"/>
              <a:ext cx="2808932" cy="201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Прямоугольник 9"/>
            <p:cNvSpPr/>
            <p:nvPr/>
          </p:nvSpPr>
          <p:spPr>
            <a:xfrm>
              <a:off x="1115616" y="5934670"/>
              <a:ext cx="6264697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О.О.Познание и коммуникация.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Аванс-сцена к детскому спектаклю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1412776"/>
            <a:ext cx="8351342" cy="5059698"/>
            <a:chOff x="395536" y="1412776"/>
            <a:chExt cx="8351342" cy="5059698"/>
          </a:xfrm>
        </p:grpSpPr>
        <p:pic>
          <p:nvPicPr>
            <p:cNvPr id="3" name="Рисунок 2" descr="2013-02-24_021750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5536" y="1412776"/>
              <a:ext cx="4019912" cy="2952328"/>
            </a:xfrm>
            <a:prstGeom prst="rect">
              <a:avLst/>
            </a:prstGeom>
            <a:ln w="228600" cap="sq" cmpd="thickThin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Рисунок 3" descr="2013-02-24_021706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851920" y="2780928"/>
              <a:ext cx="4894958" cy="3691546"/>
            </a:xfrm>
            <a:prstGeom prst="rect">
              <a:avLst/>
            </a:prstGeom>
            <a:ln w="228600" cap="sq" cmpd="thickThin">
              <a:solidFill>
                <a:schemeClr val="accent3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5436096" y="1772816"/>
              <a:ext cx="252027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3600" b="1" dirty="0" smtClean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FF00"/>
                  </a:solidFill>
                </a:rPr>
                <a:t>О.О.Музыка</a:t>
              </a:r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FF00"/>
                  </a:solidFill>
                </a:rPr>
                <a:t>.</a:t>
              </a:r>
              <a:endPara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Формы  работы с родителями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-25824" y="1412776"/>
            <a:ext cx="8918304" cy="5131732"/>
            <a:chOff x="-25824" y="1412776"/>
            <a:chExt cx="8918304" cy="5131732"/>
          </a:xfrm>
        </p:grpSpPr>
        <p:pic>
          <p:nvPicPr>
            <p:cNvPr id="3" name="Рисунок 2" descr="DSCN0376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 rot="5400000">
              <a:off x="4752020" y="1520788"/>
              <a:ext cx="3384376" cy="48965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Рисунок 3" descr="DSCN0376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5400000">
              <a:off x="557300" y="1899084"/>
              <a:ext cx="3024336" cy="3635896"/>
            </a:xfrm>
            <a:prstGeom prst="roundRect">
              <a:avLst>
                <a:gd name="adj" fmla="val 16120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bliqueBottomRigh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-25824" y="1412776"/>
              <a:ext cx="7755649" cy="646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Наглядно-информационный материал</a:t>
              </a:r>
              <a:endPara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229200"/>
              <a:ext cx="38519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 smtClean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F6FC6">
                          <a:tint val="40000"/>
                          <a:satMod val="250000"/>
                        </a:srgbClr>
                      </a:gs>
                      <a:gs pos="9000">
                        <a:srgbClr val="0F6FC6">
                          <a:tint val="52000"/>
                          <a:satMod val="300000"/>
                        </a:srgbClr>
                      </a:gs>
                      <a:gs pos="50000">
                        <a:srgbClr val="0F6FC6">
                          <a:shade val="20000"/>
                          <a:satMod val="300000"/>
                        </a:srgbClr>
                      </a:gs>
                      <a:gs pos="79000">
                        <a:srgbClr val="0F6FC6">
                          <a:tint val="52000"/>
                          <a:satMod val="300000"/>
                        </a:srgbClr>
                      </a:gs>
                      <a:gs pos="100000">
                        <a:srgbClr val="0F6FC6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Алгоритмы прогулок по городу (сезонные)</a:t>
              </a:r>
              <a:endParaRPr lang="ru-RU" sz="2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16016" y="6021288"/>
              <a:ext cx="3442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F6FC6">
                          <a:tint val="40000"/>
                          <a:satMod val="250000"/>
                        </a:srgbClr>
                      </a:gs>
                      <a:gs pos="9000">
                        <a:srgbClr val="0F6FC6">
                          <a:tint val="52000"/>
                          <a:satMod val="300000"/>
                        </a:srgbClr>
                      </a:gs>
                      <a:gs pos="50000">
                        <a:srgbClr val="0F6FC6">
                          <a:shade val="20000"/>
                          <a:satMod val="300000"/>
                        </a:srgbClr>
                      </a:gs>
                      <a:gs pos="79000">
                        <a:srgbClr val="0F6FC6">
                          <a:tint val="52000"/>
                          <a:satMod val="300000"/>
                        </a:srgbClr>
                      </a:gs>
                      <a:gs pos="100000">
                        <a:srgbClr val="0F6FC6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Фотосессия прогулки</a:t>
              </a:r>
              <a:endParaRPr lang="ru-RU" sz="2800" dirty="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Формы работы с родителями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340768"/>
            <a:ext cx="9144000" cy="5229200"/>
            <a:chOff x="0" y="1340768"/>
            <a:chExt cx="9144000" cy="52292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340768"/>
              <a:ext cx="7954293" cy="646331"/>
            </a:xfrm>
            <a:prstGeom prst="rect">
              <a:avLst/>
            </a:prstGeom>
            <a:ln 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P.S. </a:t>
              </a:r>
              <a:r>
                <a:rPr lang="ru-RU" sz="36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Информационно -просветительная</a:t>
              </a:r>
              <a:endPara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pic>
          <p:nvPicPr>
            <p:cNvPr id="5" name="Рисунок 4" descr="DSCN0431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251520" y="2132856"/>
              <a:ext cx="2908609" cy="2088232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perspectiveRight"/>
              <a:lightRig rig="threePt" dir="t"/>
            </a:scene3d>
          </p:spPr>
        </p:pic>
        <p:pic>
          <p:nvPicPr>
            <p:cNvPr id="6" name="Рисунок 5" descr="DSCN0430.JPG"/>
            <p:cNvPicPr>
              <a:picLocks noChangeAspect="1"/>
            </p:cNvPicPr>
            <p:nvPr/>
          </p:nvPicPr>
          <p:blipFill>
            <a:blip r:embed="rId3" cstate="screen"/>
            <a:srcRect r="-826"/>
            <a:stretch>
              <a:fillRect/>
            </a:stretch>
          </p:blipFill>
          <p:spPr>
            <a:xfrm>
              <a:off x="0" y="4221088"/>
              <a:ext cx="2984607" cy="2160240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7" name="Рисунок 6" descr="DSCN0434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3203848" y="2276872"/>
              <a:ext cx="2928728" cy="2232248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Рисунок 9" descr="DSCN0435.JPG"/>
            <p:cNvPicPr>
              <a:picLocks noChangeAspect="1"/>
            </p:cNvPicPr>
            <p:nvPr/>
          </p:nvPicPr>
          <p:blipFill>
            <a:blip r:embed="rId5" cstate="screen"/>
            <a:srcRect t="3266"/>
            <a:stretch>
              <a:fillRect/>
            </a:stretch>
          </p:blipFill>
          <p:spPr>
            <a:xfrm>
              <a:off x="6407696" y="2276872"/>
              <a:ext cx="2736304" cy="2132856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isometricOffAxis2Left"/>
              <a:lightRig rig="threePt" dir="t"/>
            </a:scene3d>
          </p:spPr>
        </p:pic>
        <p:pic>
          <p:nvPicPr>
            <p:cNvPr id="11" name="Рисунок 10" descr="DSCN0436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204181" y="4365104"/>
              <a:ext cx="2939819" cy="2204864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isometricOffAxis2Left"/>
              <a:lightRig rig="threePt" dir="t"/>
            </a:scene3d>
          </p:spPr>
        </p:pic>
        <p:sp>
          <p:nvSpPr>
            <p:cNvPr id="9" name="TextBox 8"/>
            <p:cNvSpPr txBox="1"/>
            <p:nvPr/>
          </p:nvSpPr>
          <p:spPr>
            <a:xfrm>
              <a:off x="2915816" y="4869160"/>
              <a:ext cx="36724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Составление древо семьи </a:t>
              </a:r>
            </a:p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Затем обмен информацией в ДУ. </a:t>
              </a:r>
            </a:p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Формирование  Я – концепции.     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332656"/>
            <a:ext cx="9144001" cy="6201980"/>
            <a:chOff x="0" y="332656"/>
            <a:chExt cx="9144001" cy="6201980"/>
          </a:xfrm>
        </p:grpSpPr>
        <p:pic>
          <p:nvPicPr>
            <p:cNvPr id="3" name="Рисунок 2" descr="DSCN0413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23528" y="1556792"/>
              <a:ext cx="4752528" cy="3468921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4" name="Рисунок 3" descr="DSCN0353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004048" y="1268760"/>
              <a:ext cx="3816424" cy="5149874"/>
            </a:xfrm>
            <a:prstGeom prst="rect">
              <a:avLst/>
            </a:prstGeom>
            <a:ln w="889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isometricOffAxis2Left"/>
              <a:lightRig rig="threePt" dir="t"/>
            </a:scene3d>
          </p:spPr>
        </p:pic>
        <p:sp>
          <p:nvSpPr>
            <p:cNvPr id="5" name="Прямоугольник 4"/>
            <p:cNvSpPr/>
            <p:nvPr/>
          </p:nvSpPr>
          <p:spPr>
            <a:xfrm>
              <a:off x="0" y="332656"/>
              <a:ext cx="9144001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Р.</a:t>
              </a:r>
              <a:r>
                <a:rPr 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S.</a:t>
              </a:r>
              <a:r>
                <a:rPr lang="ru-RU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Информационно – просветительная.</a:t>
              </a:r>
              <a:endPara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1560" y="5301208"/>
              <a:ext cx="3603294" cy="400110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accent1"/>
                  </a:solidFill>
                </a:rPr>
                <a:t>Рисовала мама воспитанника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4008" y="6165304"/>
              <a:ext cx="3885872" cy="36933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Обмен информацией « Лето , ах лето.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8792" cy="821776"/>
          </a:xfrm>
        </p:spPr>
        <p:txBody>
          <a:bodyPr/>
          <a:lstStyle/>
          <a:p>
            <a:r>
              <a:rPr lang="ru-RU" i="1" dirty="0" smtClean="0"/>
              <a:t>Формы работы с родителями</a:t>
            </a:r>
            <a:endParaRPr lang="ru-RU" dirty="0"/>
          </a:p>
        </p:txBody>
      </p:sp>
      <p:pic>
        <p:nvPicPr>
          <p:cNvPr id="6" name="Рисунок 5" descr="IMG_277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779912" y="4005064"/>
            <a:ext cx="3106270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grpSp>
        <p:nvGrpSpPr>
          <p:cNvPr id="18" name="Группа 17"/>
          <p:cNvGrpSpPr/>
          <p:nvPr/>
        </p:nvGrpSpPr>
        <p:grpSpPr>
          <a:xfrm>
            <a:off x="0" y="980728"/>
            <a:ext cx="9144000" cy="5877272"/>
            <a:chOff x="0" y="980728"/>
            <a:chExt cx="9144000" cy="5877272"/>
          </a:xfrm>
        </p:grpSpPr>
        <p:pic>
          <p:nvPicPr>
            <p:cNvPr id="4" name="Рисунок 3" descr="IMG_2772.jpg"/>
            <p:cNvPicPr>
              <a:picLocks noChangeAspect="1"/>
            </p:cNvPicPr>
            <p:nvPr/>
          </p:nvPicPr>
          <p:blipFill>
            <a:blip r:embed="rId3" cstate="screen">
              <a:lum bright="20000"/>
            </a:blip>
            <a:srcRect/>
            <a:stretch>
              <a:fillRect/>
            </a:stretch>
          </p:blipFill>
          <p:spPr>
            <a:xfrm>
              <a:off x="395536" y="1052736"/>
              <a:ext cx="2880320" cy="210623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5" name="Рисунок 4" descr="IMG_2774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4860032" y="3861048"/>
              <a:ext cx="510000" cy="360000"/>
            </a:xfrm>
            <a:prstGeom prst="round2DiagRect">
              <a:avLst>
                <a:gd name="adj1" fmla="val 16667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Рисунок 6" descr="IMG_2780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95536" y="3861048"/>
              <a:ext cx="3456383" cy="259228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isometricOffAxis1Right"/>
              <a:lightRig rig="threePt" dir="t"/>
            </a:scene3d>
          </p:spPr>
        </p:pic>
        <p:pic>
          <p:nvPicPr>
            <p:cNvPr id="8" name="Рисунок 7" descr="Музыкальный досуг_2.jpg"/>
            <p:cNvPicPr>
              <a:picLocks noChangeAspect="1"/>
            </p:cNvPicPr>
            <p:nvPr/>
          </p:nvPicPr>
          <p:blipFill>
            <a:blip r:embed="rId6" cstate="screen">
              <a:lum bright="20000" contrast="10000"/>
            </a:blip>
            <a:stretch>
              <a:fillRect/>
            </a:stretch>
          </p:blipFill>
          <p:spPr>
            <a:xfrm>
              <a:off x="6588224" y="1124744"/>
              <a:ext cx="2141494" cy="28083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Рисунок 2" descr="IMG_2770.jpg"/>
            <p:cNvPicPr>
              <a:picLocks noChangeAspect="1"/>
            </p:cNvPicPr>
            <p:nvPr/>
          </p:nvPicPr>
          <p:blipFill>
            <a:blip r:embed="rId7" cstate="screen">
              <a:lum bright="10000"/>
            </a:blip>
            <a:srcRect/>
            <a:stretch>
              <a:fillRect/>
            </a:stretch>
          </p:blipFill>
          <p:spPr>
            <a:xfrm>
              <a:off x="2411760" y="1772816"/>
              <a:ext cx="1944216" cy="19830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691680" y="6211669"/>
              <a:ext cx="4536504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Практикум для родителей с дошколятами</a:t>
              </a:r>
            </a:p>
            <a:p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980728"/>
              <a:ext cx="154181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</a:rPr>
                <a:t>АНКЕТИРОВАНИЕ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9992" y="3068960"/>
              <a:ext cx="2123728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Участие </a:t>
              </a:r>
              <a:r>
                <a:rPr lang="ru-RU" b="1" i="1" dirty="0" smtClean="0">
                  <a:solidFill>
                    <a:schemeClr val="accent1">
                      <a:lumMod val="75000"/>
                    </a:schemeClr>
                  </a:solidFill>
                </a:rPr>
                <a:t>родит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елей в праздниках ДУ.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Рисунок 12" descr="Спортивный досуг_1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4572000" y="1124744"/>
              <a:ext cx="2448272" cy="173493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Рисунок 15" descr="n1MnCRjPdvQ.jpg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084168" y="3861048"/>
              <a:ext cx="2697775" cy="180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660232" y="5301208"/>
              <a:ext cx="2483768" cy="1556792"/>
            </a:xfrm>
            <a:prstGeom prst="rect">
              <a:avLst/>
            </a:prstGeom>
            <a:noFill/>
            <a:ln>
              <a:noFill/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</a:rPr>
                <a:t>Родители костюмеры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карта 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Творческо – игровой</a:t>
            </a:r>
            <a:r>
              <a:rPr lang="ru-RU" dirty="0" smtClean="0"/>
              <a:t>: три ступени                     образовательно – коррекционной программы.</a:t>
            </a:r>
          </a:p>
          <a:p>
            <a:r>
              <a:rPr lang="ru-RU" b="1" dirty="0" smtClean="0"/>
              <a:t>Долгосрочный</a:t>
            </a:r>
            <a:r>
              <a:rPr lang="ru-RU" dirty="0" smtClean="0"/>
              <a:t> (сентябрь – май).</a:t>
            </a:r>
          </a:p>
          <a:p>
            <a:r>
              <a:rPr lang="ru-RU" b="1" dirty="0" smtClean="0"/>
              <a:t>Участники</a:t>
            </a:r>
            <a:r>
              <a:rPr lang="ru-RU" dirty="0" smtClean="0"/>
              <a:t>: дети 5-6 лет, воспитатели, родители и родственники, педагог-психолог, руководители физического и музыкального развития, преподаватели дополнительного образования, социальные партнеры.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: Предложить систему  нетрадиционных форм </a:t>
            </a:r>
          </a:p>
          <a:p>
            <a:pPr marL="0" indent="0">
              <a:buNone/>
            </a:pPr>
            <a:r>
              <a:rPr lang="ru-RU" dirty="0" smtClean="0"/>
              <a:t>               работы, направленную на успешное освоение</a:t>
            </a:r>
          </a:p>
          <a:p>
            <a:pPr marL="0" indent="0">
              <a:buNone/>
            </a:pPr>
            <a:r>
              <a:rPr lang="ru-RU" dirty="0" smtClean="0"/>
              <a:t>               каждым ребёнком основной образовательной </a:t>
            </a:r>
          </a:p>
          <a:p>
            <a:pPr marL="0" indent="0">
              <a:buNone/>
            </a:pPr>
            <a:r>
              <a:rPr lang="ru-RU" dirty="0" smtClean="0"/>
              <a:t>               программы, которая способствует развитию</a:t>
            </a:r>
          </a:p>
          <a:p>
            <a:pPr marL="0" indent="0">
              <a:buNone/>
            </a:pPr>
            <a:r>
              <a:rPr lang="ru-RU" dirty="0" smtClean="0"/>
              <a:t>               и формированию личности,  обладающей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интегративными качествами и активной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позицией  человека в современном  обществе.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8324748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908720"/>
          </a:xfrm>
        </p:spPr>
        <p:txBody>
          <a:bodyPr/>
          <a:lstStyle/>
          <a:p>
            <a:r>
              <a:rPr lang="ru-RU" dirty="0" smtClean="0"/>
              <a:t>      Формы работы с родителями.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0" y="1124744"/>
            <a:ext cx="8982000" cy="5733256"/>
            <a:chOff x="0" y="656704"/>
            <a:chExt cx="8982000" cy="573325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656704"/>
              <a:ext cx="8982000" cy="5733256"/>
              <a:chOff x="0" y="1089207"/>
              <a:chExt cx="8982000" cy="5660793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162000" y="1278000"/>
                <a:ext cx="8820000" cy="5472000"/>
                <a:chOff x="0" y="1556792"/>
                <a:chExt cx="8820472" cy="4968552"/>
              </a:xfrm>
            </p:grpSpPr>
            <p:grpSp>
              <p:nvGrpSpPr>
                <p:cNvPr id="20" name="Группа 19"/>
                <p:cNvGrpSpPr/>
                <p:nvPr/>
              </p:nvGrpSpPr>
              <p:grpSpPr>
                <a:xfrm>
                  <a:off x="0" y="1916832"/>
                  <a:ext cx="5946318" cy="4387834"/>
                  <a:chOff x="0" y="1916832"/>
                  <a:chExt cx="5946318" cy="4387834"/>
                </a:xfrm>
              </p:grpSpPr>
              <p:pic>
                <p:nvPicPr>
                  <p:cNvPr id="3" name="Рисунок 2" descr="69_14-347.jpg"/>
                  <p:cNvPicPr>
                    <a:picLocks noChangeAspect="1"/>
                  </p:cNvPicPr>
                  <p:nvPr/>
                </p:nvPicPr>
                <p:blipFill>
                  <a:blip r:embed="rId2" cstate="screen"/>
                  <a:stretch>
                    <a:fillRect/>
                  </a:stretch>
                </p:blipFill>
                <p:spPr>
                  <a:xfrm>
                    <a:off x="0" y="1916832"/>
                    <a:ext cx="3207994" cy="4387834"/>
                  </a:xfrm>
                  <a:prstGeom prst="rect">
                    <a:avLst/>
                  </a:prstGeom>
                </p:spPr>
              </p:pic>
              <p:pic>
                <p:nvPicPr>
                  <p:cNvPr id="5" name="Рисунок 4" descr="DSCN0445.JPG"/>
                  <p:cNvPicPr>
                    <a:picLocks noChangeAspect="1"/>
                  </p:cNvPicPr>
                  <p:nvPr/>
                </p:nvPicPr>
                <p:blipFill>
                  <a:blip r:embed="rId3" cstate="screen"/>
                  <a:stretch>
                    <a:fillRect/>
                  </a:stretch>
                </p:blipFill>
                <p:spPr>
                  <a:xfrm>
                    <a:off x="2753963" y="2063201"/>
                    <a:ext cx="3192355" cy="2394266"/>
                  </a:xfrm>
                  <a:prstGeom prst="rect">
                    <a:avLst/>
                  </a:prstGeom>
                  <a:ln w="88900" cap="sq" cmpd="thickThin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innerShdw blurRad="76200">
                      <a:srgbClr val="000000"/>
                    </a:innerShdw>
                  </a:effectLst>
                </p:spPr>
              </p:pic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49584" y="3773961"/>
                    <a:ext cx="2160240" cy="827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Chevron">
                      <a:avLst/>
                    </a:prstTxWarp>
                    <a:spAutoFit/>
                  </a:bodyPr>
                  <a:lstStyle/>
                  <a:p>
                    <a:r>
                      <a:rPr lang="ru-RU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для родителей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за участие в конкурсах  ДУ.</a:t>
                    </a:r>
                    <a:endParaRPr lang="ru-RU" b="1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3923928" y="1556792"/>
                  <a:ext cx="4896544" cy="4968552"/>
                  <a:chOff x="3923928" y="1556792"/>
                  <a:chExt cx="4896544" cy="4968552"/>
                </a:xfrm>
              </p:grpSpPr>
              <p:pic>
                <p:nvPicPr>
                  <p:cNvPr id="7" name="Рисунок 6" descr="DSCN0422.JPG"/>
                  <p:cNvPicPr>
                    <a:picLocks noChangeAspect="1"/>
                  </p:cNvPicPr>
                  <p:nvPr/>
                </p:nvPicPr>
                <p:blipFill>
                  <a:blip r:embed="rId4" cstate="screen"/>
                  <a:srcRect/>
                  <a:stretch>
                    <a:fillRect/>
                  </a:stretch>
                </p:blipFill>
                <p:spPr>
                  <a:xfrm>
                    <a:off x="3923928" y="4365104"/>
                    <a:ext cx="3121152" cy="2160240"/>
                  </a:xfrm>
                  <a:prstGeom prst="rect">
                    <a:avLst/>
                  </a:prstGeom>
                  <a:ln w="88900" cap="sq" cmpd="thickThin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innerShdw blurRad="76200">
                      <a:srgbClr val="000000"/>
                    </a:innerShdw>
                  </a:effectLst>
                </p:spPr>
              </p:pic>
              <p:pic>
                <p:nvPicPr>
                  <p:cNvPr id="8" name="Рисунок 7" descr="DSCN0343.JPG"/>
                  <p:cNvPicPr>
                    <a:picLocks noChangeAspect="1"/>
                  </p:cNvPicPr>
                  <p:nvPr/>
                </p:nvPicPr>
                <p:blipFill>
                  <a:blip r:embed="rId5" cstate="screen"/>
                  <a:srcRect/>
                  <a:stretch>
                    <a:fillRect/>
                  </a:stretch>
                </p:blipFill>
                <p:spPr>
                  <a:xfrm>
                    <a:off x="7164288" y="3933056"/>
                    <a:ext cx="1656184" cy="2592288"/>
                  </a:xfrm>
                  <a:prstGeom prst="rect">
                    <a:avLst/>
                  </a:prstGeom>
                  <a:ln w="88900" cap="sq" cmpd="thickThin">
                    <a:solidFill>
                      <a:schemeClr val="bg1"/>
                    </a:solidFill>
                    <a:prstDash val="solid"/>
                    <a:miter lim="800000"/>
                  </a:ln>
                  <a:effectLst>
                    <a:innerShdw blurRad="76200">
                      <a:srgbClr val="000000"/>
                    </a:innerShdw>
                  </a:effectLst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82248" y="6156012"/>
                    <a:ext cx="201622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CurveDown">
                      <a:avLst/>
                    </a:prstTxWarp>
                    <a:spAutoFit/>
                  </a:bodyPr>
                  <a:lstStyle/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Зимние забавы</a:t>
                    </a:r>
                    <a:endParaRPr lang="ru-RU" b="1" dirty="0">
                      <a:solidFill>
                        <a:srgbClr val="C00000"/>
                      </a:solidFill>
                    </a:endParaRPr>
                  </a:p>
                </p:txBody>
              </p:sp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5436096" y="1556792"/>
                    <a:ext cx="3384376" cy="2538282"/>
                    <a:chOff x="5436096" y="1556792"/>
                    <a:chExt cx="3384376" cy="2538282"/>
                  </a:xfrm>
                </p:grpSpPr>
                <p:pic>
                  <p:nvPicPr>
                    <p:cNvPr id="6" name="Рисунок 5" descr="DSCN0412.JPG"/>
                    <p:cNvPicPr>
                      <a:picLocks noChangeAspect="1"/>
                    </p:cNvPicPr>
                    <p:nvPr/>
                  </p:nvPicPr>
                  <p:blipFill>
                    <a:blip r:embed="rId6" cstate="screen"/>
                    <a:stretch>
                      <a:fillRect/>
                    </a:stretch>
                  </p:blipFill>
                  <p:spPr>
                    <a:xfrm>
                      <a:off x="5436096" y="1556792"/>
                      <a:ext cx="3384376" cy="2538282"/>
                    </a:xfrm>
                    <a:prstGeom prst="rect">
                      <a:avLst/>
                    </a:prstGeom>
                    <a:ln w="88900" cap="sq" cmpd="thickThin">
                      <a:solidFill>
                        <a:schemeClr val="bg1"/>
                      </a:solidFill>
                      <a:prstDash val="solid"/>
                      <a:miter lim="800000"/>
                    </a:ln>
                    <a:effectLst>
                      <a:innerShdw blurRad="76200">
                        <a:srgbClr val="000000"/>
                      </a:innerShdw>
                    </a:effectLst>
                  </p:spPr>
                </p:pic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6588224" y="2492896"/>
                      <a:ext cx="194421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Triangle">
                        <a:avLst/>
                      </a:prstTxWarp>
                      <a:spAutoFit/>
                    </a:bodyPr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Спорт в семье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" name="Прямоугольник 16"/>
              <p:cNvSpPr/>
              <p:nvPr/>
            </p:nvSpPr>
            <p:spPr>
              <a:xfrm>
                <a:off x="0" y="1089207"/>
                <a:ext cx="7352419" cy="683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prstTxWarp prst="textChevron">
                  <a:avLst/>
                </a:prstTxWarp>
                <a:spAutoFit/>
              </a:bodyPr>
              <a:lstStyle/>
              <a:p>
                <a:pPr algn="ctr"/>
                <a:r>
                  <a:rPr lang="ru-RU" sz="54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rPr>
                  <a:t>Участие в конкурсах </a:t>
                </a:r>
                <a:endParaRPr lang="ru-RU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03848" y="1448792"/>
              <a:ext cx="1891610" cy="369332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Весенний букет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512968"/>
            <a:chOff x="0" y="0"/>
            <a:chExt cx="9144000" cy="6512968"/>
          </a:xfrm>
        </p:grpSpPr>
        <p:pic>
          <p:nvPicPr>
            <p:cNvPr id="3" name="Рисунок 2" descr="DSCN0382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27584" y="1196752"/>
              <a:ext cx="7560840" cy="5316216"/>
            </a:xfrm>
            <a:prstGeom prst="rect">
              <a:avLst/>
            </a:prstGeom>
            <a:ln w="228600" cap="sq" cmpd="thickThin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>
              <a:prstTxWarp prst="textFadeUp">
                <a:avLst/>
              </a:prstTxWarp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Мотивационный </a:t>
              </a:r>
              <a:r>
                <a:rPr lang="ru-RU" sz="1600" dirty="0" smtClean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аспект</a:t>
              </a:r>
              <a:endParaRPr lang="ru-RU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ru-RU" sz="1100" b="0" cap="none" spc="0" dirty="0" smtClean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Успех порождает успех</a:t>
              </a:r>
              <a:r>
                <a:rPr lang="ru-RU" sz="1200" b="0" cap="none" spc="0" dirty="0" smtClean="0">
                  <a:ln w="18415" cmpd="sng">
                    <a:noFill/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endParaRPr lang="ru-RU" sz="4800" b="0" cap="none" spc="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1501303880"/>
              </p:ext>
            </p:extLst>
          </p:nvPr>
        </p:nvGraphicFramePr>
        <p:xfrm>
          <a:off x="1835696" y="1340768"/>
          <a:ext cx="5084102" cy="55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7" name="Группа 36"/>
          <p:cNvGrpSpPr/>
          <p:nvPr/>
        </p:nvGrpSpPr>
        <p:grpSpPr>
          <a:xfrm rot="553514">
            <a:off x="2421816" y="5384731"/>
            <a:ext cx="2786985" cy="906112"/>
            <a:chOff x="2429049" y="5373216"/>
            <a:chExt cx="2617345" cy="595300"/>
          </a:xfrm>
        </p:grpSpPr>
        <p:sp>
          <p:nvSpPr>
            <p:cNvPr id="38" name="Shape 37"/>
            <p:cNvSpPr/>
            <p:nvPr/>
          </p:nvSpPr>
          <p:spPr>
            <a:xfrm>
              <a:off x="2429049" y="5373216"/>
              <a:ext cx="2207789" cy="504056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Овал 38"/>
            <p:cNvSpPr/>
            <p:nvPr/>
          </p:nvSpPr>
          <p:spPr>
            <a:xfrm>
              <a:off x="4047240" y="5408771"/>
              <a:ext cx="223811" cy="13260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олилиния 39"/>
            <p:cNvSpPr/>
            <p:nvPr/>
          </p:nvSpPr>
          <p:spPr>
            <a:xfrm rot="21046486" flipH="1">
              <a:off x="4030722" y="5608516"/>
              <a:ext cx="1015672" cy="360000"/>
            </a:xfrm>
            <a:custGeom>
              <a:avLst/>
              <a:gdLst>
                <a:gd name="connsiteX0" fmla="*/ 44693 w 779636"/>
                <a:gd name="connsiteY0" fmla="*/ 0 h 268151"/>
                <a:gd name="connsiteX1" fmla="*/ 779636 w 779636"/>
                <a:gd name="connsiteY1" fmla="*/ 0 h 268151"/>
                <a:gd name="connsiteX2" fmla="*/ 779636 w 779636"/>
                <a:gd name="connsiteY2" fmla="*/ 0 h 268151"/>
                <a:gd name="connsiteX3" fmla="*/ 779636 w 779636"/>
                <a:gd name="connsiteY3" fmla="*/ 223458 h 268151"/>
                <a:gd name="connsiteX4" fmla="*/ 734943 w 779636"/>
                <a:gd name="connsiteY4" fmla="*/ 268151 h 268151"/>
                <a:gd name="connsiteX5" fmla="*/ 0 w 779636"/>
                <a:gd name="connsiteY5" fmla="*/ 268151 h 268151"/>
                <a:gd name="connsiteX6" fmla="*/ 0 w 779636"/>
                <a:gd name="connsiteY6" fmla="*/ 268151 h 268151"/>
                <a:gd name="connsiteX7" fmla="*/ 0 w 779636"/>
                <a:gd name="connsiteY7" fmla="*/ 44693 h 268151"/>
                <a:gd name="connsiteX8" fmla="*/ 44693 w 779636"/>
                <a:gd name="connsiteY8" fmla="*/ 0 h 26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636" h="268151">
                  <a:moveTo>
                    <a:pt x="44693" y="0"/>
                  </a:moveTo>
                  <a:lnTo>
                    <a:pt x="779636" y="0"/>
                  </a:lnTo>
                  <a:lnTo>
                    <a:pt x="779636" y="0"/>
                  </a:lnTo>
                  <a:lnTo>
                    <a:pt x="779636" y="223458"/>
                  </a:lnTo>
                  <a:cubicBezTo>
                    <a:pt x="779636" y="248141"/>
                    <a:pt x="759626" y="268151"/>
                    <a:pt x="734943" y="268151"/>
                  </a:cubicBezTo>
                  <a:lnTo>
                    <a:pt x="0" y="268151"/>
                  </a:lnTo>
                  <a:lnTo>
                    <a:pt x="0" y="268151"/>
                  </a:lnTo>
                  <a:lnTo>
                    <a:pt x="0" y="44693"/>
                  </a:lnTo>
                  <a:cubicBezTo>
                    <a:pt x="0" y="20010"/>
                    <a:pt x="20010" y="0"/>
                    <a:pt x="44693" y="0"/>
                  </a:cubicBez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90" tIns="13090" rIns="44713" bIns="13090" numCol="1" spcCol="1270" anchor="t" anchorCtr="0">
              <a:noAutofit/>
            </a:bodyPr>
            <a:lstStyle/>
            <a:p>
              <a:pPr lvl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/>
                <a:t>музыка</a:t>
              </a:r>
              <a:endParaRPr lang="ru-RU" kern="1200" dirty="0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14536"/>
            <a:ext cx="8552168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      Мир огромен  и  прекрасен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33896" y="770407"/>
            <a:ext cx="48861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Проблема  значимая  для детей:  КАК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МОЖНО 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ПОЗНАТЬ  МИР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564904"/>
            <a:ext cx="6072336" cy="2536056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03323" y="1052736"/>
            <a:ext cx="8848451" cy="5805264"/>
            <a:chOff x="303323" y="1052736"/>
            <a:chExt cx="8848451" cy="580526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774" y="1052736"/>
              <a:ext cx="2448000" cy="1836000"/>
            </a:xfrm>
            <a:prstGeom prst="cloud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303323" y="1411438"/>
              <a:ext cx="8840677" cy="5446562"/>
              <a:chOff x="303323" y="1411438"/>
              <a:chExt cx="7760325" cy="6211778"/>
            </a:xfrm>
          </p:grpSpPr>
          <p:graphicFrame>
            <p:nvGraphicFramePr>
              <p:cNvPr id="10" name="Схема 9"/>
              <p:cNvGraphicFramePr/>
              <p:nvPr>
                <p:extLst>
                  <p:ext uri="{D42A27DB-BD31-4B8C-83A1-F6EECF244321}">
                    <p14:modId xmlns="" xmlns:p14="http://schemas.microsoft.com/office/powerpoint/2010/main" val="3448576576"/>
                  </p:ext>
                </p:extLst>
              </p:nvPr>
            </p:nvGraphicFramePr>
            <p:xfrm>
              <a:off x="1711645" y="3466084"/>
              <a:ext cx="6352003" cy="41571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graphicFrame>
            <p:nvGraphicFramePr>
              <p:cNvPr id="7" name="Схема 6"/>
              <p:cNvGraphicFramePr/>
              <p:nvPr>
                <p:extLst>
                  <p:ext uri="{D42A27DB-BD31-4B8C-83A1-F6EECF244321}">
                    <p14:modId xmlns="" xmlns:p14="http://schemas.microsoft.com/office/powerpoint/2010/main" val="1427513103"/>
                  </p:ext>
                </p:extLst>
              </p:nvPr>
            </p:nvGraphicFramePr>
            <p:xfrm>
              <a:off x="303323" y="1411438"/>
              <a:ext cx="5959330" cy="37792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p:grpSp>
      </p:grpSp>
    </p:spTree>
    <p:extLst>
      <p:ext uri="{BB962C8B-B14F-4D97-AF65-F5344CB8AC3E}">
        <p14:creationId xmlns="" xmlns:p14="http://schemas.microsoft.com/office/powerpoint/2010/main" val="23731402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84" y="0"/>
            <a:ext cx="8643628" cy="1916832"/>
          </a:xfrm>
        </p:spPr>
        <p:txBody>
          <a:bodyPr>
            <a:normAutofit/>
          </a:bodyPr>
          <a:lstStyle/>
          <a:p>
            <a:r>
              <a:rPr lang="ru-RU" dirty="0" smtClean="0"/>
              <a:t>Что  способствует познанию мира</a:t>
            </a:r>
            <a:r>
              <a:rPr lang="en-US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Мы  многое  можем  сами 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1772816"/>
            <a:ext cx="8652346" cy="4680520"/>
            <a:chOff x="323528" y="2351058"/>
            <a:chExt cx="8652346" cy="3521404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Полилиния 5"/>
            <p:cNvSpPr/>
            <p:nvPr/>
          </p:nvSpPr>
          <p:spPr>
            <a:xfrm>
              <a:off x="323528" y="2351058"/>
              <a:ext cx="2708772" cy="1625263"/>
            </a:xfrm>
            <a:custGeom>
              <a:avLst/>
              <a:gdLst>
                <a:gd name="connsiteX0" fmla="*/ 0 w 2708772"/>
                <a:gd name="connsiteY0" fmla="*/ 0 h 1625263"/>
                <a:gd name="connsiteX1" fmla="*/ 2708772 w 2708772"/>
                <a:gd name="connsiteY1" fmla="*/ 0 h 1625263"/>
                <a:gd name="connsiteX2" fmla="*/ 2708772 w 2708772"/>
                <a:gd name="connsiteY2" fmla="*/ 1625263 h 1625263"/>
                <a:gd name="connsiteX3" fmla="*/ 0 w 2708772"/>
                <a:gd name="connsiteY3" fmla="*/ 1625263 h 1625263"/>
                <a:gd name="connsiteX4" fmla="*/ 0 w 2708772"/>
                <a:gd name="connsiteY4" fmla="*/ 0 h 162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772" h="1625263">
                  <a:moveTo>
                    <a:pt x="0" y="0"/>
                  </a:moveTo>
                  <a:lnTo>
                    <a:pt x="2708772" y="0"/>
                  </a:lnTo>
                  <a:lnTo>
                    <a:pt x="2708772" y="1625263"/>
                  </a:lnTo>
                  <a:lnTo>
                    <a:pt x="0" y="1625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Сенсорное развитие</a:t>
              </a:r>
              <a:endParaRPr lang="ru-RU" sz="25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75839" y="2351058"/>
              <a:ext cx="2708772" cy="1625263"/>
            </a:xfrm>
            <a:custGeom>
              <a:avLst/>
              <a:gdLst>
                <a:gd name="connsiteX0" fmla="*/ 0 w 2708772"/>
                <a:gd name="connsiteY0" fmla="*/ 0 h 1625263"/>
                <a:gd name="connsiteX1" fmla="*/ 2708772 w 2708772"/>
                <a:gd name="connsiteY1" fmla="*/ 0 h 1625263"/>
                <a:gd name="connsiteX2" fmla="*/ 2708772 w 2708772"/>
                <a:gd name="connsiteY2" fmla="*/ 1625263 h 1625263"/>
                <a:gd name="connsiteX3" fmla="*/ 0 w 2708772"/>
                <a:gd name="connsiteY3" fmla="*/ 1625263 h 1625263"/>
                <a:gd name="connsiteX4" fmla="*/ 0 w 2708772"/>
                <a:gd name="connsiteY4" fmla="*/ 0 h 162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772" h="1625263">
                  <a:moveTo>
                    <a:pt x="0" y="0"/>
                  </a:moveTo>
                  <a:lnTo>
                    <a:pt x="2708772" y="0"/>
                  </a:lnTo>
                  <a:lnTo>
                    <a:pt x="2708772" y="1625263"/>
                  </a:lnTo>
                  <a:lnTo>
                    <a:pt x="0" y="1625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Навыки и умения   </a:t>
              </a:r>
              <a:endParaRPr lang="ru-RU" sz="25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67102" y="2351058"/>
              <a:ext cx="2708772" cy="1625263"/>
            </a:xfrm>
            <a:custGeom>
              <a:avLst/>
              <a:gdLst>
                <a:gd name="connsiteX0" fmla="*/ 0 w 2708772"/>
                <a:gd name="connsiteY0" fmla="*/ 0 h 1625263"/>
                <a:gd name="connsiteX1" fmla="*/ 2708772 w 2708772"/>
                <a:gd name="connsiteY1" fmla="*/ 0 h 1625263"/>
                <a:gd name="connsiteX2" fmla="*/ 2708772 w 2708772"/>
                <a:gd name="connsiteY2" fmla="*/ 1625263 h 1625263"/>
                <a:gd name="connsiteX3" fmla="*/ 0 w 2708772"/>
                <a:gd name="connsiteY3" fmla="*/ 1625263 h 1625263"/>
                <a:gd name="connsiteX4" fmla="*/ 0 w 2708772"/>
                <a:gd name="connsiteY4" fmla="*/ 0 h 162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772" h="1625263">
                  <a:moveTo>
                    <a:pt x="0" y="0"/>
                  </a:moveTo>
                  <a:lnTo>
                    <a:pt x="2708772" y="0"/>
                  </a:lnTo>
                  <a:lnTo>
                    <a:pt x="2708772" y="1625263"/>
                  </a:lnTo>
                  <a:lnTo>
                    <a:pt x="0" y="1625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Коммуникация</a:t>
              </a:r>
              <a:endParaRPr lang="ru-RU" sz="25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475656" y="4218499"/>
              <a:ext cx="2758671" cy="1612672"/>
            </a:xfrm>
            <a:custGeom>
              <a:avLst/>
              <a:gdLst>
                <a:gd name="connsiteX0" fmla="*/ 0 w 2708772"/>
                <a:gd name="connsiteY0" fmla="*/ 0 h 1625263"/>
                <a:gd name="connsiteX1" fmla="*/ 2708772 w 2708772"/>
                <a:gd name="connsiteY1" fmla="*/ 0 h 1625263"/>
                <a:gd name="connsiteX2" fmla="*/ 2708772 w 2708772"/>
                <a:gd name="connsiteY2" fmla="*/ 1625263 h 1625263"/>
                <a:gd name="connsiteX3" fmla="*/ 0 w 2708772"/>
                <a:gd name="connsiteY3" fmla="*/ 1625263 h 1625263"/>
                <a:gd name="connsiteX4" fmla="*/ 0 w 2708772"/>
                <a:gd name="connsiteY4" fmla="*/ 0 h 162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772" h="1625263">
                  <a:moveTo>
                    <a:pt x="0" y="0"/>
                  </a:moveTo>
                  <a:lnTo>
                    <a:pt x="2708772" y="0"/>
                  </a:lnTo>
                  <a:lnTo>
                    <a:pt x="2708772" y="1625263"/>
                  </a:lnTo>
                  <a:lnTo>
                    <a:pt x="0" y="1625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Познавательный </a:t>
              </a:r>
              <a:r>
                <a:rPr lang="ru-RU" sz="2500" dirty="0"/>
                <a:t>и</a:t>
              </a:r>
              <a:r>
                <a:rPr lang="ru-RU" sz="2500" kern="1200" dirty="0" smtClean="0"/>
                <a:t>нтерес</a:t>
              </a:r>
              <a:endParaRPr lang="ru-RU" sz="25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93002" y="4247199"/>
              <a:ext cx="2708772" cy="1625263"/>
            </a:xfrm>
            <a:custGeom>
              <a:avLst/>
              <a:gdLst>
                <a:gd name="connsiteX0" fmla="*/ 0 w 2708772"/>
                <a:gd name="connsiteY0" fmla="*/ 0 h 1625263"/>
                <a:gd name="connsiteX1" fmla="*/ 2708772 w 2708772"/>
                <a:gd name="connsiteY1" fmla="*/ 0 h 1625263"/>
                <a:gd name="connsiteX2" fmla="*/ 2708772 w 2708772"/>
                <a:gd name="connsiteY2" fmla="*/ 1625263 h 1625263"/>
                <a:gd name="connsiteX3" fmla="*/ 0 w 2708772"/>
                <a:gd name="connsiteY3" fmla="*/ 1625263 h 1625263"/>
                <a:gd name="connsiteX4" fmla="*/ 0 w 2708772"/>
                <a:gd name="connsiteY4" fmla="*/ 0 h 162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772" h="1625263">
                  <a:moveTo>
                    <a:pt x="0" y="0"/>
                  </a:moveTo>
                  <a:lnTo>
                    <a:pt x="2708772" y="0"/>
                  </a:lnTo>
                  <a:lnTo>
                    <a:pt x="2708772" y="1625263"/>
                  </a:lnTo>
                  <a:lnTo>
                    <a:pt x="0" y="16252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/>
                <a:t>Источники информации</a:t>
              </a:r>
              <a:endParaRPr lang="ru-RU" sz="25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93778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Глоссарий деятельности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Форма общения </a:t>
            </a:r>
            <a:r>
              <a:rPr lang="ru-RU" sz="2400" b="1" i="1" dirty="0" smtClean="0"/>
              <a:t>– СОТРУДНИЧЕСТВО  </a:t>
            </a:r>
            <a:r>
              <a:rPr lang="ru-RU" sz="2400" dirty="0" smtClean="0"/>
              <a:t>(сказала слово , сдержи).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 Собственный пример,</a:t>
            </a:r>
            <a:r>
              <a:rPr lang="ru-RU" sz="2400" dirty="0" smtClean="0"/>
              <a:t> а не только слова</a:t>
            </a:r>
            <a:r>
              <a:rPr lang="ru-RU" sz="2400" b="1" i="1" dirty="0" smtClean="0"/>
              <a:t>. </a:t>
            </a:r>
            <a:r>
              <a:rPr lang="ru-RU" sz="2400" dirty="0" smtClean="0"/>
              <a:t>Пользоваться правильными установочными фразами в речи.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Видеть в каждом ребёнке индивидуальные способности </a:t>
            </a:r>
            <a:r>
              <a:rPr lang="ru-RU" sz="2400" dirty="0" smtClean="0"/>
              <a:t>(не ставить печати плохой - хороший и т.д.) Создавать зону ближайшего развития.  Просто любить и ничего не требовать в замен.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Соблюдение гибкого режима дня </a:t>
            </a:r>
            <a:r>
              <a:rPr lang="ru-RU" sz="2400" dirty="0" smtClean="0"/>
              <a:t>с учётом группы здоровья дошколят.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Информация для дошколят в игровой форме </a:t>
            </a:r>
            <a:r>
              <a:rPr lang="ru-RU" sz="2400" dirty="0" smtClean="0"/>
              <a:t>и на научной основе, от простого к сложному.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«Шагать в ногу со временем» </a:t>
            </a:r>
            <a:r>
              <a:rPr lang="ru-RU" sz="2400" dirty="0" smtClean="0"/>
              <a:t>Использовать новые технологии.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Способствовать развитию </a:t>
            </a:r>
            <a:r>
              <a:rPr lang="ru-RU" sz="2400" b="1" i="1" dirty="0" smtClean="0"/>
              <a:t>активной позиции  родителей </a:t>
            </a:r>
            <a:r>
              <a:rPr lang="ru-RU" sz="2400" dirty="0" smtClean="0"/>
              <a:t>в жизни ДОУ.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Создавать развивающее пространство, учитывая                     </a:t>
            </a:r>
            <a:r>
              <a:rPr lang="ru-RU" sz="2400" b="1" i="1" dirty="0" smtClean="0"/>
              <a:t>интересы дошколят</a:t>
            </a:r>
            <a:r>
              <a:rPr lang="ru-RU" sz="2400" dirty="0" smtClean="0"/>
              <a:t>.                                     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               « УСПЕХ, ПОРОЖДАЕТ УСПЕХ»</a:t>
            </a:r>
            <a:endParaRPr lang="ru-RU" sz="2400" b="1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84224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Принцип деятельности педагога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Интеграция  игровых  ситуаций одной тематики в разные образовательные  области.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1520" y="1700808"/>
            <a:ext cx="8892480" cy="5049852"/>
            <a:chOff x="251520" y="1700808"/>
            <a:chExt cx="8892480" cy="5049852"/>
          </a:xfrm>
        </p:grpSpPr>
        <p:pic>
          <p:nvPicPr>
            <p:cNvPr id="8" name="Рисунок 7" descr="DSCN0411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5148064" y="1916832"/>
              <a:ext cx="1368152" cy="194421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4" name="Группа 13"/>
            <p:cNvGrpSpPr/>
            <p:nvPr/>
          </p:nvGrpSpPr>
          <p:grpSpPr>
            <a:xfrm>
              <a:off x="251520" y="2348880"/>
              <a:ext cx="4775382" cy="4248470"/>
              <a:chOff x="251520" y="2348880"/>
              <a:chExt cx="4775382" cy="4248470"/>
            </a:xfrm>
          </p:grpSpPr>
          <p:pic>
            <p:nvPicPr>
              <p:cNvPr id="3" name="Рисунок 2" descr="DSCN0451.JPG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 rot="5400000">
                <a:off x="-418862" y="3019262"/>
                <a:ext cx="4221086" cy="2880322"/>
              </a:xfrm>
              <a:prstGeom prst="rect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5" name="Рисунок 4" descr="DSCN0453.JPG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 rot="5400000">
                <a:off x="2648736" y="2615960"/>
                <a:ext cx="2640696" cy="2106536"/>
              </a:xfrm>
              <a:prstGeom prst="rect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4" name="Рисунок 3" descr="DSCN0452.JPG"/>
              <p:cNvPicPr>
                <a:picLocks noChangeAspect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>
              <a:xfrm rot="5400000">
                <a:off x="2209239" y="4855657"/>
                <a:ext cx="2088230" cy="1395156"/>
              </a:xfrm>
              <a:prstGeom prst="rect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6" name="Рисунок 5" descr="DSCN0448.JP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rot="5400000">
                <a:off x="3504021" y="5027626"/>
                <a:ext cx="1870779" cy="1174982"/>
              </a:xfrm>
              <a:prstGeom prst="rect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</p:pic>
        </p:grpSp>
        <p:pic>
          <p:nvPicPr>
            <p:cNvPr id="9" name="Рисунок 8" descr="DSCN0411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7847856" y="1700808"/>
              <a:ext cx="1296144" cy="18185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Рисунок 9" descr="DSCN0405.JP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559824" y="3861048"/>
              <a:ext cx="1584176" cy="245073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isometricOffAxis2Lef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2" name="Рисунок 11" descr="DSCN0374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6516216" y="1916832"/>
              <a:ext cx="1448605" cy="181850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539552" y="1988840"/>
              <a:ext cx="4356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</a:rPr>
                <a:t>Интервью о своей семье ОО «ПОЗНАНИЕ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</a:rPr>
                <a:t>»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4168" y="3789040"/>
              <a:ext cx="10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accent1"/>
                  </a:solidFill>
                </a:rPr>
                <a:t>ОО «ХТД»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5004048" y="4365104"/>
              <a:ext cx="3384376" cy="2385556"/>
              <a:chOff x="5004048" y="4365104"/>
              <a:chExt cx="3384376" cy="2385556"/>
            </a:xfrm>
          </p:grpSpPr>
          <p:pic>
            <p:nvPicPr>
              <p:cNvPr id="13" name="Рисунок 12" descr="DSCN0430.JP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5004048" y="4365104"/>
                <a:ext cx="2880320" cy="2088232"/>
              </a:xfrm>
              <a:prstGeom prst="rect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  <a:scene3d>
                <a:camera prst="isometricOffAxis2Left"/>
                <a:lightRig rig="threePt" dir="t"/>
              </a:scene3d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148064" y="6381328"/>
                <a:ext cx="3240360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Работа с родителями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0"/>
            <a:ext cx="9144000" cy="6888779"/>
            <a:chOff x="0" y="0"/>
            <a:chExt cx="9144000" cy="6888779"/>
          </a:xfrm>
        </p:grpSpPr>
        <p:pic>
          <p:nvPicPr>
            <p:cNvPr id="7" name="Рисунок 6" descr="DSC00560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4067944" y="4522797"/>
              <a:ext cx="3384376" cy="2335204"/>
            </a:xfrm>
            <a:prstGeom prst="foldedCorner">
              <a:avLst/>
            </a:prstGeom>
          </p:spPr>
        </p:pic>
        <p:pic>
          <p:nvPicPr>
            <p:cNvPr id="2" name="Рисунок 1" descr="DSC00554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558679" y="332656"/>
              <a:ext cx="3585321" cy="2762926"/>
            </a:xfrm>
            <a:prstGeom prst="rect">
              <a:avLst/>
            </a:prstGeom>
          </p:spPr>
        </p:pic>
        <p:pic>
          <p:nvPicPr>
            <p:cNvPr id="5" name="Рисунок 4" descr="DSC00557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0" y="0"/>
              <a:ext cx="4427984" cy="5616624"/>
            </a:xfrm>
            <a:prstGeom prst="rect">
              <a:avLst/>
            </a:prstGeom>
          </p:spPr>
        </p:pic>
        <p:pic>
          <p:nvPicPr>
            <p:cNvPr id="3" name="Рисунок 2" descr="DSC00555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3707904" y="0"/>
              <a:ext cx="1972000" cy="3060000"/>
            </a:xfrm>
            <a:prstGeom prst="rect">
              <a:avLst/>
            </a:prstGeom>
          </p:spPr>
        </p:pic>
        <p:pic>
          <p:nvPicPr>
            <p:cNvPr id="6" name="Рисунок 5" descr="DSC00559 (2)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4139952" y="3068960"/>
              <a:ext cx="3024335" cy="2606842"/>
            </a:xfrm>
            <a:prstGeom prst="flowChartMultidocumen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0" y="5301209"/>
              <a:ext cx="4211960" cy="158757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О.О. ХТД    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рисование «Домашние животные»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конструирование «Дом для собак»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Рисование «роспись  домов»</a:t>
              </a:r>
            </a:p>
            <a:p>
              <a:r>
                <a:rPr lang="ru-RU" sz="1400" dirty="0" smtClean="0">
                  <a:solidFill>
                    <a:schemeClr val="bg1"/>
                  </a:solidFill>
                </a:rPr>
                <a:t>  плетение «Поводки для животных»</a:t>
              </a:r>
            </a:p>
            <a:p>
              <a:r>
                <a:rPr lang="ru-RU" sz="1400" dirty="0" smtClean="0"/>
                <a:t>                     «Коврики</a:t>
              </a:r>
              <a:r>
                <a:rPr lang="ru-RU" dirty="0" smtClean="0"/>
                <a:t>»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8104" y="0"/>
              <a:ext cx="3635896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/>
                <a:t>          О.О. Социализация.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288" y="2995558"/>
              <a:ext cx="288032" cy="366254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ОО</a:t>
              </a:r>
            </a:p>
            <a:p>
              <a:r>
                <a:rPr lang="ru-RU" sz="1600" dirty="0" smtClean="0"/>
                <a:t>Коммуник</a:t>
              </a:r>
              <a:r>
                <a:rPr lang="ru-RU" dirty="0" smtClean="0"/>
                <a:t>ация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452320" y="3068960"/>
              <a:ext cx="1691680" cy="378904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КНИЖКА</a:t>
              </a:r>
            </a:p>
            <a:p>
              <a:pPr algn="ctr"/>
              <a:r>
                <a:rPr lang="ru-RU" sz="1400" dirty="0" smtClean="0"/>
                <a:t>НОВИНКА</a:t>
              </a:r>
            </a:p>
            <a:p>
              <a:pPr algn="ctr"/>
              <a:r>
                <a:rPr lang="ru-RU" sz="1400" dirty="0" smtClean="0"/>
                <a:t>«Домашние</a:t>
              </a:r>
            </a:p>
            <a:p>
              <a:pPr algn="ctr"/>
              <a:r>
                <a:rPr lang="ru-RU" sz="1400" dirty="0" smtClean="0"/>
                <a:t>любимцы»</a:t>
              </a:r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>
                <a:buFont typeface="Wingdings" pitchFamily="2" charset="2"/>
                <a:buChar char="v"/>
              </a:pPr>
              <a:r>
                <a:rPr lang="ru-RU" sz="1400" dirty="0" smtClean="0"/>
                <a:t>Работа с родителями</a:t>
              </a:r>
              <a:endParaRPr lang="ru-RU" sz="1400" dirty="0"/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7102"/>
            <a:ext cx="9239692" cy="6776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Познание через практические действия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00182" y="1052735"/>
            <a:ext cx="9043818" cy="5761860"/>
            <a:chOff x="395536" y="1138589"/>
            <a:chExt cx="8654800" cy="5675997"/>
          </a:xfrm>
        </p:grpSpPr>
        <p:pic>
          <p:nvPicPr>
            <p:cNvPr id="3" name="Рисунок 2" descr="P1020066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5536" y="1628800"/>
              <a:ext cx="3072000" cy="2304000"/>
            </a:xfrm>
            <a:prstGeom prst="can">
              <a:avLst/>
            </a:prstGeom>
          </p:spPr>
        </p:pic>
        <p:pic>
          <p:nvPicPr>
            <p:cNvPr id="4" name="Рисунок 3" descr="P1020067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 rot="15995445" flipH="1">
              <a:off x="189459" y="4471138"/>
              <a:ext cx="2778896" cy="1908000"/>
            </a:xfrm>
            <a:prstGeom prst="ellipse">
              <a:avLst/>
            </a:prstGeom>
            <a:ln w="63500" cap="rnd">
              <a:solidFill>
                <a:schemeClr val="accent3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Рисунок 4" descr="P1020070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2855840" y="4209056"/>
              <a:ext cx="2208000" cy="1656000"/>
            </a:xfrm>
            <a:prstGeom prst="can">
              <a:avLst/>
            </a:prstGeom>
          </p:spPr>
        </p:pic>
        <p:pic>
          <p:nvPicPr>
            <p:cNvPr id="6" name="Рисунок 5" descr="P1020072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352000" y="4014000"/>
              <a:ext cx="2640000" cy="1980000"/>
            </a:xfrm>
            <a:prstGeom prst="cube">
              <a:avLst/>
            </a:prstGeom>
          </p:spPr>
        </p:pic>
        <p:pic>
          <p:nvPicPr>
            <p:cNvPr id="7" name="Рисунок 6" descr="P1020064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3851920" y="2060848"/>
              <a:ext cx="2760000" cy="1656000"/>
            </a:xfrm>
            <a:prstGeom prst="can">
              <a:avLst/>
            </a:prstGeom>
          </p:spPr>
        </p:pic>
        <p:pic>
          <p:nvPicPr>
            <p:cNvPr id="9" name="Рисунок 8" descr="P1020063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5667903">
              <a:off x="6650888" y="1235141"/>
              <a:ext cx="2496000" cy="2302896"/>
            </a:xfrm>
            <a:prstGeom prst="ellipse">
              <a:avLst/>
            </a:prstGeom>
            <a:ln w="63500" cap="rnd">
              <a:solidFill>
                <a:schemeClr val="accent3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4067944" y="13407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О.О.Познание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РЭМП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апля 9"/>
          <p:cNvSpPr/>
          <p:nvPr/>
        </p:nvSpPr>
        <p:spPr>
          <a:xfrm>
            <a:off x="0" y="2420888"/>
            <a:ext cx="1475656" cy="1224136"/>
          </a:xfrm>
          <a:prstGeom prst="teardrop">
            <a:avLst/>
          </a:prstGeom>
          <a:solidFill>
            <a:srgbClr val="0F6F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TextBox 8"/>
            <p:cNvSpPr txBox="1"/>
            <p:nvPr/>
          </p:nvSpPr>
          <p:spPr>
            <a:xfrm>
              <a:off x="0" y="2708920"/>
              <a:ext cx="14388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Травянчики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мотивационный</a:t>
              </a:r>
            </a:p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аспект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" name="Рисунок 5" descr="DSC00553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403648" y="1796819"/>
              <a:ext cx="3795886" cy="5061181"/>
            </a:xfrm>
            <a:prstGeom prst="can">
              <a:avLst/>
            </a:prstGeom>
          </p:spPr>
        </p:pic>
        <p:pic>
          <p:nvPicPr>
            <p:cNvPr id="5" name="Рисунок 4" descr="DSC00552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0" y="0"/>
              <a:ext cx="2808312" cy="2564904"/>
            </a:xfrm>
            <a:prstGeom prst="teardrop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4" name="Рисунок 3" descr="DSC00552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6224916" y="0"/>
              <a:ext cx="2919084" cy="2376000"/>
            </a:xfrm>
            <a:prstGeom prst="teardrop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411760" y="404664"/>
              <a:ext cx="43854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Мы помощники природы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7" name="Рисунок 6" descr="DSC00551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4607496" y="2322176"/>
              <a:ext cx="4536504" cy="4535824"/>
            </a:xfrm>
            <a:prstGeom prst="cub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923928" y="1412776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</a:rPr>
                <a:t>Огород на подоконнике</a:t>
              </a:r>
              <a:endParaRPr lang="ru-RU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4941168"/>
              <a:ext cx="186435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</a:rPr>
                <a:t>Посадки овощей</a:t>
              </a:r>
            </a:p>
            <a:p>
              <a:r>
                <a:rPr lang="ru-RU" dirty="0" smtClean="0">
                  <a:solidFill>
                    <a:schemeClr val="tx2"/>
                  </a:solidFill>
                </a:rPr>
                <a:t>дети принесли </a:t>
              </a:r>
            </a:p>
            <a:p>
              <a:r>
                <a:rPr lang="ru-RU" dirty="0" smtClean="0">
                  <a:solidFill>
                    <a:schemeClr val="tx2"/>
                  </a:solidFill>
                </a:rPr>
                <a:t>из дома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1962</TotalTime>
  <Words>558</Words>
  <Application>Microsoft Office PowerPoint</Application>
  <PresentationFormat>Экран (4:3)</PresentationFormat>
  <Paragraphs>129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«Маленькие  мудрецы» дошколята          способные  ребята                                                                      </vt:lpstr>
      <vt:lpstr>Информационная карта  проекта</vt:lpstr>
      <vt:lpstr>       Мир огромен  и  прекрасен</vt:lpstr>
      <vt:lpstr>Что  способствует познанию мира?       Мы  многое  можем  сами  </vt:lpstr>
      <vt:lpstr>Глоссарий деятельности педагога</vt:lpstr>
      <vt:lpstr>Принцип деятельности педагога    Интеграция  игровых  ситуаций одной тематики в разные образовательные  области.</vt:lpstr>
      <vt:lpstr>Слайд 7</vt:lpstr>
      <vt:lpstr>Познание через практические действия</vt:lpstr>
      <vt:lpstr>Слайд 9</vt:lpstr>
      <vt:lpstr>Новинки  в предметно-развивающей среде</vt:lpstr>
      <vt:lpstr>Коллекция книг «Мы познаём мир»</vt:lpstr>
      <vt:lpstr>                            О.О.Хтд</vt:lpstr>
      <vt:lpstr>                    О.О.ХТД-мультиаппликатор</vt:lpstr>
      <vt:lpstr>Пиктограммы и мнемотаблицы                                                     (авторские)                                                                                                            </vt:lpstr>
      <vt:lpstr>Аванс-сцена к детскому спектаклю</vt:lpstr>
      <vt:lpstr>       Формы  работы с родителями</vt:lpstr>
      <vt:lpstr>     Формы работы с родителями</vt:lpstr>
      <vt:lpstr>Слайд 18</vt:lpstr>
      <vt:lpstr>Формы работы с родителями</vt:lpstr>
      <vt:lpstr>      Формы работы с родителями.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«Маленькие мудрецы дошколята способные ребята».</dc:title>
  <dc:creator>User;Гаврилова А.А;ГДОУ №102</dc:creator>
  <cp:keywords>интегрированная деятельность</cp:keywords>
  <cp:lastModifiedBy>User Гаврилова</cp:lastModifiedBy>
  <cp:revision>219</cp:revision>
  <cp:lastPrinted>2012-06-16T20:10:05Z</cp:lastPrinted>
  <dcterms:created xsi:type="dcterms:W3CDTF">2011-12-18T06:07:12Z</dcterms:created>
  <dcterms:modified xsi:type="dcterms:W3CDTF">2015-01-03T11:23:34Z</dcterms:modified>
</cp:coreProperties>
</file>