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E3CD7-2384-4A00-8634-4C67DF67212E}" type="datetimeFigureOut">
              <a:rPr lang="ru-RU" smtClean="0"/>
              <a:t>01.01.2014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BA44E-95AB-4CAB-BE3E-21480EA357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E3CD7-2384-4A00-8634-4C67DF67212E}" type="datetimeFigureOut">
              <a:rPr lang="ru-RU" smtClean="0"/>
              <a:t>01.01.2014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BA44E-95AB-4CAB-BE3E-21480EA357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E3CD7-2384-4A00-8634-4C67DF67212E}" type="datetimeFigureOut">
              <a:rPr lang="ru-RU" smtClean="0"/>
              <a:t>01.01.2014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BA44E-95AB-4CAB-BE3E-21480EA357E8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E3CD7-2384-4A00-8634-4C67DF67212E}" type="datetimeFigureOut">
              <a:rPr lang="ru-RU" smtClean="0"/>
              <a:t>01.01.2014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BA44E-95AB-4CAB-BE3E-21480EA357E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E3CD7-2384-4A00-8634-4C67DF67212E}" type="datetimeFigureOut">
              <a:rPr lang="ru-RU" smtClean="0"/>
              <a:t>01.01.2014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BA44E-95AB-4CAB-BE3E-21480EA357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E3CD7-2384-4A00-8634-4C67DF67212E}" type="datetimeFigureOut">
              <a:rPr lang="ru-RU" smtClean="0"/>
              <a:t>01.01.2014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BA44E-95AB-4CAB-BE3E-21480EA357E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E3CD7-2384-4A00-8634-4C67DF67212E}" type="datetimeFigureOut">
              <a:rPr lang="ru-RU" smtClean="0"/>
              <a:t>01.01.2014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BA44E-95AB-4CAB-BE3E-21480EA357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E3CD7-2384-4A00-8634-4C67DF67212E}" type="datetimeFigureOut">
              <a:rPr lang="ru-RU" smtClean="0"/>
              <a:t>01.01.2014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BA44E-95AB-4CAB-BE3E-21480EA357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E3CD7-2384-4A00-8634-4C67DF67212E}" type="datetimeFigureOut">
              <a:rPr lang="ru-RU" smtClean="0"/>
              <a:t>01.01.2014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BA44E-95AB-4CAB-BE3E-21480EA357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E3CD7-2384-4A00-8634-4C67DF67212E}" type="datetimeFigureOut">
              <a:rPr lang="ru-RU" smtClean="0"/>
              <a:t>01.01.2014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BA44E-95AB-4CAB-BE3E-21480EA357E8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E3CD7-2384-4A00-8634-4C67DF67212E}" type="datetimeFigureOut">
              <a:rPr lang="ru-RU" smtClean="0"/>
              <a:t>01.01.2014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BA44E-95AB-4CAB-BE3E-21480EA357E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EEE3CD7-2384-4A00-8634-4C67DF67212E}" type="datetimeFigureOut">
              <a:rPr lang="ru-RU" smtClean="0"/>
              <a:t>01.01.2014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CCBA44E-95AB-4CAB-BE3E-21480EA357E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ВЗАИМОДЕЙСТВИЕ   СПЕЦИАЛИСТОВ 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ПО ЗДОРОВЬЕСБЕРЕГАЮЩИМ  ТЕХНОЛОГИЯМ   В  ДЕТСКОМ  САДУ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>
                <a:solidFill>
                  <a:schemeClr val="tx1"/>
                </a:solidFill>
              </a:rPr>
              <a:t>Автор: </a:t>
            </a:r>
            <a:r>
              <a:rPr lang="ru-RU" dirty="0" smtClean="0">
                <a:solidFill>
                  <a:schemeClr val="tx1"/>
                </a:solidFill>
              </a:rPr>
              <a:t>Путинцева  Наталья  Николаевна</a:t>
            </a:r>
          </a:p>
          <a:p>
            <a:pPr algn="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2578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990942"/>
              </p:ext>
            </p:extLst>
          </p:nvPr>
        </p:nvGraphicFramePr>
        <p:xfrm>
          <a:off x="1115616" y="2708920"/>
          <a:ext cx="6912767" cy="29523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6714"/>
                <a:gridCol w="4866064"/>
                <a:gridCol w="1619989"/>
              </a:tblGrid>
              <a:tr h="2952328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ru-RU" sz="20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effectLst/>
                        </a:rPr>
                        <a:t>Коррекционные 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</a:rPr>
                        <a:t>технологии: </a:t>
                      </a:r>
                      <a:endParaRPr lang="ru-RU" sz="24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4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технологии 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развития </a:t>
                      </a: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</a:rPr>
                        <a:t>эмоцоинально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 - волевой сферы, </a:t>
                      </a:r>
                      <a:endParaRPr lang="ru-RU" sz="20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коррекция 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поведения,  </a:t>
                      </a:r>
                      <a:endParaRPr lang="ru-RU" sz="20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dirty="0" err="1" smtClean="0">
                          <a:solidFill>
                            <a:schemeClr val="tx1"/>
                          </a:solidFill>
                          <a:effectLst/>
                        </a:rPr>
                        <a:t>психогимнастика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арттерапия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,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песочная  терапия.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ru-RU" sz="20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Педагог-психолог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76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2860413"/>
              </p:ext>
            </p:extLst>
          </p:nvPr>
        </p:nvGraphicFramePr>
        <p:xfrm>
          <a:off x="899592" y="2780928"/>
          <a:ext cx="7200800" cy="26642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4494"/>
                <a:gridCol w="5094584"/>
                <a:gridCol w="1661722"/>
              </a:tblGrid>
              <a:tr h="2664296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effectLst/>
                        </a:rPr>
                        <a:t>Технологии 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</a:rPr>
                        <a:t>обучения здоровому образу жизни: </a:t>
                      </a:r>
                      <a:endParaRPr lang="ru-RU" sz="24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0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образовательная 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деятельность, проблемно-игровые, коммуникативные игры, беседы из серии 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ЗОЖ.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ru-RU" sz="20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Воспитатель</a:t>
                      </a: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Инструктор  по  ФИЗО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297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1980271"/>
              </p:ext>
            </p:extLst>
          </p:nvPr>
        </p:nvGraphicFramePr>
        <p:xfrm>
          <a:off x="827584" y="2060848"/>
          <a:ext cx="7492841" cy="41764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2521"/>
                <a:gridCol w="5274392"/>
                <a:gridCol w="1755928"/>
              </a:tblGrid>
              <a:tr h="4176464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effectLst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err="1" smtClean="0">
                          <a:solidFill>
                            <a:schemeClr val="tx1"/>
                          </a:solidFill>
                          <a:effectLst/>
                        </a:rPr>
                        <a:t>Лечебно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</a:rPr>
                        <a:t>– профилактическая  работа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marR="38100" lvl="0" indent="-342900">
                        <a:lnSpc>
                          <a:spcPts val="15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- постоянный контроль осанки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;</a:t>
                      </a:r>
                    </a:p>
                    <a:p>
                      <a:pPr marL="0" marR="38100" lvl="0" indent="0">
                        <a:lnSpc>
                          <a:spcPts val="15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None/>
                        <a:tabLst>
                          <a:tab pos="457200" algn="l"/>
                        </a:tabLst>
                      </a:pPr>
                      <a:endParaRPr lang="ru-RU" sz="2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marR="38100" lvl="0" indent="-342900">
                        <a:lnSpc>
                          <a:spcPts val="15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- контроль дыхания на занятиях по физическому воспитанию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;</a:t>
                      </a:r>
                    </a:p>
                    <a:p>
                      <a:pPr marL="0" marR="38100" lvl="0" indent="0">
                        <a:lnSpc>
                          <a:spcPts val="15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None/>
                        <a:tabLst>
                          <a:tab pos="457200" algn="l"/>
                        </a:tabLst>
                      </a:pPr>
                      <a:endParaRPr lang="ru-RU" sz="2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marR="38100" lvl="0" indent="-342900">
                        <a:lnSpc>
                          <a:spcPts val="15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- подбор мебели в соответствии с ростом 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детей;</a:t>
                      </a:r>
                    </a:p>
                    <a:p>
                      <a:pPr marL="0" marR="38100" lvl="0" indent="0">
                        <a:lnSpc>
                          <a:spcPts val="15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None/>
                        <a:tabLst>
                          <a:tab pos="457200" algn="l"/>
                        </a:tabLst>
                      </a:pPr>
                      <a:endParaRPr lang="ru-RU" sz="2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marR="38100" lvl="0" indent="-342900">
                        <a:lnSpc>
                          <a:spcPts val="15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- </a:t>
                      </a:r>
                      <a:r>
                        <a:rPr lang="ru-RU" sz="2000" b="0" dirty="0" err="1" smtClean="0">
                          <a:solidFill>
                            <a:schemeClr val="tx1"/>
                          </a:solidFill>
                          <a:effectLst/>
                        </a:rPr>
                        <a:t>оксолиновая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мазь для носа;</a:t>
                      </a:r>
                    </a:p>
                    <a:p>
                      <a:pPr marL="342900" marR="38100" lvl="0" indent="-342900">
                        <a:lnSpc>
                          <a:spcPts val="15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-сбалансированное питание;</a:t>
                      </a:r>
                    </a:p>
                    <a:p>
                      <a:pPr marL="342900" marR="38100" lvl="0" indent="-342900">
                        <a:lnSpc>
                          <a:spcPts val="15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- вакцинация против гриппа;</a:t>
                      </a:r>
                    </a:p>
                    <a:p>
                      <a:pPr marL="342900" marR="38100" lvl="0" indent="-342900">
                        <a:lnSpc>
                          <a:spcPts val="15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- потребление фитонцидов (чеснока и лука);</a:t>
                      </a:r>
                    </a:p>
                    <a:p>
                      <a:pPr marL="342900" marR="38100" lvl="0" indent="-342900">
                        <a:lnSpc>
                          <a:spcPts val="15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- употребление соков и фруктов;</a:t>
                      </a:r>
                    </a:p>
                    <a:p>
                      <a:pPr marL="342900" marR="38100" lvl="0" indent="-342900">
                        <a:lnSpc>
                          <a:spcPts val="15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- использование очистителей воздуха; </a:t>
                      </a:r>
                    </a:p>
                    <a:p>
                      <a:pPr marL="342900" marR="38100" lvl="0" indent="-342900">
                        <a:lnSpc>
                          <a:spcPts val="15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- </a:t>
                      </a: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</a:rPr>
                        <a:t>кварцевание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 групп;</a:t>
                      </a:r>
                    </a:p>
                    <a:p>
                      <a:pPr marL="342900" marR="38100" lvl="0" indent="-342900">
                        <a:lnSpc>
                          <a:spcPts val="15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- прием поливитаминов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;</a:t>
                      </a:r>
                    </a:p>
                    <a:p>
                      <a:pPr marL="342900" marR="38100" lvl="0" indent="-342900">
                        <a:lnSpc>
                          <a:spcPts val="15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- 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коррекционная  работа (плоскостопие)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медицинский  персонал, </a:t>
                      </a: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ru-RU" sz="20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воспитатель,</a:t>
                      </a:r>
                      <a:r>
                        <a:rPr lang="ru-RU" sz="2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ru-RU" sz="2000" b="0" baseline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2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инструктор  по ФИЗО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236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4286256"/>
              </p:ext>
            </p:extLst>
          </p:nvPr>
        </p:nvGraphicFramePr>
        <p:xfrm>
          <a:off x="467544" y="1446232"/>
          <a:ext cx="8064897" cy="4846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7834"/>
                <a:gridCol w="5677075"/>
                <a:gridCol w="1889988"/>
              </a:tblGrid>
              <a:tr h="4791080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effectLst/>
                        </a:rPr>
                        <a:t>Взаимодействие  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</a:rPr>
                        <a:t>с  семьей.  </a:t>
                      </a:r>
                      <a:endParaRPr lang="ru-RU" sz="24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Формирование  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основ правильного  питания  в  семье,  повышение  компетенции в  вопросах здорового питания - (анкетирование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);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видеотрансляция  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и демонстрация  приготовления  блюд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;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рекомендации 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педиатра и  медицинской   сестры о составлении рациона  питания ребенка в  домашних  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условиях;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фотовыставки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,  информационные  ширмы,  дегустация,  листовки, плакаты,  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рисунки детей, буклеты;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совместные праздники и развлечения;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туристические</a:t>
                      </a:r>
                      <a:r>
                        <a:rPr lang="ru-RU" sz="2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походы и экскурсии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медицинский  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персонал, воспитатель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852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1406656"/>
              </p:ext>
            </p:extLst>
          </p:nvPr>
        </p:nvGraphicFramePr>
        <p:xfrm>
          <a:off x="683568" y="2564904"/>
          <a:ext cx="7848872" cy="38252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24436"/>
                <a:gridCol w="3924436"/>
              </a:tblGrid>
              <a:tr h="203198">
                <a:tc rowSpan="4"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ru-RU" sz="18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Утренняя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гимнастика: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tx1"/>
                          </a:solidFill>
                          <a:effectLst/>
                        </a:rPr>
                        <a:t>- 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</a:rPr>
                        <a:t>дыхательная гимнастика А. Стрельниковой;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35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 пальчиковая гимнастика;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35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 общеразвивающие упражнения;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35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 танцевальные упражнения;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7046">
                <a:tc rowSpan="2"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ru-RU" sz="18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Перед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образовательной  деятельностью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 массаж точечный, антистрессовый , интеллектуальный.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35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 малоподвижные и хороводные  игры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7950">
                <a:tc rowSpan="2"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ru-RU" sz="18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Физкультминутки 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 дыхательные упражнения;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35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 пальчиковая гимнастика.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7046">
                <a:tc rowSpan="2"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ru-RU" sz="18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Утренняя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прогулка:</a:t>
                      </a: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 дыхательная гимнастика, включающая мышечные упражнения;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35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 оздоровительная ходьба, бег.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3523">
                <a:tc rowSpan="3"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ru-RU" sz="18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Перед сном: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 релаксация, </a:t>
                      </a:r>
                      <a:r>
                        <a:rPr lang="ru-RU" sz="1600" dirty="0" err="1">
                          <a:effectLst/>
                        </a:rPr>
                        <a:t>саморегуляция</a:t>
                      </a:r>
                      <a:r>
                        <a:rPr lang="ru-RU" sz="1600" dirty="0">
                          <a:effectLst/>
                        </a:rPr>
                        <a:t>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35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 музыкотерапия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35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 </a:t>
                      </a:r>
                      <a:r>
                        <a:rPr lang="ru-RU" sz="1600" dirty="0" err="1">
                          <a:effectLst/>
                        </a:rPr>
                        <a:t>сказкотерапия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/>
                </a:solidFill>
              </a:rPr>
              <a:t>Использование  </a:t>
            </a:r>
            <a:r>
              <a:rPr lang="ru-RU" sz="3600" dirty="0" err="1" smtClean="0">
                <a:solidFill>
                  <a:schemeClr val="tx1"/>
                </a:solidFill>
              </a:rPr>
              <a:t>здоровьесберегающих</a:t>
            </a:r>
            <a:r>
              <a:rPr lang="ru-RU" sz="3600" dirty="0" smtClean="0">
                <a:solidFill>
                  <a:schemeClr val="tx1"/>
                </a:solidFill>
              </a:rPr>
              <a:t>  технологий  в режиме  дня 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62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708672"/>
              </p:ext>
            </p:extLst>
          </p:nvPr>
        </p:nvGraphicFramePr>
        <p:xfrm>
          <a:off x="827584" y="2276872"/>
          <a:ext cx="7344816" cy="39429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72408"/>
                <a:gridCol w="3672408"/>
              </a:tblGrid>
              <a:tr h="254428">
                <a:tc rowSpan="4"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ru-RU" sz="20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После 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сна: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ru-RU" sz="18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-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гимнастика пробуждения;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44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 дыхательная гимнастика;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44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 пальчиковая гимнастика;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721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 ходьба с использованием нестандартного физкультурного оборудования (предупреждение плоскостопия, исправление (профилактика) осанки, сколиоза).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8856">
                <a:tc rowSpan="5"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ru-RU" sz="20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Вечером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 массаж на профилактику простудных заболеваний;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88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 физкультурные и ритмические упражнения;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44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 песочная  терапия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44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 музыкотерапия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44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 </a:t>
                      </a:r>
                      <a:r>
                        <a:rPr lang="ru-RU" sz="1800" dirty="0" err="1">
                          <a:effectLst/>
                        </a:rPr>
                        <a:t>сказкотерапия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84388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2204864"/>
            <a:ext cx="77048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/>
              <a:t>«Чтобы  сделать  ребенка </a:t>
            </a:r>
            <a:r>
              <a:rPr lang="ru-RU" sz="3600" b="1" i="1" dirty="0" smtClean="0"/>
              <a:t> умным </a:t>
            </a:r>
            <a:r>
              <a:rPr lang="ru-RU" sz="3600" b="1" i="1" dirty="0"/>
              <a:t>и рассудительным, сделайте  его крепким  и  здоровым»</a:t>
            </a:r>
            <a:endParaRPr lang="ru-RU" sz="3600" dirty="0"/>
          </a:p>
          <a:p>
            <a:r>
              <a:rPr lang="ru-RU" sz="3600" b="1" i="1" dirty="0"/>
              <a:t>                                    Жан Жак </a:t>
            </a:r>
            <a:r>
              <a:rPr lang="ru-RU" sz="3600" b="1" i="1" dirty="0" smtClean="0"/>
              <a:t>Руссо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1635624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3105835"/>
            <a:ext cx="6696744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/>
              <a:t> </a:t>
            </a:r>
            <a:endParaRPr lang="ru-RU" dirty="0"/>
          </a:p>
          <a:p>
            <a:pPr algn="ctr"/>
            <a:r>
              <a:rPr lang="ru-RU" b="1" i="1" dirty="0"/>
              <a:t> </a:t>
            </a:r>
            <a:r>
              <a:rPr lang="ru-RU" sz="4000" b="1" i="1" dirty="0" smtClean="0"/>
              <a:t>СПАСИБО  ЗА  ВНИМАНИЕ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989753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0835241"/>
              </p:ext>
            </p:extLst>
          </p:nvPr>
        </p:nvGraphicFramePr>
        <p:xfrm>
          <a:off x="611560" y="2348880"/>
          <a:ext cx="7704855" cy="42484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18280"/>
                <a:gridCol w="3686575"/>
              </a:tblGrid>
              <a:tr h="882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Организованная непосредственно - образовательная  деятельность,   направленная  на  формирование  представлений о здоровье.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1155" marR="5115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Образовательная   деятельность  осуществляется в ходе режимных моментов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1155" marR="51155" marT="0" marB="0"/>
                </a:tc>
              </a:tr>
              <a:tr h="97222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          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                           Индивидуальная  деятельность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                      « педагог – ребенок»,  «ребенок – ребенок»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1155" marR="5115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154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Самостоятельная деятельность с использованием  развивающей среды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1155" marR="5115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3262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ru-RU" sz="1600" smtClean="0">
                          <a:solidFill>
                            <a:schemeClr val="tx1"/>
                          </a:solidFill>
                          <a:effectLst/>
                        </a:rPr>
                        <a:t>Взаимодействие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с  семьей – пропаганда  здорового  образа  жизни через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 систему  организационно – теоретических  и  практических  семинаров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  мастер – классов. А  также  совместная  деятельность с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</a:rPr>
                        <a:t>лечебно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 – оздоровительными  центрами  города,  спортивными  секциями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 и  студиями  ЦК «Горняк»,  «Комсомолец», завода  </a:t>
                      </a: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АТЭ</a:t>
                      </a:r>
                      <a:r>
                        <a:rPr lang="ru-RU" sz="160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1155" marR="5115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Модель организации образовательного  процесса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81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>
                <a:solidFill>
                  <a:schemeClr val="tx1"/>
                </a:solidFill>
              </a:rPr>
              <a:t>- исследование  здоровья  детей;</a:t>
            </a:r>
          </a:p>
          <a:p>
            <a:r>
              <a:rPr lang="ru-RU" dirty="0">
                <a:solidFill>
                  <a:schemeClr val="tx1"/>
                </a:solidFill>
              </a:rPr>
              <a:t>- приобщение  к  здоровому  образу  жизни;</a:t>
            </a:r>
          </a:p>
          <a:p>
            <a:r>
              <a:rPr lang="ru-RU" dirty="0">
                <a:solidFill>
                  <a:schemeClr val="tx1"/>
                </a:solidFill>
              </a:rPr>
              <a:t>- формирование  психоэмоциональной  сферы  ребенка;</a:t>
            </a:r>
          </a:p>
          <a:p>
            <a:r>
              <a:rPr lang="ru-RU" dirty="0">
                <a:solidFill>
                  <a:schemeClr val="tx1"/>
                </a:solidFill>
              </a:rPr>
              <a:t>- воспитание  культуры  общения, формирование  нравственных  и  волевых  качеств;</a:t>
            </a:r>
          </a:p>
          <a:p>
            <a:r>
              <a:rPr lang="ru-RU" dirty="0">
                <a:solidFill>
                  <a:schemeClr val="tx1"/>
                </a:solidFill>
              </a:rPr>
              <a:t>- развитие  двигательных  способностей;</a:t>
            </a:r>
          </a:p>
          <a:p>
            <a:r>
              <a:rPr lang="ru-RU" dirty="0">
                <a:solidFill>
                  <a:schemeClr val="tx1"/>
                </a:solidFill>
              </a:rPr>
              <a:t>- организация  </a:t>
            </a:r>
            <a:r>
              <a:rPr lang="ru-RU" dirty="0" err="1">
                <a:solidFill>
                  <a:schemeClr val="tx1"/>
                </a:solidFill>
              </a:rPr>
              <a:t>физкультурно</a:t>
            </a:r>
            <a:r>
              <a:rPr lang="ru-RU" dirty="0">
                <a:solidFill>
                  <a:schemeClr val="tx1"/>
                </a:solidFill>
              </a:rPr>
              <a:t> – оздоровительных,  </a:t>
            </a:r>
            <a:r>
              <a:rPr lang="ru-RU" dirty="0" err="1">
                <a:solidFill>
                  <a:schemeClr val="tx1"/>
                </a:solidFill>
              </a:rPr>
              <a:t>лечебно</a:t>
            </a:r>
            <a:r>
              <a:rPr lang="ru-RU" dirty="0">
                <a:solidFill>
                  <a:schemeClr val="tx1"/>
                </a:solidFill>
              </a:rPr>
              <a:t> – профилактических мероприятий;</a:t>
            </a:r>
          </a:p>
          <a:p>
            <a:r>
              <a:rPr lang="ru-RU" dirty="0">
                <a:solidFill>
                  <a:schemeClr val="tx1"/>
                </a:solidFill>
              </a:rPr>
              <a:t>- индивидуальное сопровождение по  оздоровлению дошкольников;</a:t>
            </a:r>
          </a:p>
          <a:p>
            <a:r>
              <a:rPr lang="ru-RU" dirty="0">
                <a:solidFill>
                  <a:schemeClr val="tx1"/>
                </a:solidFill>
              </a:rPr>
              <a:t>- взаимодействие  с  семьей  и  социумом. 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ЗАДАЧИ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77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3" y="1556792"/>
            <a:ext cx="8064896" cy="4968552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/>
              <a:t>Социально – коммуникативное развитие</a:t>
            </a:r>
            <a:r>
              <a:rPr lang="ru-RU" dirty="0"/>
              <a:t> включает формирование первичных ценностных  представлений о здоровье  и ЗОЖ  человека,  соблюдение  элементарных общепринятых  норм и правил поведения; формирование  основ безопасности собственной жизнедеятельности.</a:t>
            </a:r>
            <a:r>
              <a:rPr lang="ru-RU" b="1" dirty="0"/>
              <a:t>                                                                                                   Познание</a:t>
            </a:r>
            <a:r>
              <a:rPr lang="ru-RU" dirty="0"/>
              <a:t>  - формирование целостной картины мира, расширение кругозора в части представлений о здоровье и ЗОЖ человека.  Развитие свободного общения с взрослыми и детьми по поводу здоровья и ЗОЖ человека.</a:t>
            </a:r>
          </a:p>
          <a:p>
            <a:r>
              <a:rPr lang="ru-RU" b="1" dirty="0"/>
              <a:t>Речевое  развитие</a:t>
            </a:r>
            <a:r>
              <a:rPr lang="ru-RU" dirty="0"/>
              <a:t>  вызывает  активность, проявляющуюся в  вопросах, желаниях  действовать,  овладевать  средствами  общения по проблеме познания.</a:t>
            </a:r>
          </a:p>
          <a:p>
            <a:r>
              <a:rPr lang="ru-RU" b="1" dirty="0"/>
              <a:t>Художественно – эстетическое  развитие</a:t>
            </a:r>
            <a:r>
              <a:rPr lang="ru-RU" dirty="0"/>
              <a:t>  - направлено  на   использование   продуктивных видов деятельности для обогащения и закрепления содержания ЗОЖ,  а  также использование  художественных произведений  для  обогащения и  закрепления  представлений  о ЗОЖ.</a:t>
            </a:r>
          </a:p>
          <a:p>
            <a:r>
              <a:rPr lang="ru-RU" b="1" dirty="0"/>
              <a:t>Физическое  развитие</a:t>
            </a:r>
            <a:r>
              <a:rPr lang="ru-RU" dirty="0"/>
              <a:t> -  опирается  многопланово и системно на эффективную организацию  </a:t>
            </a:r>
            <a:r>
              <a:rPr lang="ru-RU" dirty="0" err="1"/>
              <a:t>физкультурно</a:t>
            </a:r>
            <a:r>
              <a:rPr lang="ru-RU" dirty="0"/>
              <a:t> – оздоровительной  работы.</a:t>
            </a:r>
          </a:p>
          <a:p>
            <a:r>
              <a:rPr lang="ru-RU" dirty="0"/>
              <a:t>Также   ребенок  с помощью  музыки наиболее ярко  окрашивает танцевальные  движения.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ИНТЕГРАЦИЯ  ОБЛАСТЕЙ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90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2113936"/>
              </p:ext>
            </p:extLst>
          </p:nvPr>
        </p:nvGraphicFramePr>
        <p:xfrm>
          <a:off x="323528" y="2492896"/>
          <a:ext cx="8352927" cy="37372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5612"/>
                <a:gridCol w="5879827"/>
                <a:gridCol w="1957488"/>
              </a:tblGrid>
              <a:tr h="381642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Диагностика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Ответственный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02534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1.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- комплексная диагностика и исследование состояния здоровья детей специалистами: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медицинский  персонал,</a:t>
                      </a: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педагог-психолог, воспитетель,</a:t>
                      </a: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инструктор по физо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08112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8100" lvl="0" indent="0">
                        <a:lnSpc>
                          <a:spcPts val="15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None/>
                        <a:tabLst>
                          <a:tab pos="457200" algn="l"/>
                        </a:tabLs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- выявление нарушений двигательной активности, координации движений в беседах с родителями и непосредственно в детском саду;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44927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- диагностирование общей физической подготовки детей в начале и в конце года по нормативам.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Система  взаимодействия  специалистов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95450" y="34480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1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2583800"/>
              </p:ext>
            </p:extLst>
          </p:nvPr>
        </p:nvGraphicFramePr>
        <p:xfrm>
          <a:off x="395536" y="1988840"/>
          <a:ext cx="8280919" cy="43924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1167"/>
                <a:gridCol w="5829139"/>
                <a:gridCol w="1940613"/>
              </a:tblGrid>
              <a:tr h="1996586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ru-RU" sz="18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ru-RU" sz="18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Организация 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двигательной деятельности детей:</a:t>
                      </a: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-  утренняя гимнастика,  физкультурные мероприятия (традиционные, тренировочные,  соревнования, интегрированные с другими видами деятельности, праздники и развлечения);</a:t>
                      </a:r>
                    </a:p>
                    <a:p>
                      <a:pPr marL="38100" marR="38100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- индивидуальные  - с использованием мини – тренажеров;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ru-RU" sz="18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ru-RU" sz="18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effectLst/>
                        </a:rPr>
                        <a:t>инструктор 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по </a:t>
                      </a:r>
                      <a:r>
                        <a:rPr lang="ru-RU" sz="1800" b="0" dirty="0" err="1">
                          <a:solidFill>
                            <a:schemeClr val="tx1"/>
                          </a:solidFill>
                          <a:effectLst/>
                        </a:rPr>
                        <a:t>физо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, воспитатель</a:t>
                      </a: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98635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гимнастика после сна; гимнастика корригирующая.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9316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8100" lvl="0" indent="0">
                        <a:lnSpc>
                          <a:spcPts val="15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None/>
                        <a:tabLst>
                          <a:tab pos="457200" algn="l"/>
                        </a:tabLst>
                      </a:pPr>
                      <a:r>
                        <a:rPr lang="ru-RU" sz="1800" dirty="0">
                          <a:effectLst/>
                        </a:rPr>
                        <a:t>ежедневный режим прогулок;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98635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38100" lvl="0" indent="0">
                        <a:lnSpc>
                          <a:spcPts val="15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None/>
                        <a:tabLst>
                          <a:tab pos="457200" algn="l"/>
                        </a:tabLst>
                      </a:pPr>
                      <a:r>
                        <a:rPr lang="ru-RU" sz="1800" dirty="0">
                          <a:effectLst/>
                        </a:rPr>
                        <a:t>- проведение физкультминуток, игр с движениями в свободной деятельности;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9316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 динамические  паузы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95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478350"/>
              </p:ext>
            </p:extLst>
          </p:nvPr>
        </p:nvGraphicFramePr>
        <p:xfrm>
          <a:off x="683568" y="1772816"/>
          <a:ext cx="8064896" cy="46116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7833"/>
                <a:gridCol w="5677076"/>
                <a:gridCol w="1889987"/>
              </a:tblGrid>
              <a:tr h="4459337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3.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104" marR="51104" marT="0" marB="0"/>
                </a:tc>
                <a:tc>
                  <a:txBody>
                    <a:bodyPr/>
                    <a:lstStyle/>
                    <a:p>
                      <a:pPr marL="0" marR="3810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None/>
                        <a:tabLst>
                          <a:tab pos="457200" algn="l"/>
                        </a:tabLst>
                      </a:pP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</a:rPr>
                        <a:t>Система эффективного  закаливания:</a:t>
                      </a:r>
                    </a:p>
                    <a:p>
                      <a:pPr marL="342900" marR="38100" lvl="0" indent="-342900">
                        <a:lnSpc>
                          <a:spcPts val="15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- </a:t>
                      </a: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</a:rPr>
                        <a:t>босохождение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;</a:t>
                      </a:r>
                    </a:p>
                    <a:p>
                      <a:pPr marL="342900" marR="38100" lvl="0" indent="-342900">
                        <a:lnSpc>
                          <a:spcPts val="15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- умывание;</a:t>
                      </a:r>
                    </a:p>
                    <a:p>
                      <a:pPr marL="342900" marR="38100" lvl="0" indent="-342900">
                        <a:lnSpc>
                          <a:spcPts val="15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- полоскание  рта;</a:t>
                      </a:r>
                    </a:p>
                    <a:p>
                      <a:pPr marL="342900" marR="38100" lvl="0" indent="-342900">
                        <a:lnSpc>
                          <a:spcPts val="15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- ходьба босиком по «дорожкам здоровья» (закаливание, элементы рефлексотерапии, профилактика плоскостопия);</a:t>
                      </a:r>
                    </a:p>
                    <a:p>
                      <a:pPr marL="342900" marR="38100" lvl="0" indent="-342900">
                        <a:lnSpc>
                          <a:spcPts val="15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- воздушные ванны в облегченной одежде;</a:t>
                      </a:r>
                    </a:p>
                    <a:p>
                      <a:pPr marL="342900" marR="38100" lvl="0" indent="-342900">
                        <a:lnSpc>
                          <a:spcPts val="15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- гимнастика на свежем воздухе в теплый период года.</a:t>
                      </a: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Использование практически апробированных и разрешенных методик нетрадиционного оздоровления детей:</a:t>
                      </a:r>
                    </a:p>
                    <a:p>
                      <a:pPr marL="342900" marR="38100" lvl="0" indent="-342900">
                        <a:lnSpc>
                          <a:spcPts val="15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- пальчиковая и артикуляционная гимнастика, рекомендованная для использования в ДОУ;</a:t>
                      </a:r>
                    </a:p>
                    <a:p>
                      <a:pPr marL="342900" marR="38100" lvl="0" indent="-342900">
                        <a:lnSpc>
                          <a:spcPts val="15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- дыхательная и звуковая гимнастика по А. Стрельниковой;</a:t>
                      </a:r>
                    </a:p>
                    <a:p>
                      <a:pPr marL="342900" marR="38100" lvl="0" indent="-342900">
                        <a:lnSpc>
                          <a:spcPts val="15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- </a:t>
                      </a: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</a:rPr>
                        <a:t>психогимнастика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 по методике М. Чистяковой;</a:t>
                      </a:r>
                    </a:p>
                    <a:p>
                      <a:pPr marL="342900" marR="38100" lvl="0" indent="-342900">
                        <a:lnSpc>
                          <a:spcPts val="15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- </a:t>
                      </a: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</a:rPr>
                        <a:t>аромотерапия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;</a:t>
                      </a:r>
                    </a:p>
                    <a:p>
                      <a:pPr marL="342900" marR="38100" lvl="0" indent="-342900">
                        <a:lnSpc>
                          <a:spcPts val="15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- игровой массаж А. Уманской.</a:t>
                      </a:r>
                    </a:p>
                    <a:p>
                      <a:pPr marL="171450" indent="-171450">
                        <a:lnSpc>
                          <a:spcPts val="1500"/>
                        </a:lnSpc>
                        <a:buFontTx/>
                        <a:buChar char="-"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гимнастика 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для 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глаз</a:t>
                      </a:r>
                    </a:p>
                    <a:p>
                      <a:pPr marL="171450" indent="-171450">
                        <a:lnSpc>
                          <a:spcPts val="1500"/>
                        </a:lnSpc>
                        <a:buFontTx/>
                        <a:buChar char="-"/>
                      </a:pP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104" marR="511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воспитатель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1104" marR="5110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924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19182"/>
              </p:ext>
            </p:extLst>
          </p:nvPr>
        </p:nvGraphicFramePr>
        <p:xfrm>
          <a:off x="683568" y="2276872"/>
          <a:ext cx="7920880" cy="3960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8944"/>
                <a:gridCol w="5575698"/>
                <a:gridCol w="1856238"/>
              </a:tblGrid>
              <a:tr h="3960440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ru-RU" sz="20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ru-RU" sz="1400" b="0" dirty="0" smtClean="0">
                        <a:effectLst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effectLst/>
                        </a:rPr>
                        <a:t>Комплекс 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</a:rPr>
                        <a:t>психогигиенических мероприятий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marR="38100" lvl="0" indent="-342900">
                        <a:lnSpc>
                          <a:spcPts val="15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- психодиагностика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;</a:t>
                      </a:r>
                    </a:p>
                    <a:p>
                      <a:pPr marL="0" marR="38100" lvl="0" indent="0">
                        <a:lnSpc>
                          <a:spcPts val="15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None/>
                        <a:tabLst>
                          <a:tab pos="457200" algn="l"/>
                        </a:tabLst>
                      </a:pPr>
                      <a:endParaRPr lang="ru-RU" sz="2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marR="38100" lvl="0" indent="-342900">
                        <a:lnSpc>
                          <a:spcPts val="15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- элементы аутотренинга и релаксации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;</a:t>
                      </a:r>
                    </a:p>
                    <a:p>
                      <a:pPr marL="0" marR="38100" lvl="0" indent="0">
                        <a:lnSpc>
                          <a:spcPts val="15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None/>
                        <a:tabLst>
                          <a:tab pos="457200" algn="l"/>
                        </a:tabLst>
                      </a:pPr>
                      <a:endParaRPr lang="ru-RU" sz="2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marR="38100" lvl="0" indent="-342900">
                        <a:lnSpc>
                          <a:spcPts val="15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- элементы музыкотерапии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;</a:t>
                      </a:r>
                    </a:p>
                    <a:p>
                      <a:pPr marL="0" marR="38100" lvl="0" indent="0">
                        <a:lnSpc>
                          <a:spcPts val="15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None/>
                        <a:tabLst>
                          <a:tab pos="457200" algn="l"/>
                        </a:tabLst>
                      </a:pPr>
                      <a:endParaRPr lang="ru-RU" sz="2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marR="38100" lvl="0" indent="-342900">
                        <a:lnSpc>
                          <a:spcPts val="15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- индивидуальные и подгрупповые упражнения  в комнате психологической разгрузки, направленные на коррекцию познавательных процессов и эмоциональной сферы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;</a:t>
                      </a:r>
                    </a:p>
                    <a:p>
                      <a:pPr marL="0" marR="38100" lvl="0" indent="0">
                        <a:lnSpc>
                          <a:spcPts val="15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None/>
                        <a:tabLst>
                          <a:tab pos="457200" algn="l"/>
                        </a:tabLst>
                      </a:pPr>
                      <a:endParaRPr lang="ru-RU" sz="2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marR="38100" lvl="0" indent="-342900">
                        <a:lnSpc>
                          <a:spcPts val="15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- обеспечение благоприятного психологического климата в ДОУ.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Педагог- 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психолог, воспитатель,</a:t>
                      </a: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музыкальный руководитель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882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696906"/>
              </p:ext>
            </p:extLst>
          </p:nvPr>
        </p:nvGraphicFramePr>
        <p:xfrm>
          <a:off x="611560" y="2708920"/>
          <a:ext cx="7848872" cy="3240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4499"/>
                <a:gridCol w="5525010"/>
                <a:gridCol w="1839363"/>
              </a:tblGrid>
              <a:tr h="3240360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effectLst/>
                        </a:rPr>
                        <a:t>Дополнительное  </a:t>
                      </a:r>
                      <a:r>
                        <a:rPr lang="ru-RU" sz="2400" b="0" dirty="0">
                          <a:solidFill>
                            <a:schemeClr val="tx1"/>
                          </a:solidFill>
                          <a:effectLst/>
                        </a:rPr>
                        <a:t>образование  -  ИЗО</a:t>
                      </a:r>
                      <a:r>
                        <a:rPr lang="ru-RU" sz="2400" b="0" dirty="0" smtClean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ru-RU" sz="24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indent="-342900">
                        <a:lnSpc>
                          <a:spcPts val="15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использование  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нетрадиционной  техники,  </a:t>
                      </a:r>
                      <a:endParaRPr lang="ru-RU" sz="20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indent="0">
                        <a:lnSpc>
                          <a:spcPts val="15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ru-RU" sz="20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indent="0">
                        <a:lnSpc>
                          <a:spcPts val="15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для реализации  творческого потенциала  </a:t>
                      </a:r>
                      <a:endParaRPr lang="ru-RU" sz="20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indent="0">
                        <a:lnSpc>
                          <a:spcPts val="15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ru-RU" sz="20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indent="0">
                        <a:lnSpc>
                          <a:spcPts val="15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детей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. 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</a:endParaRPr>
                    </a:p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</a:rPr>
                        <a:t>ПДО  ИЗО, 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воспитатель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988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97</TotalTime>
  <Words>883</Words>
  <Application>Microsoft Office PowerPoint</Application>
  <PresentationFormat>Экран (4:3)</PresentationFormat>
  <Paragraphs>224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Волна</vt:lpstr>
      <vt:lpstr>ВЗАИМОДЕЙСТВИЕ   СПЕЦИАЛИСТОВ   ПО ЗДОРОВЬЕСБЕРЕГАЮЩИМ  ТЕХНОЛОГИЯМ   В  ДЕТСКОМ  САДУ</vt:lpstr>
      <vt:lpstr>Модель организации образовательного  процесса</vt:lpstr>
      <vt:lpstr>ЗАДАЧИ</vt:lpstr>
      <vt:lpstr>ИНТЕГРАЦИЯ  ОБЛАСТЕЙ</vt:lpstr>
      <vt:lpstr>Система  взаимодействия  специалистов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Использование  здоровьесберегающих  технологий  в режиме  дня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12</cp:revision>
  <dcterms:created xsi:type="dcterms:W3CDTF">2013-11-19T16:49:26Z</dcterms:created>
  <dcterms:modified xsi:type="dcterms:W3CDTF">2014-01-01T14:57:08Z</dcterms:modified>
</cp:coreProperties>
</file>